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aven Pro" pitchFamily="2" charset="77"/>
      <p:regular r:id="rId13"/>
      <p:bold r:id="rId14"/>
    </p:embeddedFont>
    <p:embeddedFont>
      <p:font typeface="Nunito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8465a9895c_0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8465a9895c_0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465a9895c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465a9895c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465a9895c_0_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465a9895c_0_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465a9895c_0_1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8465a9895c_0_1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465a9895c_0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8465a9895c_0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465a9895c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8465a9895c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465a9895c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8465a9895c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8465a9895c_0_1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8465a9895c_0_1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8465a9895c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8465a9895c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Perpay Loan Application Funnel 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Loan Cancellation Rate </a:t>
            </a:r>
            <a:endParaRPr/>
          </a:p>
        </p:txBody>
      </p:sp>
      <p:sp>
        <p:nvSpPr>
          <p:cNvPr id="344" name="Google Shape;344;p22"/>
          <p:cNvSpPr txBox="1">
            <a:spLocks noGrp="1"/>
          </p:cNvSpPr>
          <p:nvPr>
            <p:ph type="body" idx="1"/>
          </p:nvPr>
        </p:nvSpPr>
        <p:spPr>
          <a:xfrm>
            <a:off x="644350" y="2076863"/>
            <a:ext cx="3819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~92% of loans had were canceled 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36,255 loans out of 39,012 loans canceled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Suspicious data →  requires further data analysis</a:t>
            </a:r>
            <a:endParaRPr sz="1400"/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050" y="2014254"/>
            <a:ext cx="3819775" cy="266683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2"/>
          <p:cNvSpPr/>
          <p:nvPr/>
        </p:nvSpPr>
        <p:spPr>
          <a:xfrm>
            <a:off x="8198975" y="2290175"/>
            <a:ext cx="404400" cy="232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"/>
          <p:cNvSpPr/>
          <p:nvPr/>
        </p:nvSpPr>
        <p:spPr>
          <a:xfrm>
            <a:off x="7753850" y="4113775"/>
            <a:ext cx="493800" cy="198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Null/Non-Null Values 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57250" y="1484400"/>
            <a:ext cx="84810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95,575 documented Perpay users from 2020 – 2023</a:t>
            </a:r>
            <a:endParaRPr sz="1500">
              <a:solidFill>
                <a:srgbClr val="000000"/>
              </a:solidFill>
            </a:endParaRPr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39,012 total loans</a:t>
            </a:r>
            <a:endParaRPr sz="1500">
              <a:solidFill>
                <a:srgbClr val="000000"/>
              </a:solidFill>
            </a:endParaRPr>
          </a:p>
          <a:p>
            <a:pPr marL="914400" lvl="1" indent="-3020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50">
                <a:solidFill>
                  <a:srgbClr val="000000"/>
                </a:solidFill>
              </a:rPr>
              <a:t>Data analysis conducted in slide deque takes into account that multiple loans from the same user are documented in the loan dataset</a:t>
            </a:r>
            <a:endParaRPr sz="125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200" y="2801825"/>
            <a:ext cx="2972575" cy="207534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/>
          <p:nvPr/>
        </p:nvSpPr>
        <p:spPr>
          <a:xfrm>
            <a:off x="8163450" y="2982575"/>
            <a:ext cx="269100" cy="185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1743300" y="2387100"/>
            <a:ext cx="109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User dataset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6282388" y="2387100"/>
            <a:ext cx="1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Loan dataset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50" y="2801825"/>
            <a:ext cx="3336019" cy="20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/>
          <p:nvPr/>
        </p:nvSpPr>
        <p:spPr>
          <a:xfrm>
            <a:off x="3722975" y="3006625"/>
            <a:ext cx="269100" cy="185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825" y="1189275"/>
            <a:ext cx="4176876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80" y="1573201"/>
            <a:ext cx="2467320" cy="23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534075" y="4069375"/>
            <a:ext cx="3031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Table represents the amount of users who last logged into the Perpay app from 2020 to 2023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4190375" y="4211075"/>
            <a:ext cx="411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Sharp decrease in active users from 2020 to 2021; may be influenced by quality of data, as it’s unlikely that number of users drastically dropped in 1 year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1291800" y="624450"/>
            <a:ext cx="671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Data Profile: Active Users</a:t>
            </a:r>
            <a:endParaRPr sz="2800"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Loan Application Process</a:t>
            </a:r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body" idx="1"/>
          </p:nvPr>
        </p:nvSpPr>
        <p:spPr>
          <a:xfrm>
            <a:off x="943175" y="1523150"/>
            <a:ext cx="6816900" cy="29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1212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Average time taken to complete an application: ~22 minutes</a:t>
            </a:r>
            <a:endParaRPr sz="1400">
              <a:solidFill>
                <a:srgbClr val="21212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 sz="1400">
                <a:solidFill>
                  <a:srgbClr val="212121"/>
                </a:solidFill>
              </a:rPr>
              <a:t>Few outliers in data in which users would take a day or so to complete application</a:t>
            </a:r>
            <a:endParaRPr sz="1400">
              <a:solidFill>
                <a:srgbClr val="21212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 sz="1400">
                <a:solidFill>
                  <a:srgbClr val="212121"/>
                </a:solidFill>
              </a:rPr>
              <a:t>Median value provides more insight; the median time it takes to complete an application is less than 1 minute </a:t>
            </a:r>
            <a:endParaRPr sz="1400">
              <a:solidFill>
                <a:srgbClr val="21212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 sz="1400" b="1">
                <a:solidFill>
                  <a:srgbClr val="212121"/>
                </a:solidFill>
              </a:rPr>
              <a:t>Not high priority to reduce time in loan application process</a:t>
            </a:r>
            <a:r>
              <a:rPr lang="en" sz="1400">
                <a:solidFill>
                  <a:srgbClr val="212121"/>
                </a:solidFill>
              </a:rPr>
              <a:t> </a:t>
            </a:r>
            <a:endParaRPr sz="1400">
              <a:solidFill>
                <a:srgbClr val="21212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Loan Abandonment Rate: 30% of loan applications are not finished once started </a:t>
            </a:r>
            <a:endParaRPr sz="1400">
              <a:solidFill>
                <a:srgbClr val="21212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 sz="1400">
                <a:solidFill>
                  <a:srgbClr val="212121"/>
                </a:solidFill>
              </a:rPr>
              <a:t>Why? </a:t>
            </a:r>
            <a:endParaRPr sz="1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to Improve Loan Abandonment Rate </a:t>
            </a:r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body" idx="1"/>
          </p:nvPr>
        </p:nvSpPr>
        <p:spPr>
          <a:xfrm>
            <a:off x="255600" y="1703277"/>
            <a:ext cx="5795700" cy="32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Improve loan abandonment rate → improve efficiency of loan application funnel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Implement chat bots or AI-driven support to user questions are answered immediately </a:t>
            </a:r>
            <a:endParaRPr sz="1400"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Possible feature to be added → Data Science and/or Software Engineering team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Allow loan application to be user-friendly on mobile device</a:t>
            </a:r>
            <a:endParaRPr sz="1400"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Ensure that your loan application on mobile device has no glitches and tested on all different types of iOS devices </a:t>
            </a:r>
            <a:endParaRPr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Simplify loan application process</a:t>
            </a:r>
            <a:endParaRPr sz="1400"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Make the application process as straightforward as possible; minimize the number of steps and questions</a:t>
            </a:r>
            <a:endParaRPr sz="1200"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675" y="2200925"/>
            <a:ext cx="2584525" cy="12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Application Approval/Denial Conversion Rate </a:t>
            </a:r>
            <a:endParaRPr/>
          </a:p>
        </p:txBody>
      </p:sp>
      <p:sp>
        <p:nvSpPr>
          <p:cNvPr id="318" name="Google Shape;318;p18"/>
          <p:cNvSpPr txBox="1">
            <a:spLocks noGrp="1"/>
          </p:cNvSpPr>
          <p:nvPr>
            <p:ph type="body" idx="1"/>
          </p:nvPr>
        </p:nvSpPr>
        <p:spPr>
          <a:xfrm>
            <a:off x="1025225" y="1935350"/>
            <a:ext cx="6987000" cy="30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1212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 b="1">
                <a:solidFill>
                  <a:srgbClr val="212121"/>
                </a:solidFill>
              </a:rPr>
              <a:t>~95%</a:t>
            </a:r>
            <a:r>
              <a:rPr lang="en" sz="1400">
                <a:solidFill>
                  <a:srgbClr val="212121"/>
                </a:solidFill>
              </a:rPr>
              <a:t> loan application approval rate </a:t>
            </a:r>
            <a:endParaRPr sz="1400">
              <a:solidFill>
                <a:srgbClr val="21212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Relatively high loan application approval rate; not high priority to improve approval rate </a:t>
            </a:r>
            <a:endParaRPr sz="1400">
              <a:solidFill>
                <a:srgbClr val="21212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Quality of data: The </a:t>
            </a:r>
            <a:r>
              <a:rPr lang="en" sz="1400" b="1">
                <a:solidFill>
                  <a:srgbClr val="212121"/>
                </a:solidFill>
              </a:rPr>
              <a:t>remaining ~40% of loans did not specify whether application was approved or denied </a:t>
            </a:r>
            <a:endParaRPr sz="1400" b="1">
              <a:solidFill>
                <a:srgbClr val="21212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 sz="1400">
                <a:solidFill>
                  <a:srgbClr val="212121"/>
                </a:solidFill>
              </a:rPr>
              <a:t>Were these loans not finished? </a:t>
            </a:r>
            <a:endParaRPr sz="14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Loans Entering Repayment in 15 Days </a:t>
            </a:r>
            <a:endParaRPr/>
          </a:p>
        </p:txBody>
      </p:sp>
      <p:sp>
        <p:nvSpPr>
          <p:cNvPr id="324" name="Google Shape;324;p19"/>
          <p:cNvSpPr txBox="1">
            <a:spLocks noGrp="1"/>
          </p:cNvSpPr>
          <p:nvPr>
            <p:ph type="body" idx="1"/>
          </p:nvPr>
        </p:nvSpPr>
        <p:spPr>
          <a:xfrm>
            <a:off x="399650" y="1910125"/>
            <a:ext cx="766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8100" lvl="0" indent="-31750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With the given dataset, all null values were filtered out, significantly decreasing loan data from 39,012 loans to only 1,499 loans </a:t>
            </a:r>
            <a:endParaRPr sz="1400">
              <a:solidFill>
                <a:srgbClr val="212121"/>
              </a:solidFill>
            </a:endParaRPr>
          </a:p>
          <a:p>
            <a:pPr marL="457200" marR="38100" lvl="0" indent="-3175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Among the remaining data with 1,499 loans, </a:t>
            </a:r>
            <a:r>
              <a:rPr lang="en" sz="1400" b="1">
                <a:solidFill>
                  <a:srgbClr val="212121"/>
                </a:solidFill>
              </a:rPr>
              <a:t>~69%</a:t>
            </a:r>
            <a:r>
              <a:rPr lang="en" sz="1400">
                <a:solidFill>
                  <a:srgbClr val="212121"/>
                </a:solidFill>
              </a:rPr>
              <a:t> (1039/1499) </a:t>
            </a:r>
            <a:r>
              <a:rPr lang="en" sz="1400" b="1">
                <a:solidFill>
                  <a:srgbClr val="212121"/>
                </a:solidFill>
              </a:rPr>
              <a:t>of loans enter repayment within 15 days of approval</a:t>
            </a:r>
            <a:endParaRPr sz="1400" b="1">
              <a:solidFill>
                <a:srgbClr val="21212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Quality of data: Most of the loan data had no value for the repayment column, which has significant impact on the proportion of loans entering repayment. </a:t>
            </a:r>
            <a:endParaRPr sz="1400">
              <a:solidFill>
                <a:srgbClr val="21212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 sz="1400" b="1">
                <a:solidFill>
                  <a:srgbClr val="212121"/>
                </a:solidFill>
              </a:rPr>
              <a:t>Requires further analysis as to why these values are missing </a:t>
            </a:r>
            <a:endParaRPr sz="1400" b="1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Loan Repayment </a:t>
            </a:r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body" idx="1"/>
          </p:nvPr>
        </p:nvSpPr>
        <p:spPr>
          <a:xfrm>
            <a:off x="571100" y="1688300"/>
            <a:ext cx="7660500" cy="30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Assuming the ~69% loan repayment rate within 15 days is accurate, improvements can be made to increase loan repayment rate</a:t>
            </a:r>
            <a:endParaRPr sz="1400">
              <a:solidFill>
                <a:srgbClr val="21212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 b="1">
                <a:solidFill>
                  <a:srgbClr val="212121"/>
                </a:solidFill>
              </a:rPr>
              <a:t>Why improve loan repayment? </a:t>
            </a:r>
            <a:endParaRPr sz="1400" b="1">
              <a:solidFill>
                <a:srgbClr val="21212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</a:pPr>
            <a:r>
              <a:rPr lang="en" sz="1200">
                <a:solidFill>
                  <a:srgbClr val="212121"/>
                </a:solidFill>
              </a:rPr>
              <a:t>Timely loan repayment reduces the chance of a loan default</a:t>
            </a:r>
            <a:endParaRPr sz="1200">
              <a:solidFill>
                <a:srgbClr val="21212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</a:pPr>
            <a:r>
              <a:rPr lang="en" sz="1200">
                <a:solidFill>
                  <a:srgbClr val="212121"/>
                </a:solidFill>
              </a:rPr>
              <a:t> Improved repayment rates help lenders reduce risk of bad debt</a:t>
            </a:r>
            <a:endParaRPr sz="1200">
              <a:solidFill>
                <a:srgbClr val="21212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 b="1">
                <a:solidFill>
                  <a:srgbClr val="212121"/>
                </a:solidFill>
              </a:rPr>
              <a:t>Encouraging Automated Payment</a:t>
            </a:r>
            <a:endParaRPr sz="1400" b="1">
              <a:solidFill>
                <a:srgbClr val="21212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</a:pPr>
            <a:r>
              <a:rPr lang="en" sz="1200">
                <a:solidFill>
                  <a:srgbClr val="212121"/>
                </a:solidFill>
              </a:rPr>
              <a:t>Encourage borrowers to set up automated payments linked to their bank accounts to ensure timely and consistent repayments.</a:t>
            </a:r>
            <a:endParaRPr sz="1200">
              <a:solidFill>
                <a:srgbClr val="21212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</a:pPr>
            <a:r>
              <a:rPr lang="en" sz="1200">
                <a:solidFill>
                  <a:srgbClr val="212121"/>
                </a:solidFill>
              </a:rPr>
              <a:t>Offer incentives for borrowers who opt for automated payments</a:t>
            </a:r>
            <a:endParaRPr sz="1200">
              <a:solidFill>
                <a:srgbClr val="21212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 b="1">
                <a:solidFill>
                  <a:srgbClr val="212121"/>
                </a:solidFill>
              </a:rPr>
              <a:t>Reminders</a:t>
            </a:r>
            <a:endParaRPr sz="1400" b="1">
              <a:solidFill>
                <a:srgbClr val="21212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</a:pPr>
            <a:r>
              <a:rPr lang="en" sz="1200">
                <a:solidFill>
                  <a:srgbClr val="212121"/>
                </a:solidFill>
              </a:rPr>
              <a:t>Send regular repayment reminders through email, text message, or automated phone calls</a:t>
            </a:r>
            <a:endParaRPr sz="1200">
              <a:solidFill>
                <a:srgbClr val="21212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</a:pPr>
            <a:r>
              <a:rPr lang="en" sz="1200">
                <a:solidFill>
                  <a:srgbClr val="212121"/>
                </a:solidFill>
              </a:rPr>
              <a:t>Maintain open lines of communication with users (Ai bot feature) and offer assistance wherever necessary </a:t>
            </a:r>
            <a:endParaRPr sz="12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Cancellation Reasons</a:t>
            </a:r>
            <a:endParaRPr/>
          </a:p>
        </p:txBody>
      </p:sp>
      <p:sp>
        <p:nvSpPr>
          <p:cNvPr id="336" name="Google Shape;336;p21"/>
          <p:cNvSpPr txBox="1">
            <a:spLocks noGrp="1"/>
          </p:cNvSpPr>
          <p:nvPr>
            <p:ph type="body" idx="1"/>
          </p:nvPr>
        </p:nvSpPr>
        <p:spPr>
          <a:xfrm>
            <a:off x="298525" y="1450475"/>
            <a:ext cx="4421400" cy="28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Top 3 reasons why users cancel: 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Automated awaiting payments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Automated application started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Automated pending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1"/>
              <a:t>High priority to look into what this automated process looks like, and why these 3 reasons lead to over ⅔ of the loan cancellations</a:t>
            </a:r>
            <a:endParaRPr sz="1400" b="1"/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099" y="1450475"/>
            <a:ext cx="3300324" cy="283467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1"/>
          <p:cNvSpPr/>
          <p:nvPr/>
        </p:nvSpPr>
        <p:spPr>
          <a:xfrm>
            <a:off x="5375100" y="4080800"/>
            <a:ext cx="3156600" cy="26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Macintosh PowerPoint</Application>
  <PresentationFormat>On-screen Show (16:9)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Maven Pro</vt:lpstr>
      <vt:lpstr>Nunito</vt:lpstr>
      <vt:lpstr>Arial</vt:lpstr>
      <vt:lpstr>Momentum</vt:lpstr>
      <vt:lpstr>Perpay Loan Application Funnel </vt:lpstr>
      <vt:lpstr>Dataset Null/Non-Null Values </vt:lpstr>
      <vt:lpstr>PowerPoint Presentation</vt:lpstr>
      <vt:lpstr>Analysis of Loan Application Process</vt:lpstr>
      <vt:lpstr>Suggestions to Improve Loan Abandonment Rate </vt:lpstr>
      <vt:lpstr>Analysis of Application Approval/Denial Conversion Rate </vt:lpstr>
      <vt:lpstr>Loans Entering Repayment in 15 Days </vt:lpstr>
      <vt:lpstr>Improving Loan Repayment </vt:lpstr>
      <vt:lpstr>Loan Cancellation Reasons</vt:lpstr>
      <vt:lpstr>High Loan Cancellation Rate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Perpay Loan Application Funnel </dc:title>
  <cp:lastModifiedBy>Microsoft Office User</cp:lastModifiedBy>
  <cp:revision>1</cp:revision>
  <dcterms:modified xsi:type="dcterms:W3CDTF">2024-01-06T22:11:59Z</dcterms:modified>
</cp:coreProperties>
</file>