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9" r:id="rId3"/>
    <p:sldId id="258" r:id="rId4"/>
    <p:sldId id="266" r:id="rId5"/>
    <p:sldId id="260" r:id="rId6"/>
    <p:sldId id="267" r:id="rId7"/>
    <p:sldId id="261" r:id="rId8"/>
    <p:sldId id="268" r:id="rId9"/>
    <p:sldId id="257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80466" autoAdjust="0"/>
  </p:normalViewPr>
  <p:slideViewPr>
    <p:cSldViewPr>
      <p:cViewPr varScale="1">
        <p:scale>
          <a:sx n="58" d="100"/>
          <a:sy n="5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95BF-D8D9-4FDE-8CBA-97B17DEA35E5}" type="datetimeFigureOut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6996-0194-42BC-92E9-EDEACDA7673E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hu-HU" sz="4000" dirty="0" smtClean="0"/>
              <a:t>érzelmi állapotok:</a:t>
            </a:r>
          </a:p>
          <a:p>
            <a:pPr lvl="1">
              <a:buFontTx/>
              <a:buChar char="-"/>
            </a:pPr>
            <a:r>
              <a:rPr lang="hu-HU" sz="4000" dirty="0" smtClean="0"/>
              <a:t>stressz,</a:t>
            </a:r>
            <a:r>
              <a:rPr lang="hu-HU" sz="4000" baseline="0" dirty="0" smtClean="0"/>
              <a:t> öröm, trauma</a:t>
            </a:r>
          </a:p>
          <a:p>
            <a:pPr lvl="1">
              <a:buFontTx/>
              <a:buChar char="-"/>
            </a:pPr>
            <a:r>
              <a:rPr lang="hu-HU" sz="4000" baseline="0" dirty="0" err="1" smtClean="0"/>
              <a:t>poligráf</a:t>
            </a:r>
            <a:r>
              <a:rPr lang="hu-HU" sz="4000" baseline="0" dirty="0" smtClean="0"/>
              <a:t> (ha megvilágítási különbségeket ki tudjuk szűrni)</a:t>
            </a:r>
          </a:p>
          <a:p>
            <a:pPr lvl="0">
              <a:buFontTx/>
              <a:buChar char="-"/>
            </a:pPr>
            <a:r>
              <a:rPr lang="hu-HU" sz="4000" baseline="0" dirty="0" smtClean="0"/>
              <a:t>orvosi terület:</a:t>
            </a:r>
          </a:p>
          <a:p>
            <a:pPr lvl="1">
              <a:buFontTx/>
              <a:buChar char="-"/>
            </a:pPr>
            <a:r>
              <a:rPr lang="hu-HU" sz="4000" baseline="0" dirty="0" smtClean="0"/>
              <a:t>meghatározott nyugalmi méret</a:t>
            </a:r>
          </a:p>
          <a:p>
            <a:pPr lvl="1">
              <a:buFontTx/>
              <a:buChar char="-"/>
            </a:pPr>
            <a:r>
              <a:rPr lang="hu-HU" sz="4000" baseline="0" dirty="0" smtClean="0"/>
              <a:t>meghatározott akkomodációs képesség (sebesség)</a:t>
            </a:r>
          </a:p>
          <a:p>
            <a:pPr lvl="1">
              <a:buFontTx/>
              <a:buChar char="-"/>
            </a:pPr>
            <a:endParaRPr lang="hu-HU" sz="4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-</a:t>
            </a:r>
            <a:r>
              <a:rPr lang="hu-HU" baseline="0" dirty="0" err="1" smtClean="0"/>
              <a:t>térlátás</a:t>
            </a:r>
            <a:r>
              <a:rPr lang="hu-HU" baseline="0" dirty="0" smtClean="0"/>
              <a:t>: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dirty="0" err="1" smtClean="0"/>
              <a:t>-</a:t>
            </a:r>
            <a:r>
              <a:rPr lang="hu-HU" baseline="0" dirty="0" err="1" smtClean="0"/>
              <a:t>kognitív</a:t>
            </a:r>
            <a:r>
              <a:rPr lang="hu-HU" baseline="0" dirty="0" smtClean="0"/>
              <a:t> pszichológia</a:t>
            </a:r>
          </a:p>
          <a:p>
            <a:r>
              <a:rPr lang="hu-HU" baseline="0" dirty="0" smtClean="0"/>
              <a:t>	</a:t>
            </a:r>
            <a:r>
              <a:rPr lang="hu-HU" baseline="0" smtClean="0"/>
              <a:t>-orvostudomány</a:t>
            </a:r>
            <a:endParaRPr lang="hu-HU" baseline="0" dirty="0" smtClean="0"/>
          </a:p>
          <a:p>
            <a:r>
              <a:rPr lang="hu-HU" baseline="0" dirty="0" smtClean="0"/>
              <a:t>	</a:t>
            </a:r>
            <a:r>
              <a:rPr lang="hu-HU" baseline="0" dirty="0" err="1" smtClean="0"/>
              <a:t>-szórakoztatóipar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-paramétertér</a:t>
            </a:r>
            <a:r>
              <a:rPr lang="hu-HU" dirty="0" smtClean="0"/>
              <a:t> dimenziószáma</a:t>
            </a:r>
            <a:r>
              <a:rPr lang="hu-HU" baseline="0" dirty="0" smtClean="0"/>
              <a:t> döntő!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XAML:</a:t>
            </a:r>
            <a:r>
              <a:rPr lang="hu-HU" baseline="0" dirty="0" smtClean="0"/>
              <a:t> deklaratív jelölőnyelv, természetesen XML szintaktikájú, .NET keretrendszerbeli alkalmazások felhasználói felületének fejlesztését könnyíti meg.</a:t>
            </a:r>
          </a:p>
          <a:p>
            <a:r>
              <a:rPr lang="hu-HU" baseline="0" dirty="0" err="1" smtClean="0"/>
              <a:t>Code-Behind</a:t>
            </a:r>
            <a:r>
              <a:rPr lang="hu-HU" baseline="0" dirty="0" smtClean="0"/>
              <a:t>: az </a:t>
            </a:r>
            <a:r>
              <a:rPr lang="hu-HU" baseline="0" dirty="0" err="1" smtClean="0"/>
              <a:t>XAML-ben</a:t>
            </a:r>
            <a:r>
              <a:rPr lang="hu-HU" baseline="0" dirty="0" smtClean="0"/>
              <a:t> definiált elemek funkcióinak kibővítését teszi lehetővé.</a:t>
            </a:r>
          </a:p>
          <a:p>
            <a:r>
              <a:rPr lang="hu-HU" baseline="0" dirty="0" err="1" smtClean="0"/>
              <a:t>UserControl</a:t>
            </a:r>
            <a:r>
              <a:rPr lang="hu-HU" baseline="0" dirty="0" smtClean="0"/>
              <a:t>: az előbb említett eszközökkel, jól definiált, bonyolultabb funkcionalitású vezérlőelemeket hozhatunk létre és ezekből építjük fel az alkalmazást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WCF </a:t>
            </a:r>
            <a:r>
              <a:rPr lang="hu-HU" dirty="0" smtClean="0"/>
              <a:t>(Windows </a:t>
            </a:r>
            <a:r>
              <a:rPr lang="hu-HU" dirty="0" err="1" smtClean="0"/>
              <a:t>Communication</a:t>
            </a:r>
            <a:r>
              <a:rPr lang="hu-HU" dirty="0" smtClean="0"/>
              <a:t> </a:t>
            </a:r>
            <a:r>
              <a:rPr lang="hu-HU" dirty="0" err="1" smtClean="0"/>
              <a:t>Foundation</a:t>
            </a:r>
            <a:r>
              <a:rPr lang="hu-HU" dirty="0" smtClean="0"/>
              <a:t>) </a:t>
            </a:r>
            <a:r>
              <a:rPr lang="hu-HU" baseline="0" dirty="0" smtClean="0"/>
              <a:t>:  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Újgenerációs technológia elosztott alkalmazások fejlesztéséhez</a:t>
            </a:r>
            <a:endParaRPr lang="hu-HU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effectLst/>
              </a:rPr>
              <a:t>				Egységes modell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effectLst/>
              </a:rPr>
              <a:t>				</a:t>
            </a:r>
            <a:r>
              <a:rPr lang="hu-HU" dirty="0" err="1" smtClean="0">
                <a:effectLst/>
              </a:rPr>
              <a:t>Interoperabilitás</a:t>
            </a:r>
            <a:endParaRPr lang="hu-HU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effectLst/>
              </a:rPr>
              <a:t>				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SOA szemléletet követi: szolgáltatások fejlesztése. Biztonságos szolgáltatások.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LINQ </a:t>
            </a:r>
            <a:r>
              <a:rPr lang="hu-HU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SQL (</a:t>
            </a:r>
            <a:r>
              <a:rPr lang="hu-HU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language-integrated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hu-HU" dirty="0" err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query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): futásidejű infrastruktúrát biztosít relációs</a:t>
            </a:r>
            <a:r>
              <a:rPr lang="hu-HU" baseline="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adatok objektumként való kezeléséhez mindeközben megtartja a lekérdezések futtatásának lehetőségét.</a:t>
            </a:r>
            <a:r>
              <a:rPr lang="hu-HU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6996-0194-42BC-92E9-EDEACDA7673E}" type="slidenum">
              <a:rPr lang="hu-HU" smtClean="0"/>
              <a:pPr/>
              <a:t>6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églalap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Téglalap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Téglalap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Téglalap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Téglalap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Lekerekített téglalap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églalap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Téglalap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CCCDF49-533F-4529-8757-144FF3339E85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B7E9-D73C-4F8F-942E-FAB1BA064CB2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7E0D-EF83-41AB-9A29-0A125AC773C3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795B-4411-4BA1-82D7-B85894F57609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582C-F3D9-43C3-8A29-2FE2F9EA64AE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FD81-0B47-498C-859B-328909C33130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392773-B0EF-4888-8170-525494F56C00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E21E4F-5721-4465-965C-0D96DE2B4357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48EE-7784-4797-893B-3AEE82A1E3A4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980B-A3F1-48DA-9834-20B78CF5E696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5EAF-9642-4079-AE3A-AA385DFC8A99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églalap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Téglalap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Téglalap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Téglalap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Téglalap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Lekerekített téglalap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Lekerekített téglalap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Téglalap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Téglalap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Téglalap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Téglalap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0CE2093-0AF8-4F07-8DB9-B7872BF18E2C}" type="datetime1">
              <a:rPr lang="hu-HU" smtClean="0"/>
              <a:pPr/>
              <a:t>2010.12.08.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40904A6-0852-46A6-90AD-BCA2588C44C4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596" y="2928934"/>
            <a:ext cx="8286808" cy="707330"/>
          </a:xfrm>
        </p:spPr>
        <p:txBody>
          <a:bodyPr>
            <a:noAutofit/>
          </a:bodyPr>
          <a:lstStyle/>
          <a:p>
            <a:pPr algn="ctr"/>
            <a:r>
              <a:rPr lang="hu-HU" sz="3800" dirty="0" smtClean="0"/>
              <a:t>R2 - Családfa</a:t>
            </a:r>
            <a:endParaRPr lang="hu-HU" sz="3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57200" y="4533722"/>
            <a:ext cx="4972056" cy="1761310"/>
          </a:xfrm>
        </p:spPr>
        <p:txBody>
          <a:bodyPr>
            <a:normAutofit/>
          </a:bodyPr>
          <a:lstStyle/>
          <a:p>
            <a:r>
              <a:rPr lang="hu-HU" sz="2000" b="1" dirty="0" smtClean="0"/>
              <a:t>Készítette: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Kovács Balázs és Molnár Miklós</a:t>
            </a:r>
          </a:p>
          <a:p>
            <a:endParaRPr lang="hu-HU" sz="500" dirty="0" smtClean="0"/>
          </a:p>
          <a:p>
            <a:pPr>
              <a:spcBef>
                <a:spcPts val="1200"/>
              </a:spcBef>
            </a:pPr>
            <a:r>
              <a:rPr lang="hu-HU" sz="2000" b="1" dirty="0" smtClean="0"/>
              <a:t>Konzulens:</a:t>
            </a:r>
          </a:p>
          <a:p>
            <a:pPr>
              <a:spcBef>
                <a:spcPts val="0"/>
              </a:spcBef>
            </a:pPr>
            <a:r>
              <a:rPr lang="hu-HU" dirty="0" smtClean="0"/>
              <a:t>Rajacsics Tamás</a:t>
            </a:r>
          </a:p>
          <a:p>
            <a:endParaRPr lang="hu-HU" sz="2000" dirty="0" smtClean="0"/>
          </a:p>
          <a:p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1</a:t>
            </a:fld>
            <a:endParaRPr lang="hu-HU" dirty="0"/>
          </a:p>
        </p:txBody>
      </p:sp>
      <p:sp>
        <p:nvSpPr>
          <p:cNvPr id="6" name="Cím 1"/>
          <p:cNvSpPr txBox="1">
            <a:spLocks/>
          </p:cNvSpPr>
          <p:nvPr/>
        </p:nvSpPr>
        <p:spPr>
          <a:xfrm>
            <a:off x="2558575" y="864400"/>
            <a:ext cx="4026850" cy="503784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600" b="0" i="0" u="none" strike="noStrike" kern="1200" cap="small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Budapesti Műszaki és Gazdaságtudományi Egyetem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400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Automatizálási </a:t>
            </a:r>
            <a:r>
              <a:rPr kumimoji="0" lang="hu-HU" sz="1400" b="0" i="0" u="none" strike="noStrike" kern="120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és </a:t>
            </a:r>
            <a:r>
              <a:rPr lang="hu-HU" sz="1400" cap="sm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Alkalmazott Informatikai</a:t>
            </a:r>
            <a:r>
              <a:rPr kumimoji="0" lang="hu-HU" sz="1400" b="0" i="0" u="none" strike="noStrike" kern="120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Tanszék</a:t>
            </a:r>
            <a:endParaRPr kumimoji="0" lang="hu-HU" sz="1400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Kép 7" descr="logo_feher_atlatsz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7744" y="142876"/>
            <a:ext cx="3188512" cy="714356"/>
          </a:xfrm>
          <a:prstGeom prst="rect">
            <a:avLst/>
          </a:prstGeom>
        </p:spPr>
      </p:pic>
      <p:pic>
        <p:nvPicPr>
          <p:cNvPr id="12" name="Kép 11" descr="bitto_csaladf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07478" y="4358788"/>
            <a:ext cx="1708354" cy="2224276"/>
          </a:xfrm>
          <a:prstGeom prst="roundRect">
            <a:avLst>
              <a:gd name="adj" fmla="val 2158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hu-HU" dirty="0" smtClean="0"/>
              <a:t>Bevezető</a:t>
            </a:r>
          </a:p>
          <a:p>
            <a:pPr marL="624078" indent="-514350">
              <a:buFont typeface="+mj-lt"/>
              <a:buAutoNum type="arabicPeriod"/>
            </a:pPr>
            <a:r>
              <a:rPr lang="hu-HU" dirty="0" smtClean="0"/>
              <a:t>Tervezés</a:t>
            </a:r>
          </a:p>
          <a:p>
            <a:pPr marL="916686" lvl="1" indent="-514350">
              <a:buFont typeface="+mj-lt"/>
              <a:buAutoNum type="arabicPeriod"/>
            </a:pPr>
            <a:r>
              <a:rPr lang="hu-HU" dirty="0" smtClean="0"/>
              <a:t>Architektúra</a:t>
            </a:r>
          </a:p>
          <a:p>
            <a:pPr marL="916686" lvl="1" indent="-514350">
              <a:buFont typeface="+mj-lt"/>
              <a:buAutoNum type="arabicPeriod"/>
            </a:pPr>
            <a:r>
              <a:rPr lang="hu-HU" dirty="0" smtClean="0"/>
              <a:t>Platform</a:t>
            </a:r>
          </a:p>
          <a:p>
            <a:pPr marL="624078" indent="-514350">
              <a:buFont typeface="+mj-lt"/>
              <a:buAutoNum type="arabicPeriod"/>
            </a:pPr>
            <a:r>
              <a:rPr lang="hu-HU" dirty="0" smtClean="0"/>
              <a:t>Megvalósítás</a:t>
            </a:r>
          </a:p>
          <a:p>
            <a:pPr marL="916686" lvl="1" indent="-514350">
              <a:buFont typeface="+mj-lt"/>
              <a:buAutoNum type="arabicPeriod"/>
            </a:pPr>
            <a:r>
              <a:rPr lang="hu-HU" dirty="0" smtClean="0"/>
              <a:t>Kliens-alkalmazás</a:t>
            </a:r>
          </a:p>
          <a:p>
            <a:pPr marL="916686" lvl="1" indent="-514350">
              <a:buFont typeface="+mj-lt"/>
              <a:buAutoNum type="arabicPeriod"/>
            </a:pPr>
            <a:r>
              <a:rPr lang="hu-HU" dirty="0" smtClean="0"/>
              <a:t>Funkciók</a:t>
            </a:r>
          </a:p>
          <a:p>
            <a:pPr marL="624078" indent="-514350">
              <a:buFont typeface="+mj-lt"/>
              <a:buAutoNum type="arabicPeriod"/>
            </a:pPr>
            <a:r>
              <a:rPr lang="hu-HU" dirty="0" smtClean="0"/>
              <a:t>Értékelés, továbbfejlesztés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hu-HU" dirty="0" smtClean="0"/>
              <a:t>1. Bevezető</a:t>
            </a:r>
            <a:endParaRPr lang="hu-H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 családfa fontos genealógiai eszköz</a:t>
            </a:r>
          </a:p>
          <a:p>
            <a:pPr lvl="1"/>
            <a:r>
              <a:rPr lang="hu-HU" sz="2200" dirty="0" smtClean="0"/>
              <a:t>régebben művészi érték</a:t>
            </a:r>
          </a:p>
          <a:p>
            <a:pPr lvl="1"/>
            <a:r>
              <a:rPr lang="hu-HU" sz="2200" dirty="0" smtClean="0"/>
              <a:t>manapság információtartalom</a:t>
            </a:r>
          </a:p>
          <a:p>
            <a:pPr>
              <a:spcBef>
                <a:spcPts val="1800"/>
              </a:spcBef>
            </a:pPr>
            <a:r>
              <a:rPr lang="hu-HU" sz="2400" dirty="0" smtClean="0"/>
              <a:t>két típus</a:t>
            </a:r>
          </a:p>
          <a:p>
            <a:pPr lvl="1"/>
            <a:r>
              <a:rPr lang="hu-HU" sz="2200" dirty="0" smtClean="0"/>
              <a:t>egy személyt és leszármazottait bemutató</a:t>
            </a:r>
          </a:p>
          <a:p>
            <a:pPr lvl="1"/>
            <a:r>
              <a:rPr lang="hu-HU" sz="2200" dirty="0" smtClean="0"/>
              <a:t>e</a:t>
            </a:r>
            <a:r>
              <a:rPr lang="hu-HU" sz="2200" smtClean="0"/>
              <a:t>gy </a:t>
            </a:r>
            <a:r>
              <a:rPr lang="hu-HU" sz="2200" dirty="0" smtClean="0"/>
              <a:t>személy őseit bemutató</a:t>
            </a:r>
          </a:p>
          <a:p>
            <a:pPr>
              <a:spcBef>
                <a:spcPts val="1800"/>
              </a:spcBef>
            </a:pPr>
            <a:r>
              <a:rPr lang="hu-HU" sz="2400" dirty="0" smtClean="0"/>
              <a:t>szoftveres segítséggel könnyű karbantarthatóság </a:t>
            </a:r>
          </a:p>
          <a:p>
            <a:pPr lvl="1"/>
            <a:r>
              <a:rPr lang="hu-HU" sz="2200" dirty="0" smtClean="0"/>
              <a:t>kiegészítő funkciók: pl. multimédiás tartalmak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3</a:t>
            </a:fld>
            <a:endParaRPr lang="hu-HU"/>
          </a:p>
        </p:txBody>
      </p:sp>
      <p:pic>
        <p:nvPicPr>
          <p:cNvPr id="9" name="Kép 8" descr="csalad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480" y="836712"/>
            <a:ext cx="2880000" cy="2083404"/>
          </a:xfrm>
          <a:prstGeom prst="roundRect">
            <a:avLst>
              <a:gd name="adj" fmla="val 18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Kép 9" descr="csalad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480" y="3273405"/>
            <a:ext cx="2160000" cy="1523747"/>
          </a:xfrm>
          <a:prstGeom prst="roundRect">
            <a:avLst>
              <a:gd name="adj" fmla="val 186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2. Tervezés / Architektúra</a:t>
            </a:r>
            <a:endParaRPr lang="hu-HU" sz="3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22262" y="2249424"/>
            <a:ext cx="4210178" cy="432511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háromrétegű architektúra</a:t>
            </a:r>
          </a:p>
          <a:p>
            <a:pPr>
              <a:spcBef>
                <a:spcPts val="600"/>
              </a:spcBef>
            </a:pPr>
            <a:r>
              <a:rPr lang="hu-HU" sz="2400" dirty="0" smtClean="0"/>
              <a:t>kliens</a:t>
            </a:r>
          </a:p>
          <a:p>
            <a:pPr lvl="1"/>
            <a:r>
              <a:rPr lang="hu-HU" sz="2200" dirty="0" smtClean="0"/>
              <a:t>megjelenítés</a:t>
            </a:r>
          </a:p>
          <a:p>
            <a:pPr>
              <a:spcBef>
                <a:spcPts val="600"/>
              </a:spcBef>
            </a:pPr>
            <a:r>
              <a:rPr lang="hu-HU" sz="2400" dirty="0" smtClean="0"/>
              <a:t>webszerver</a:t>
            </a:r>
          </a:p>
          <a:p>
            <a:pPr lvl="1"/>
            <a:r>
              <a:rPr lang="hu-HU" sz="2200" dirty="0" smtClean="0"/>
              <a:t>alkalmazás hosztolása</a:t>
            </a:r>
          </a:p>
          <a:p>
            <a:pPr lvl="1"/>
            <a:r>
              <a:rPr lang="hu-HU" sz="2200" dirty="0" smtClean="0"/>
              <a:t>plusz statikus/dinamikus tartalmak</a:t>
            </a:r>
          </a:p>
          <a:p>
            <a:pPr>
              <a:spcBef>
                <a:spcPts val="600"/>
              </a:spcBef>
            </a:pPr>
            <a:r>
              <a:rPr lang="hu-HU" sz="2400" dirty="0" smtClean="0"/>
              <a:t>adatbázis</a:t>
            </a:r>
          </a:p>
          <a:p>
            <a:pPr lvl="1"/>
            <a:r>
              <a:rPr lang="hu-HU" sz="2200" dirty="0" err="1" smtClean="0"/>
              <a:t>perzisztens</a:t>
            </a:r>
            <a:r>
              <a:rPr lang="hu-HU" sz="2200" dirty="0" smtClean="0"/>
              <a:t> tárolás a háttérben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4</a:t>
            </a:fld>
            <a:endParaRPr lang="hu-HU"/>
          </a:p>
        </p:txBody>
      </p:sp>
      <p:pic>
        <p:nvPicPr>
          <p:cNvPr id="7" name="Kép 6" descr="architektu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184" y="2347879"/>
            <a:ext cx="3625776" cy="3601401"/>
          </a:xfrm>
          <a:prstGeom prst="roundRect">
            <a:avLst>
              <a:gd name="adj" fmla="val 1235"/>
            </a:avLst>
          </a:prstGeom>
          <a:solidFill>
            <a:srgbClr val="FFFFFF">
              <a:shade val="85000"/>
            </a:srgbClr>
          </a:solidFill>
          <a:ln w="127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hu-HU" dirty="0" smtClean="0"/>
              <a:t>2. Tervezés / Platform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49424"/>
            <a:ext cx="4757742" cy="432511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kliens réteg</a:t>
            </a:r>
          </a:p>
          <a:p>
            <a:pPr lvl="1"/>
            <a:r>
              <a:rPr lang="hu-HU" sz="2200" dirty="0" smtClean="0"/>
              <a:t>felhasználó számítógépén</a:t>
            </a:r>
          </a:p>
          <a:p>
            <a:pPr lvl="1"/>
            <a:r>
              <a:rPr lang="hu-HU" sz="2200" dirty="0" smtClean="0"/>
              <a:t>Silverlight 3.0</a:t>
            </a:r>
          </a:p>
          <a:p>
            <a:pPr>
              <a:spcBef>
                <a:spcPts val="1800"/>
              </a:spcBef>
            </a:pPr>
            <a:r>
              <a:rPr lang="hu-HU" sz="2400" dirty="0" smtClean="0"/>
              <a:t>webszerver réteg</a:t>
            </a:r>
          </a:p>
          <a:p>
            <a:pPr lvl="1"/>
            <a:r>
              <a:rPr lang="hu-HU" sz="2200" dirty="0" smtClean="0"/>
              <a:t>IIS 7.0</a:t>
            </a:r>
          </a:p>
          <a:p>
            <a:pPr>
              <a:spcBef>
                <a:spcPts val="1800"/>
              </a:spcBef>
            </a:pPr>
            <a:r>
              <a:rPr lang="hu-HU" sz="2400" dirty="0" smtClean="0"/>
              <a:t>adatbázis réteg</a:t>
            </a:r>
          </a:p>
          <a:p>
            <a:pPr lvl="1"/>
            <a:r>
              <a:rPr lang="hu-HU" sz="2200" dirty="0" smtClean="0"/>
              <a:t>MSSQL 2005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5</a:t>
            </a:fld>
            <a:endParaRPr lang="hu-HU"/>
          </a:p>
        </p:txBody>
      </p:sp>
      <p:pic>
        <p:nvPicPr>
          <p:cNvPr id="14" name="Kép 13" descr="Microsoft-SQL-Server-2005-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4400" y="4451400"/>
            <a:ext cx="3174230" cy="1440160"/>
          </a:xfrm>
          <a:prstGeom prst="roundRect">
            <a:avLst>
              <a:gd name="adj" fmla="val 403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Kép 14" descr="iis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3356992"/>
            <a:ext cx="1876709" cy="1134754"/>
          </a:xfrm>
          <a:prstGeom prst="roundRect">
            <a:avLst>
              <a:gd name="adj" fmla="val 403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Kép 16" descr="Silverlight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9024" y="1355056"/>
            <a:ext cx="2505367" cy="2016224"/>
          </a:xfrm>
          <a:prstGeom prst="roundRect">
            <a:avLst>
              <a:gd name="adj" fmla="val 403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3. Megvalósítás / Alkalmazás</a:t>
            </a:r>
            <a:endParaRPr lang="hu-HU" sz="3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539552" y="2190576"/>
            <a:ext cx="7344816" cy="24625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Silverlight</a:t>
            </a: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alkalmazás</a:t>
            </a:r>
            <a:endParaRPr lang="hu-HU" sz="2400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XAML, </a:t>
            </a:r>
            <a:r>
              <a:rPr lang="hu-HU" sz="2200" dirty="0" err="1" smtClean="0">
                <a:solidFill>
                  <a:schemeClr val="accent2"/>
                </a:solidFill>
              </a:rPr>
              <a:t>Code-Behind</a:t>
            </a:r>
            <a:r>
              <a:rPr lang="hu-HU" sz="2200" dirty="0" smtClean="0">
                <a:solidFill>
                  <a:schemeClr val="accent2"/>
                </a:solidFill>
              </a:rPr>
              <a:t> (C#)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kumimoji="0" lang="hu-H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UserControl</a:t>
            </a: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hu-HU" sz="2400" noProof="0" dirty="0" smtClean="0"/>
              <a:t>Kommunikáció</a:t>
            </a: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k</a:t>
            </a:r>
            <a:r>
              <a:rPr lang="hu-HU" sz="2200" noProof="0" dirty="0" err="1" smtClean="0">
                <a:solidFill>
                  <a:schemeClr val="accent2"/>
                </a:solidFill>
              </a:rPr>
              <a:t>liens-szerver</a:t>
            </a:r>
            <a:r>
              <a:rPr lang="hu-HU" sz="2200" dirty="0" smtClean="0">
                <a:solidFill>
                  <a:schemeClr val="accent2"/>
                </a:solidFill>
              </a:rPr>
              <a:t>: </a:t>
            </a:r>
            <a:r>
              <a:rPr lang="hu-HU" sz="2200" noProof="0" dirty="0" smtClean="0">
                <a:solidFill>
                  <a:schemeClr val="accent2"/>
                </a:solidFill>
              </a:rPr>
              <a:t>WCF</a:t>
            </a:r>
            <a:endParaRPr lang="hu-HU" sz="2200" noProof="0" dirty="0" smtClean="0">
              <a:solidFill>
                <a:schemeClr val="accent2"/>
              </a:solidFill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szerver-adatbázis: LINQ </a:t>
            </a:r>
            <a:r>
              <a:rPr lang="hu-HU" sz="2200" dirty="0" err="1" smtClean="0">
                <a:solidFill>
                  <a:schemeClr val="accent2"/>
                </a:solidFill>
              </a:rPr>
              <a:t>to</a:t>
            </a:r>
            <a:r>
              <a:rPr lang="hu-HU" sz="2200" dirty="0" smtClean="0">
                <a:solidFill>
                  <a:schemeClr val="accent2"/>
                </a:solidFill>
              </a:rPr>
              <a:t> SQL</a:t>
            </a:r>
            <a:endParaRPr kumimoji="0" lang="hu-H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hu-H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941168"/>
            <a:ext cx="6257925" cy="1285875"/>
          </a:xfrm>
          <a:prstGeom prst="roundRect">
            <a:avLst>
              <a:gd name="adj" fmla="val 403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Megvalósítás / Funkciók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539552" y="2190576"/>
            <a:ext cx="7344816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Felhasználó</a:t>
            </a:r>
            <a:r>
              <a:rPr kumimoji="0" lang="hu-H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azonosítása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hu-HU" sz="2400" dirty="0" smtClean="0">
                <a:solidFill>
                  <a:schemeClr val="accent2"/>
                </a:solidFill>
              </a:rPr>
              <a:t>Regisztráció, bejelentkezés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hu-HU" sz="2400" dirty="0" smtClean="0"/>
              <a:t>Átlátható, konfigurálható megjelenítő felület</a:t>
            </a:r>
            <a:endParaRPr kumimoji="0" lang="hu-H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Fa pozicionálása és méretének skálázása egérrel</a:t>
            </a:r>
            <a:endParaRPr lang="hu-HU" sz="2200" noProof="0" dirty="0" smtClean="0">
              <a:solidFill>
                <a:schemeClr val="accent2"/>
              </a:solidFill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hu-H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Automatikus</a:t>
            </a:r>
            <a:r>
              <a:rPr kumimoji="0" lang="hu-HU" sz="22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skálázás, horizontális és vertikális</a:t>
            </a:r>
            <a:r>
              <a:rPr lang="hu-HU" sz="2200" dirty="0" smtClean="0">
                <a:solidFill>
                  <a:schemeClr val="accent2"/>
                </a:solidFill>
              </a:rPr>
              <a:t> nézetek közötti váltás</a:t>
            </a:r>
            <a:endParaRPr kumimoji="0" lang="hu-H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hu-HU" sz="2400" noProof="0" dirty="0" smtClean="0"/>
              <a:t>Családfa manipuláló eszközök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Személy keresése, kiválasztása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hu-HU" sz="2200" dirty="0" smtClean="0">
                <a:solidFill>
                  <a:schemeClr val="accent2"/>
                </a:solidFill>
              </a:rPr>
              <a:t>Kiválasztott személy adatainak bevitele, módosítása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hu-H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Új családfa,</a:t>
            </a:r>
            <a:r>
              <a:rPr kumimoji="0" lang="hu-HU" sz="22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gyermek vagy házastárs hozzáadása</a:t>
            </a:r>
            <a:endParaRPr kumimoji="0" lang="hu-H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4. Értékelés, továbbfejlesztés</a:t>
            </a:r>
            <a:endParaRPr lang="hu-HU" sz="3000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483768" y="2204864"/>
            <a:ext cx="5832648" cy="4325112"/>
          </a:xfrm>
        </p:spPr>
        <p:txBody>
          <a:bodyPr/>
          <a:lstStyle/>
          <a:p>
            <a:r>
              <a:rPr lang="hu-HU" sz="2400" dirty="0" smtClean="0"/>
              <a:t>összegzés</a:t>
            </a:r>
          </a:p>
          <a:p>
            <a:pPr lvl="1"/>
            <a:r>
              <a:rPr lang="hu-HU" sz="2200" dirty="0" smtClean="0"/>
              <a:t>teljesíti az alapvető igényeket</a:t>
            </a:r>
          </a:p>
          <a:p>
            <a:pPr lvl="1"/>
            <a:r>
              <a:rPr lang="hu-HU" sz="2200" dirty="0" smtClean="0"/>
              <a:t>hasznosítható tapasztalatok</a:t>
            </a:r>
          </a:p>
          <a:p>
            <a:pPr>
              <a:spcBef>
                <a:spcPts val="4800"/>
              </a:spcBef>
            </a:pPr>
            <a:r>
              <a:rPr lang="hu-HU" sz="2400" dirty="0" smtClean="0"/>
              <a:t>továbbfejlesztési lehetőségek</a:t>
            </a:r>
          </a:p>
          <a:p>
            <a:pPr lvl="1"/>
            <a:r>
              <a:rPr lang="hu-HU" sz="2200" dirty="0" smtClean="0"/>
              <a:t>további funkciók</a:t>
            </a:r>
          </a:p>
          <a:p>
            <a:pPr lvl="1"/>
            <a:r>
              <a:rPr lang="hu-HU" sz="2200" dirty="0" smtClean="0"/>
              <a:t>multimédiás lehetőségek</a:t>
            </a:r>
          </a:p>
          <a:p>
            <a:pPr lvl="1"/>
            <a:r>
              <a:rPr lang="hu-HU" sz="2200" dirty="0" smtClean="0"/>
              <a:t>GEDCOM import/export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8" name="Kép 7" descr="plus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043608" y="2348880"/>
            <a:ext cx="1023350" cy="1008000"/>
          </a:xfrm>
          <a:prstGeom prst="rect">
            <a:avLst/>
          </a:prstGeom>
          <a:effectLst>
            <a:outerShdw blurRad="152400" dist="63500" dir="3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6" name="Kép 5" descr="gedc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005064"/>
            <a:ext cx="1505346" cy="1505346"/>
          </a:xfrm>
          <a:prstGeom prst="roundRect">
            <a:avLst>
              <a:gd name="adj" fmla="val 4035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71670" y="2924944"/>
            <a:ext cx="5000660" cy="1707622"/>
          </a:xfrm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hu-HU" b="1" dirty="0" smtClean="0"/>
              <a:t>Köszönjük a figyelmet!</a:t>
            </a:r>
            <a:endParaRPr lang="hu-HU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04A6-0852-46A6-90AD-BCA2588C44C4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ánus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321</Words>
  <Application>Microsoft Office PowerPoint</Application>
  <PresentationFormat>Diavetítés a képernyőre (4:3 oldalarány)</PresentationFormat>
  <Paragraphs>104</Paragraphs>
  <Slides>9</Slides>
  <Notes>6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Urbánus</vt:lpstr>
      <vt:lpstr>R2 - Családfa</vt:lpstr>
      <vt:lpstr>Tartalom</vt:lpstr>
      <vt:lpstr>1. Bevezető</vt:lpstr>
      <vt:lpstr>2. Tervezés / Architektúra</vt:lpstr>
      <vt:lpstr>2. Tervezés / Platform</vt:lpstr>
      <vt:lpstr>3. Megvalósítás / Alkalmazás</vt:lpstr>
      <vt:lpstr>3. Megvalósítás / Funkciók</vt:lpstr>
      <vt:lpstr>4. Értékelés, továbbfejlesztés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Pupillakövetés képfeldolgozási módszerei</dc:title>
  <dc:creator>Kovács Balázs</dc:creator>
  <cp:lastModifiedBy>Kovács Balázs</cp:lastModifiedBy>
  <cp:revision>223</cp:revision>
  <dcterms:created xsi:type="dcterms:W3CDTF">2010-06-17T06:54:51Z</dcterms:created>
  <dcterms:modified xsi:type="dcterms:W3CDTF">2010-12-08T10:56:11Z</dcterms:modified>
</cp:coreProperties>
</file>