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5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github.com/paws-r/paws" TargetMode="External"/><Relationship Id="rId1" Type="http://schemas.openxmlformats.org/officeDocument/2006/relationships/hyperlink" Target="https://paws-r.github.io/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aws-r/paws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paws-r.github.io/" TargetMode="External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F02FC-A46C-463F-BE8E-F8C3793A08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470B8C-9AAE-4964-8A36-1521A2FB1F44}">
      <dgm:prSet custT="1"/>
      <dgm:spPr/>
      <dgm:t>
        <a:bodyPr/>
        <a:lstStyle/>
        <a:p>
          <a:r>
            <a:rPr lang="en-US" sz="2400" dirty="0"/>
            <a:t>Install:  </a:t>
          </a:r>
        </a:p>
        <a:p>
          <a:r>
            <a:rPr lang="en-US" sz="2000" b="1" dirty="0" err="1">
              <a:latin typeface="Consolas" panose="020B0609020204030204" pitchFamily="49" charset="0"/>
            </a:rPr>
            <a:t>install.packages</a:t>
          </a:r>
          <a:r>
            <a:rPr lang="en-US" sz="2000" b="1" dirty="0">
              <a:latin typeface="Consolas" panose="020B0609020204030204" pitchFamily="49" charset="0"/>
            </a:rPr>
            <a:t>(</a:t>
          </a:r>
          <a:r>
            <a:rPr lang="en-US" sz="2000" b="1" dirty="0">
              <a:solidFill>
                <a:srgbClr val="7030A0"/>
              </a:solidFill>
              <a:latin typeface="Consolas" panose="020B0609020204030204" pitchFamily="49" charset="0"/>
            </a:rPr>
            <a:t>"paws"</a:t>
          </a:r>
          <a:r>
            <a:rPr lang="en-US" sz="2000" b="1" dirty="0">
              <a:latin typeface="Consolas" panose="020B0609020204030204" pitchFamily="49" charset="0"/>
            </a:rPr>
            <a:t>)</a:t>
          </a:r>
          <a:endParaRPr lang="en-US" sz="2000" dirty="0">
            <a:latin typeface="Consolas" panose="020B0609020204030204" pitchFamily="49" charset="0"/>
          </a:endParaRPr>
        </a:p>
      </dgm:t>
    </dgm:pt>
    <dgm:pt modelId="{B0C8D565-0CD0-42D5-B575-B423F5799B2F}" type="parTrans" cxnId="{DEEC92C5-378C-4839-A62E-052CD63592F3}">
      <dgm:prSet/>
      <dgm:spPr/>
      <dgm:t>
        <a:bodyPr/>
        <a:lstStyle/>
        <a:p>
          <a:endParaRPr lang="en-US"/>
        </a:p>
      </dgm:t>
    </dgm:pt>
    <dgm:pt modelId="{F5D803DB-BE3B-468D-B6EB-68D2E0C69BAA}" type="sibTrans" cxnId="{DEEC92C5-378C-4839-A62E-052CD63592F3}">
      <dgm:prSet/>
      <dgm:spPr/>
      <dgm:t>
        <a:bodyPr/>
        <a:lstStyle/>
        <a:p>
          <a:endParaRPr lang="en-US"/>
        </a:p>
      </dgm:t>
    </dgm:pt>
    <dgm:pt modelId="{5B786299-ECCF-4C30-B0C0-A4D6F96AD5D5}">
      <dgm:prSet custT="1"/>
      <dgm:spPr/>
      <dgm:t>
        <a:bodyPr/>
        <a:lstStyle/>
        <a:p>
          <a:r>
            <a:rPr lang="en-US" sz="2500" dirty="0"/>
            <a:t>Documentation:  </a:t>
          </a:r>
        </a:p>
        <a:p>
          <a:r>
            <a:rPr lang="en-US" sz="2400" dirty="0">
              <a:hlinkClick xmlns:r="http://schemas.openxmlformats.org/officeDocument/2006/relationships" r:id="rId1"/>
            </a:rPr>
            <a:t>https://paws-r.github.io</a:t>
          </a:r>
          <a:endParaRPr lang="en-US" sz="2400" dirty="0"/>
        </a:p>
      </dgm:t>
    </dgm:pt>
    <dgm:pt modelId="{F1E71F69-048B-4EC6-B4AB-2441D3910A14}" type="parTrans" cxnId="{620FC0D7-EE76-41D4-A08A-2E7C2920B558}">
      <dgm:prSet/>
      <dgm:spPr/>
      <dgm:t>
        <a:bodyPr/>
        <a:lstStyle/>
        <a:p>
          <a:endParaRPr lang="en-US"/>
        </a:p>
      </dgm:t>
    </dgm:pt>
    <dgm:pt modelId="{39772548-FD76-4FBB-A0A3-668D5EDC8261}" type="sibTrans" cxnId="{620FC0D7-EE76-41D4-A08A-2E7C2920B558}">
      <dgm:prSet/>
      <dgm:spPr/>
      <dgm:t>
        <a:bodyPr/>
        <a:lstStyle/>
        <a:p>
          <a:endParaRPr lang="en-US"/>
        </a:p>
      </dgm:t>
    </dgm:pt>
    <dgm:pt modelId="{C100BF94-AA85-4669-9A17-2E5FC6DC3888}">
      <dgm:prSet custT="1"/>
      <dgm:spPr/>
      <dgm:t>
        <a:bodyPr/>
        <a:lstStyle/>
        <a:p>
          <a:r>
            <a:rPr lang="en-US" sz="2500" dirty="0"/>
            <a:t>GitHub:  </a:t>
          </a:r>
        </a:p>
        <a:p>
          <a:r>
            <a:rPr lang="en-US" sz="2000" dirty="0">
              <a:hlinkClick xmlns:r="http://schemas.openxmlformats.org/officeDocument/2006/relationships" r:id="rId2"/>
            </a:rPr>
            <a:t>https://www.github.com/paws-r/paws</a:t>
          </a:r>
          <a:endParaRPr lang="en-US" sz="2500" dirty="0"/>
        </a:p>
      </dgm:t>
    </dgm:pt>
    <dgm:pt modelId="{AD2FF8C2-E1B5-4DB1-9BA9-B717E33977F1}" type="parTrans" cxnId="{10AE3423-DEC3-4670-BF12-B895DC2BCF6F}">
      <dgm:prSet/>
      <dgm:spPr/>
      <dgm:t>
        <a:bodyPr/>
        <a:lstStyle/>
        <a:p>
          <a:endParaRPr lang="en-US"/>
        </a:p>
      </dgm:t>
    </dgm:pt>
    <dgm:pt modelId="{F90C4CCD-7486-4127-A2A5-46912A0E3FAF}" type="sibTrans" cxnId="{10AE3423-DEC3-4670-BF12-B895DC2BCF6F}">
      <dgm:prSet/>
      <dgm:spPr/>
      <dgm:t>
        <a:bodyPr/>
        <a:lstStyle/>
        <a:p>
          <a:endParaRPr lang="en-US"/>
        </a:p>
      </dgm:t>
    </dgm:pt>
    <dgm:pt modelId="{71DA1247-0B0F-4CBB-8696-548A512F9173}" type="pres">
      <dgm:prSet presAssocID="{B54F02FC-A46C-463F-BE8E-F8C3793A08DE}" presName="root" presStyleCnt="0">
        <dgm:presLayoutVars>
          <dgm:dir/>
          <dgm:resizeHandles val="exact"/>
        </dgm:presLayoutVars>
      </dgm:prSet>
      <dgm:spPr/>
    </dgm:pt>
    <dgm:pt modelId="{B9A63B35-95FB-41EA-B465-B53EB6D6E4EF}" type="pres">
      <dgm:prSet presAssocID="{F3470B8C-9AAE-4964-8A36-1521A2FB1F44}" presName="compNode" presStyleCnt="0"/>
      <dgm:spPr/>
    </dgm:pt>
    <dgm:pt modelId="{832A66F5-A47B-43A5-A37E-C662F5A49457}" type="pres">
      <dgm:prSet presAssocID="{F3470B8C-9AAE-4964-8A36-1521A2FB1F44}" presName="bgRect" presStyleLbl="bgShp" presStyleIdx="0" presStyleCnt="3"/>
      <dgm:spPr/>
    </dgm:pt>
    <dgm:pt modelId="{D992CFF7-19C1-4A21-A8DF-E934309A040B}" type="pres">
      <dgm:prSet presAssocID="{F3470B8C-9AAE-4964-8A36-1521A2FB1F44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9FB94682-737F-45FB-81BA-2AC08E15DB2B}" type="pres">
      <dgm:prSet presAssocID="{F3470B8C-9AAE-4964-8A36-1521A2FB1F44}" presName="spaceRect" presStyleCnt="0"/>
      <dgm:spPr/>
    </dgm:pt>
    <dgm:pt modelId="{849642D7-A216-4F19-AA2C-89E235D7C39F}" type="pres">
      <dgm:prSet presAssocID="{F3470B8C-9AAE-4964-8A36-1521A2FB1F44}" presName="parTx" presStyleLbl="revTx" presStyleIdx="0" presStyleCnt="3">
        <dgm:presLayoutVars>
          <dgm:chMax val="0"/>
          <dgm:chPref val="0"/>
        </dgm:presLayoutVars>
      </dgm:prSet>
      <dgm:spPr/>
    </dgm:pt>
    <dgm:pt modelId="{88E439E1-F49E-4CD9-B124-879A21CFE528}" type="pres">
      <dgm:prSet presAssocID="{F5D803DB-BE3B-468D-B6EB-68D2E0C69BAA}" presName="sibTrans" presStyleCnt="0"/>
      <dgm:spPr/>
    </dgm:pt>
    <dgm:pt modelId="{1F34885C-37CF-4DA9-AD0B-2DFA110A8A01}" type="pres">
      <dgm:prSet presAssocID="{5B786299-ECCF-4C30-B0C0-A4D6F96AD5D5}" presName="compNode" presStyleCnt="0"/>
      <dgm:spPr/>
    </dgm:pt>
    <dgm:pt modelId="{41BFDDBF-07EE-4C66-8F89-CECA848FCA61}" type="pres">
      <dgm:prSet presAssocID="{5B786299-ECCF-4C30-B0C0-A4D6F96AD5D5}" presName="bgRect" presStyleLbl="bgShp" presStyleIdx="1" presStyleCnt="3"/>
      <dgm:spPr/>
    </dgm:pt>
    <dgm:pt modelId="{6CEB0466-F1B1-4A89-A1FF-E5F06FD14FFC}" type="pres">
      <dgm:prSet presAssocID="{5B786299-ECCF-4C30-B0C0-A4D6F96AD5D5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AEDEAC-3DD1-427C-B2ED-F11D32A7C4C5}" type="pres">
      <dgm:prSet presAssocID="{5B786299-ECCF-4C30-B0C0-A4D6F96AD5D5}" presName="spaceRect" presStyleCnt="0"/>
      <dgm:spPr/>
    </dgm:pt>
    <dgm:pt modelId="{6AFAA8B5-F01F-4550-98C3-C860CEB03929}" type="pres">
      <dgm:prSet presAssocID="{5B786299-ECCF-4C30-B0C0-A4D6F96AD5D5}" presName="parTx" presStyleLbl="revTx" presStyleIdx="1" presStyleCnt="3">
        <dgm:presLayoutVars>
          <dgm:chMax val="0"/>
          <dgm:chPref val="0"/>
        </dgm:presLayoutVars>
      </dgm:prSet>
      <dgm:spPr/>
    </dgm:pt>
    <dgm:pt modelId="{981A795F-483A-45CC-8196-E154C2C53C71}" type="pres">
      <dgm:prSet presAssocID="{39772548-FD76-4FBB-A0A3-668D5EDC8261}" presName="sibTrans" presStyleCnt="0"/>
      <dgm:spPr/>
    </dgm:pt>
    <dgm:pt modelId="{BC687A2B-94C1-4DC6-8A25-005F88F7D0BC}" type="pres">
      <dgm:prSet presAssocID="{C100BF94-AA85-4669-9A17-2E5FC6DC3888}" presName="compNode" presStyleCnt="0"/>
      <dgm:spPr/>
    </dgm:pt>
    <dgm:pt modelId="{1E964B3F-BD97-4D8D-BED5-202782E87ACE}" type="pres">
      <dgm:prSet presAssocID="{C100BF94-AA85-4669-9A17-2E5FC6DC3888}" presName="bgRect" presStyleLbl="bgShp" presStyleIdx="2" presStyleCnt="3"/>
      <dgm:spPr/>
    </dgm:pt>
    <dgm:pt modelId="{E86243F5-E13F-4BEC-A5B5-7CE2E2D6FE5F}" type="pres">
      <dgm:prSet presAssocID="{C100BF94-AA85-4669-9A17-2E5FC6DC3888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EAB67C-9DEC-4F81-A870-2003FE44F1D6}" type="pres">
      <dgm:prSet presAssocID="{C100BF94-AA85-4669-9A17-2E5FC6DC3888}" presName="spaceRect" presStyleCnt="0"/>
      <dgm:spPr/>
    </dgm:pt>
    <dgm:pt modelId="{EEE2D662-174D-4DA3-9AD3-C1AE11CE323D}" type="pres">
      <dgm:prSet presAssocID="{C100BF94-AA85-4669-9A17-2E5FC6DC38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AE3423-DEC3-4670-BF12-B895DC2BCF6F}" srcId="{B54F02FC-A46C-463F-BE8E-F8C3793A08DE}" destId="{C100BF94-AA85-4669-9A17-2E5FC6DC3888}" srcOrd="2" destOrd="0" parTransId="{AD2FF8C2-E1B5-4DB1-9BA9-B717E33977F1}" sibTransId="{F90C4CCD-7486-4127-A2A5-46912A0E3FAF}"/>
    <dgm:cxn modelId="{AE767963-4110-4518-A5C9-E40B4A80A23A}" type="presOf" srcId="{B54F02FC-A46C-463F-BE8E-F8C3793A08DE}" destId="{71DA1247-0B0F-4CBB-8696-548A512F9173}" srcOrd="0" destOrd="0" presId="urn:microsoft.com/office/officeart/2018/2/layout/IconVerticalSolidList"/>
    <dgm:cxn modelId="{7A5F8179-90AB-46D2-AD80-BF384FC41313}" type="presOf" srcId="{5B786299-ECCF-4C30-B0C0-A4D6F96AD5D5}" destId="{6AFAA8B5-F01F-4550-98C3-C860CEB03929}" srcOrd="0" destOrd="0" presId="urn:microsoft.com/office/officeart/2018/2/layout/IconVerticalSolidList"/>
    <dgm:cxn modelId="{97CB9DB1-33F1-4064-8A58-D6132CE85A8E}" type="presOf" srcId="{C100BF94-AA85-4669-9A17-2E5FC6DC3888}" destId="{EEE2D662-174D-4DA3-9AD3-C1AE11CE323D}" srcOrd="0" destOrd="0" presId="urn:microsoft.com/office/officeart/2018/2/layout/IconVerticalSolidList"/>
    <dgm:cxn modelId="{DEEC92C5-378C-4839-A62E-052CD63592F3}" srcId="{B54F02FC-A46C-463F-BE8E-F8C3793A08DE}" destId="{F3470B8C-9AAE-4964-8A36-1521A2FB1F44}" srcOrd="0" destOrd="0" parTransId="{B0C8D565-0CD0-42D5-B575-B423F5799B2F}" sibTransId="{F5D803DB-BE3B-468D-B6EB-68D2E0C69BAA}"/>
    <dgm:cxn modelId="{5BBC61D2-5AA0-47F2-8AE3-72B89C5F2610}" type="presOf" srcId="{F3470B8C-9AAE-4964-8A36-1521A2FB1F44}" destId="{849642D7-A216-4F19-AA2C-89E235D7C39F}" srcOrd="0" destOrd="0" presId="urn:microsoft.com/office/officeart/2018/2/layout/IconVerticalSolidList"/>
    <dgm:cxn modelId="{620FC0D7-EE76-41D4-A08A-2E7C2920B558}" srcId="{B54F02FC-A46C-463F-BE8E-F8C3793A08DE}" destId="{5B786299-ECCF-4C30-B0C0-A4D6F96AD5D5}" srcOrd="1" destOrd="0" parTransId="{F1E71F69-048B-4EC6-B4AB-2441D3910A14}" sibTransId="{39772548-FD76-4FBB-A0A3-668D5EDC8261}"/>
    <dgm:cxn modelId="{3C5A01C9-EF2E-4F85-A124-662D5F5D7240}" type="presParOf" srcId="{71DA1247-0B0F-4CBB-8696-548A512F9173}" destId="{B9A63B35-95FB-41EA-B465-B53EB6D6E4EF}" srcOrd="0" destOrd="0" presId="urn:microsoft.com/office/officeart/2018/2/layout/IconVerticalSolidList"/>
    <dgm:cxn modelId="{98540BFF-041D-4311-99EF-8C068BB5939D}" type="presParOf" srcId="{B9A63B35-95FB-41EA-B465-B53EB6D6E4EF}" destId="{832A66F5-A47B-43A5-A37E-C662F5A49457}" srcOrd="0" destOrd="0" presId="urn:microsoft.com/office/officeart/2018/2/layout/IconVerticalSolidList"/>
    <dgm:cxn modelId="{0812B410-F75D-438E-B36A-582C7405CF97}" type="presParOf" srcId="{B9A63B35-95FB-41EA-B465-B53EB6D6E4EF}" destId="{D992CFF7-19C1-4A21-A8DF-E934309A040B}" srcOrd="1" destOrd="0" presId="urn:microsoft.com/office/officeart/2018/2/layout/IconVerticalSolidList"/>
    <dgm:cxn modelId="{27BDD569-3EEF-4E66-8434-41BD0D95A6DE}" type="presParOf" srcId="{B9A63B35-95FB-41EA-B465-B53EB6D6E4EF}" destId="{9FB94682-737F-45FB-81BA-2AC08E15DB2B}" srcOrd="2" destOrd="0" presId="urn:microsoft.com/office/officeart/2018/2/layout/IconVerticalSolidList"/>
    <dgm:cxn modelId="{8ED44F8A-8BC2-4578-BA23-3683B700EA78}" type="presParOf" srcId="{B9A63B35-95FB-41EA-B465-B53EB6D6E4EF}" destId="{849642D7-A216-4F19-AA2C-89E235D7C39F}" srcOrd="3" destOrd="0" presId="urn:microsoft.com/office/officeart/2018/2/layout/IconVerticalSolidList"/>
    <dgm:cxn modelId="{2B1EA9F2-D606-4B07-B9D8-3773891834F2}" type="presParOf" srcId="{71DA1247-0B0F-4CBB-8696-548A512F9173}" destId="{88E439E1-F49E-4CD9-B124-879A21CFE528}" srcOrd="1" destOrd="0" presId="urn:microsoft.com/office/officeart/2018/2/layout/IconVerticalSolidList"/>
    <dgm:cxn modelId="{5C50D777-6A0B-43DE-AF51-7C3D3B04D3CA}" type="presParOf" srcId="{71DA1247-0B0F-4CBB-8696-548A512F9173}" destId="{1F34885C-37CF-4DA9-AD0B-2DFA110A8A01}" srcOrd="2" destOrd="0" presId="urn:microsoft.com/office/officeart/2018/2/layout/IconVerticalSolidList"/>
    <dgm:cxn modelId="{EBCE9151-951E-402A-95E8-746B4799788D}" type="presParOf" srcId="{1F34885C-37CF-4DA9-AD0B-2DFA110A8A01}" destId="{41BFDDBF-07EE-4C66-8F89-CECA848FCA61}" srcOrd="0" destOrd="0" presId="urn:microsoft.com/office/officeart/2018/2/layout/IconVerticalSolidList"/>
    <dgm:cxn modelId="{7160B45C-CBF4-40B0-ADDF-7BFFF406C3D0}" type="presParOf" srcId="{1F34885C-37CF-4DA9-AD0B-2DFA110A8A01}" destId="{6CEB0466-F1B1-4A89-A1FF-E5F06FD14FFC}" srcOrd="1" destOrd="0" presId="urn:microsoft.com/office/officeart/2018/2/layout/IconVerticalSolidList"/>
    <dgm:cxn modelId="{18F45889-DE93-458D-87A4-1E0493B228A3}" type="presParOf" srcId="{1F34885C-37CF-4DA9-AD0B-2DFA110A8A01}" destId="{9AAEDEAC-3DD1-427C-B2ED-F11D32A7C4C5}" srcOrd="2" destOrd="0" presId="urn:microsoft.com/office/officeart/2018/2/layout/IconVerticalSolidList"/>
    <dgm:cxn modelId="{0FB904FD-95FA-4E9E-96D2-E06DE2B67FB8}" type="presParOf" srcId="{1F34885C-37CF-4DA9-AD0B-2DFA110A8A01}" destId="{6AFAA8B5-F01F-4550-98C3-C860CEB03929}" srcOrd="3" destOrd="0" presId="urn:microsoft.com/office/officeart/2018/2/layout/IconVerticalSolidList"/>
    <dgm:cxn modelId="{162E9F18-2B0D-4EDE-92DA-2C7E4696CCBB}" type="presParOf" srcId="{71DA1247-0B0F-4CBB-8696-548A512F9173}" destId="{981A795F-483A-45CC-8196-E154C2C53C71}" srcOrd="3" destOrd="0" presId="urn:microsoft.com/office/officeart/2018/2/layout/IconVerticalSolidList"/>
    <dgm:cxn modelId="{A9C7161E-4A3F-4E14-BF6F-EDD4DF4D435E}" type="presParOf" srcId="{71DA1247-0B0F-4CBB-8696-548A512F9173}" destId="{BC687A2B-94C1-4DC6-8A25-005F88F7D0BC}" srcOrd="4" destOrd="0" presId="urn:microsoft.com/office/officeart/2018/2/layout/IconVerticalSolidList"/>
    <dgm:cxn modelId="{B13242B8-E3D4-4181-89B4-5B2C38C545AF}" type="presParOf" srcId="{BC687A2B-94C1-4DC6-8A25-005F88F7D0BC}" destId="{1E964B3F-BD97-4D8D-BED5-202782E87ACE}" srcOrd="0" destOrd="0" presId="urn:microsoft.com/office/officeart/2018/2/layout/IconVerticalSolidList"/>
    <dgm:cxn modelId="{5D226F44-AE65-4904-82F0-A3CAC63FDEF4}" type="presParOf" srcId="{BC687A2B-94C1-4DC6-8A25-005F88F7D0BC}" destId="{E86243F5-E13F-4BEC-A5B5-7CE2E2D6FE5F}" srcOrd="1" destOrd="0" presId="urn:microsoft.com/office/officeart/2018/2/layout/IconVerticalSolidList"/>
    <dgm:cxn modelId="{603DCA43-CE19-4531-93AB-167D2BC41C4A}" type="presParOf" srcId="{BC687A2B-94C1-4DC6-8A25-005F88F7D0BC}" destId="{25EAB67C-9DEC-4F81-A870-2003FE44F1D6}" srcOrd="2" destOrd="0" presId="urn:microsoft.com/office/officeart/2018/2/layout/IconVerticalSolidList"/>
    <dgm:cxn modelId="{FB51BE54-68DD-4EED-95C9-27913E0F5906}" type="presParOf" srcId="{BC687A2B-94C1-4DC6-8A25-005F88F7D0BC}" destId="{EEE2D662-174D-4DA3-9AD3-C1AE11CE32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A66F5-A47B-43A5-A37E-C662F5A4945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CFF7-19C1-4A21-A8DF-E934309A040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642D7-A216-4F19-AA2C-89E235D7C39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Install: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onsolas" panose="020B0609020204030204" pitchFamily="49" charset="0"/>
            </a:rPr>
            <a:t>install.packages</a:t>
          </a:r>
          <a:r>
            <a:rPr lang="en-US" sz="2000" b="1" kern="1200" dirty="0">
              <a:latin typeface="Consolas" panose="020B0609020204030204" pitchFamily="49" charset="0"/>
            </a:rPr>
            <a:t>(</a:t>
          </a:r>
          <a:r>
            <a:rPr lang="en-US" sz="2000" b="1" kern="1200" dirty="0">
              <a:solidFill>
                <a:srgbClr val="7030A0"/>
              </a:solidFill>
              <a:latin typeface="Consolas" panose="020B0609020204030204" pitchFamily="49" charset="0"/>
            </a:rPr>
            <a:t>"paws"</a:t>
          </a:r>
          <a:r>
            <a:rPr lang="en-US" sz="2000" b="1" kern="1200" dirty="0">
              <a:latin typeface="Consolas" panose="020B0609020204030204" pitchFamily="49" charset="0"/>
            </a:rPr>
            <a:t>)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1941716" y="718"/>
        <a:ext cx="4571887" cy="1681139"/>
      </dsp:txXfrm>
    </dsp:sp>
    <dsp:sp modelId="{41BFDDBF-07EE-4C66-8F89-CECA848FCA6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B0466-F1B1-4A89-A1FF-E5F06FD14FF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AA8B5-F01F-4550-98C3-C860CEB0392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Documentation: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5"/>
            </a:rPr>
            <a:t>https://paws-r.github.io</a:t>
          </a:r>
          <a:endParaRPr lang="en-US" sz="2400" kern="1200" dirty="0"/>
        </a:p>
      </dsp:txBody>
      <dsp:txXfrm>
        <a:off x="1941716" y="2102143"/>
        <a:ext cx="4571887" cy="1681139"/>
      </dsp:txXfrm>
    </dsp:sp>
    <dsp:sp modelId="{1E964B3F-BD97-4D8D-BED5-202782E87AC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243F5-E13F-4BEC-A5B5-7CE2E2D6FE5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2D662-174D-4DA3-9AD3-C1AE11CE323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GitHub: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8"/>
            </a:rPr>
            <a:t>https://www.github.com/paws-r/paws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C7B2-36A4-4923-83CA-397FA519F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3EE1-D222-4D7C-A53D-61C3213A5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258A-4AD4-4B1C-915F-2D89A2B3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4F09-C58F-4C7D-B217-39D28E0A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015B-FDBC-412A-9121-09EC817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577C-CD2A-4BA8-AC28-766DBFC9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4943C-2264-4167-834B-AC9FB19F8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10F5-F5C9-4B52-9B02-2F3AB95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52DE-684F-4A42-9B06-D2248E54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14A2-5670-452D-8860-39A8AA92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18FD1-EEAF-465B-82AB-52631E7C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B2D4-E527-4852-AB4E-B823E7669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A609-55E4-4AFF-BEFC-B485B8C9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36A7-56CF-4B2C-B1EF-685BA4C7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B3FBA-E937-4172-AFE0-2514AA96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7952-1FEF-4520-B6BA-397C377C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4B33-F606-4BAF-8BF1-844870FB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B635-B411-43A8-93DE-66CB672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E7BE-A623-43AF-92A3-14A338D0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2E0C-5310-4720-9978-315FA4E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076B-F9DB-4ED4-A09B-EF2DCF5E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B1CE-D0B0-4B3D-AD2D-D63C5D2A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3543-24E1-4356-B751-99B8C10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8A41-06D6-4221-BDC0-FE0C85BD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D2D1-82FC-4D40-A105-2483F070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0200-AD1F-4878-8832-3DACFE7F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9429-1131-4E07-8AE1-CA439F14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C16B5-4007-4059-A859-4ABDEC3B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E0C9-EEF7-43A0-BD1E-8A975A0D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1037-6756-4B3D-87C7-09DB708D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6E1C-7306-423E-A1C4-918CD86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CD21-083D-418B-B102-0A7266B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8FF6-0221-4D8D-99E8-F094552A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34354-AFE3-4D28-B378-9C6ECC40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55CB5-2A7D-41B7-88C6-5C0D07519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520CD-7190-4F6B-A9A1-35267B26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9873-D5E6-4A85-89B0-E94E9B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65B1D-C0AC-4EFD-88BC-6C15BB1C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68339-96ED-4D8B-B84B-53D9890F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CD0C-2428-497E-988E-16A2B3D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D9CFA-5009-43F3-A16F-958DFB61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37A12-89A3-45AF-A44C-E42B851D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CE293-E58F-4127-B058-C44A2EE0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CEAC6-257C-4914-86B6-434E1F13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9FC1-F07A-46A3-B081-D89F6366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2638-0C4D-4D7E-9C0D-F2866F98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33DF-5206-4931-9542-6F2D3A6D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4238-DB06-4F6F-B178-98FCD568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DE70A-BCF9-4102-B80A-81024F16E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5E1-D28A-4A49-B61F-1A68C471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8A99C-1911-4C4C-BA88-799AF292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5050-82EF-4FAF-9915-365F2914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7C04-04FA-42CF-924A-B1F0D0F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C67CF-1BD1-4A28-8816-5E97261BF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4600E-F038-41EA-B2F4-57DB7849A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CE5B-5D6E-4BB4-9FE3-D219932D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6B2E-FD13-416B-9C8A-A7184E3A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A3A57-52B3-4BD7-8AFA-BDA4B94D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352F-5B3B-4EE6-B8FA-F4AB659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C793-2714-4660-B18F-64192C17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0182-0C1D-4B59-A970-5AD8D48CF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FD3D-0780-4A49-8EFD-A99312463CB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5B1B-702A-4B1C-B5D2-8EAF48FDB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994C-108C-49FE-A1E9-FFFE2349D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7B6D-6430-452A-803D-045723D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kretch/paws_gasp_20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7408F-B606-4A63-BD33-B27860AA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04460-40AB-4B9E-BC28-007EF1DD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An R </a:t>
            </a:r>
            <a:r>
              <a:rPr lang="en-US" sz="2000" dirty="0">
                <a:solidFill>
                  <a:srgbClr val="FFC000"/>
                </a:solidFill>
              </a:rPr>
              <a:t>P</a:t>
            </a:r>
            <a:r>
              <a:rPr lang="en-US" sz="2000" dirty="0">
                <a:solidFill>
                  <a:srgbClr val="FFFFFF"/>
                </a:solidFill>
              </a:rPr>
              <a:t>ackage for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A</a:t>
            </a:r>
            <a:r>
              <a:rPr lang="en-US" sz="2000" dirty="0">
                <a:solidFill>
                  <a:srgbClr val="FFFFFF"/>
                </a:solidFill>
              </a:rPr>
              <a:t>mazon </a:t>
            </a:r>
            <a:r>
              <a:rPr lang="en-US" sz="2000" dirty="0">
                <a:solidFill>
                  <a:srgbClr val="FFC000"/>
                </a:solidFill>
              </a:rPr>
              <a:t>W</a:t>
            </a:r>
            <a:r>
              <a:rPr lang="en-US" sz="2000" dirty="0">
                <a:solidFill>
                  <a:srgbClr val="FFFFFF"/>
                </a:solidFill>
              </a:rPr>
              <a:t>eb </a:t>
            </a:r>
            <a:r>
              <a:rPr lang="en-US" sz="2000" dirty="0">
                <a:solidFill>
                  <a:srgbClr val="FFC000"/>
                </a:solidFill>
              </a:rPr>
              <a:t>S</a:t>
            </a:r>
            <a:r>
              <a:rPr lang="en-US" sz="2000" dirty="0">
                <a:solidFill>
                  <a:srgbClr val="FFFFFF"/>
                </a:solidFill>
              </a:rPr>
              <a:t>ervices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F6ECD69-1932-4E89-BF99-E1355FAB1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2223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3D63B-7118-4A52-8D7A-1B2D8A19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Where to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find out more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36AAAC-66A0-42C1-A9AC-50C397B31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2893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9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F5F1-32EB-4F51-9BA1-35B13A3A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B7BA-4BB1-4F49-BEC1-814DA6EF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use Amazon Web Services (AWS) to do</a:t>
            </a:r>
          </a:p>
          <a:p>
            <a:endParaRPr lang="en-US" dirty="0"/>
          </a:p>
          <a:p>
            <a:r>
              <a:rPr lang="en-US" dirty="0"/>
              <a:t>How to use AWS from R</a:t>
            </a:r>
          </a:p>
          <a:p>
            <a:endParaRPr lang="en-US" dirty="0"/>
          </a:p>
          <a:p>
            <a:r>
              <a:rPr lang="en-US" dirty="0"/>
              <a:t>Processing big jobs with R, Paws, and AWS Batch</a:t>
            </a:r>
          </a:p>
        </p:txBody>
      </p:sp>
    </p:spTree>
    <p:extLst>
      <p:ext uri="{BB962C8B-B14F-4D97-AF65-F5344CB8AC3E}">
        <p14:creationId xmlns:p14="http://schemas.microsoft.com/office/powerpoint/2010/main" val="41053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157E3-082E-4FF3-81CD-95A9BBF8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is AWS good for?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092EC5-2936-4C49-A007-8A2FA553838C}"/>
              </a:ext>
            </a:extLst>
          </p:cNvPr>
          <p:cNvSpPr/>
          <p:nvPr/>
        </p:nvSpPr>
        <p:spPr>
          <a:xfrm>
            <a:off x="838200" y="2022475"/>
            <a:ext cx="3286125" cy="4154488"/>
          </a:xfrm>
          <a:custGeom>
            <a:avLst/>
            <a:gdLst>
              <a:gd name="connsiteX0" fmla="*/ 0 w 3286125"/>
              <a:gd name="connsiteY0" fmla="*/ 0 h 4154488"/>
              <a:gd name="connsiteX1" fmla="*/ 3286125 w 3286125"/>
              <a:gd name="connsiteY1" fmla="*/ 0 h 4154488"/>
              <a:gd name="connsiteX2" fmla="*/ 3286125 w 3286125"/>
              <a:gd name="connsiteY2" fmla="*/ 4154488 h 4154488"/>
              <a:gd name="connsiteX3" fmla="*/ 0 w 3286125"/>
              <a:gd name="connsiteY3" fmla="*/ 4154488 h 4154488"/>
              <a:gd name="connsiteX4" fmla="*/ 0 w 3286125"/>
              <a:gd name="connsiteY4" fmla="*/ 0 h 415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4154488">
                <a:moveTo>
                  <a:pt x="0" y="0"/>
                </a:moveTo>
                <a:lnTo>
                  <a:pt x="3286125" y="0"/>
                </a:lnTo>
                <a:lnTo>
                  <a:pt x="3286125" y="4154488"/>
                </a:lnTo>
                <a:lnTo>
                  <a:pt x="0" y="41544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199" tIns="365760" rIns="256199" bIns="413291" numCol="1" spcCol="1270" anchor="t" anchorCtr="0">
            <a:norm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Process data on big hardware</a:t>
            </a:r>
            <a:endParaRPr lang="en-US" sz="28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Servers 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   (EC2)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Clusters of servers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(Elastic MapReduce – EMR)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Batch processing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   </a:t>
            </a:r>
            <a:r>
              <a:rPr lang="en-US" kern="1200" dirty="0"/>
              <a:t>(Batch)</a:t>
            </a:r>
            <a:endParaRPr lang="en-US" sz="2000" kern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51E84-DF96-4E30-9C22-BC7B65177F1D}"/>
              </a:ext>
            </a:extLst>
          </p:cNvPr>
          <p:cNvSpPr/>
          <p:nvPr/>
        </p:nvSpPr>
        <p:spPr>
          <a:xfrm>
            <a:off x="838200" y="6176891"/>
            <a:ext cx="3286125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DAA83B-3746-468B-AD78-B0ADAC07658A}"/>
              </a:ext>
            </a:extLst>
          </p:cNvPr>
          <p:cNvSpPr/>
          <p:nvPr/>
        </p:nvSpPr>
        <p:spPr>
          <a:xfrm>
            <a:off x="4452937" y="2022475"/>
            <a:ext cx="3286125" cy="4154488"/>
          </a:xfrm>
          <a:custGeom>
            <a:avLst/>
            <a:gdLst>
              <a:gd name="connsiteX0" fmla="*/ 0 w 3286125"/>
              <a:gd name="connsiteY0" fmla="*/ 0 h 4154488"/>
              <a:gd name="connsiteX1" fmla="*/ 3286125 w 3286125"/>
              <a:gd name="connsiteY1" fmla="*/ 0 h 4154488"/>
              <a:gd name="connsiteX2" fmla="*/ 3286125 w 3286125"/>
              <a:gd name="connsiteY2" fmla="*/ 4154488 h 4154488"/>
              <a:gd name="connsiteX3" fmla="*/ 0 w 3286125"/>
              <a:gd name="connsiteY3" fmla="*/ 4154488 h 4154488"/>
              <a:gd name="connsiteX4" fmla="*/ 0 w 3286125"/>
              <a:gd name="connsiteY4" fmla="*/ 0 h 415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4154488">
                <a:moveTo>
                  <a:pt x="0" y="0"/>
                </a:moveTo>
                <a:lnTo>
                  <a:pt x="3286125" y="0"/>
                </a:lnTo>
                <a:lnTo>
                  <a:pt x="3286125" y="4154488"/>
                </a:lnTo>
                <a:lnTo>
                  <a:pt x="0" y="41544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199" tIns="365760" rIns="256199" bIns="413291" numCol="1" spcCol="1270" anchor="t" anchorCtr="0">
            <a:norm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Host databases</a:t>
            </a:r>
            <a:endParaRPr lang="en-US" sz="28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Relational databases 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(Relational Database Service – RDS)</a:t>
            </a:r>
          </a:p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Data warehouses </a:t>
            </a:r>
            <a:r>
              <a:rPr lang="en-US" kern="1200" dirty="0"/>
              <a:t>(Redshift)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NoSQL databases </a:t>
            </a:r>
            <a:r>
              <a:rPr lang="en-US" kern="1200" dirty="0"/>
              <a:t>(DynamoDB)</a:t>
            </a:r>
            <a:endParaRPr lang="en-US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0791E-8AE9-4859-8AA1-CE1E10E4ED58}"/>
              </a:ext>
            </a:extLst>
          </p:cNvPr>
          <p:cNvSpPr/>
          <p:nvPr/>
        </p:nvSpPr>
        <p:spPr>
          <a:xfrm>
            <a:off x="4452937" y="6176891"/>
            <a:ext cx="3286125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B269D5-F04F-4E4F-B5BB-37C0D672DA02}"/>
              </a:ext>
            </a:extLst>
          </p:cNvPr>
          <p:cNvSpPr/>
          <p:nvPr/>
        </p:nvSpPr>
        <p:spPr>
          <a:xfrm>
            <a:off x="8067675" y="2022475"/>
            <a:ext cx="3286125" cy="4154488"/>
          </a:xfrm>
          <a:custGeom>
            <a:avLst/>
            <a:gdLst>
              <a:gd name="connsiteX0" fmla="*/ 0 w 3286125"/>
              <a:gd name="connsiteY0" fmla="*/ 0 h 4154488"/>
              <a:gd name="connsiteX1" fmla="*/ 3286125 w 3286125"/>
              <a:gd name="connsiteY1" fmla="*/ 0 h 4154488"/>
              <a:gd name="connsiteX2" fmla="*/ 3286125 w 3286125"/>
              <a:gd name="connsiteY2" fmla="*/ 4154488 h 4154488"/>
              <a:gd name="connsiteX3" fmla="*/ 0 w 3286125"/>
              <a:gd name="connsiteY3" fmla="*/ 4154488 h 4154488"/>
              <a:gd name="connsiteX4" fmla="*/ 0 w 3286125"/>
              <a:gd name="connsiteY4" fmla="*/ 0 h 415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4154488">
                <a:moveTo>
                  <a:pt x="0" y="0"/>
                </a:moveTo>
                <a:lnTo>
                  <a:pt x="3286125" y="0"/>
                </a:lnTo>
                <a:lnTo>
                  <a:pt x="3286125" y="4154488"/>
                </a:lnTo>
                <a:lnTo>
                  <a:pt x="0" y="41544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199" tIns="365760" rIns="256199" bIns="413291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/>
              <a:t>Store files</a:t>
            </a:r>
            <a:endParaRPr lang="en-US" sz="28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Simple Storage Service –S3</a:t>
            </a:r>
            <a:endParaRPr lang="en-US" sz="2000" kern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DDC4F3-CE4C-425D-BBB9-EA20353E845C}"/>
              </a:ext>
            </a:extLst>
          </p:cNvPr>
          <p:cNvSpPr/>
          <p:nvPr/>
        </p:nvSpPr>
        <p:spPr>
          <a:xfrm>
            <a:off x="8067675" y="6176891"/>
            <a:ext cx="3286125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32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968F-A0CF-4A08-95A0-19BADEE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Other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AWS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BAB6-8DC0-419D-A51F-3B5C50CDD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Machine learning</a:t>
            </a:r>
          </a:p>
          <a:p>
            <a:r>
              <a:rPr lang="en-US" sz="2000"/>
              <a:t>Translation</a:t>
            </a:r>
          </a:p>
          <a:p>
            <a:r>
              <a:rPr lang="en-US" sz="2000"/>
              <a:t>Speech-to-text</a:t>
            </a:r>
          </a:p>
          <a:p>
            <a:r>
              <a:rPr lang="en-US" sz="2000"/>
              <a:t>Text-to-speech</a:t>
            </a:r>
          </a:p>
          <a:p>
            <a:r>
              <a:rPr lang="en-US" sz="2000"/>
              <a:t>Image recognition</a:t>
            </a:r>
          </a:p>
          <a:p>
            <a:r>
              <a:rPr lang="en-US" sz="2000"/>
              <a:t>Natural language processing</a:t>
            </a:r>
          </a:p>
          <a:p>
            <a:r>
              <a:rPr lang="en-US" sz="2000"/>
              <a:t>Extract text from documents</a:t>
            </a:r>
          </a:p>
          <a:p>
            <a:r>
              <a:rPr lang="en-US" sz="2000"/>
              <a:t>Mechanical Turk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B36A5-CAC9-4B7F-BFDF-99AB70A8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/>
              <a:t>Queues</a:t>
            </a:r>
          </a:p>
          <a:p>
            <a:r>
              <a:rPr lang="en-US" sz="2000"/>
              <a:t>Notifications</a:t>
            </a:r>
          </a:p>
          <a:p>
            <a:r>
              <a:rPr lang="en-US" sz="2000"/>
              <a:t>Email</a:t>
            </a:r>
          </a:p>
          <a:p>
            <a:r>
              <a:rPr lang="en-US" sz="2000"/>
              <a:t>Auto-scaling</a:t>
            </a:r>
          </a:p>
          <a:p>
            <a:r>
              <a:rPr lang="en-US" sz="2000"/>
              <a:t>Functions-as-a-service</a:t>
            </a:r>
          </a:p>
          <a:p>
            <a:r>
              <a:rPr lang="en-US" sz="2000"/>
              <a:t>Search</a:t>
            </a:r>
          </a:p>
          <a:p>
            <a:r>
              <a:rPr lang="en-US" sz="2000"/>
              <a:t>Extract-transform-load</a:t>
            </a:r>
          </a:p>
          <a:p>
            <a:r>
              <a:rPr lang="en-US" sz="2000"/>
              <a:t>etc.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595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F899-E299-4B76-A0C3-DCB7BB6C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Paws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06B9-4458-4E7E-9690-F0FE4CEF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Paws allows you to use most AWS services from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# Create a client for the S3 file storage service.*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99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paws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::s3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# Show all files saved in my S3 bucket.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list_objects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Bucket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mybucket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CDD8-2E99-4017-B39F-48FEA07130D1}"/>
              </a:ext>
            </a:extLst>
          </p:cNvPr>
          <p:cNvSpPr txBox="1"/>
          <p:nvPr/>
        </p:nvSpPr>
        <p:spPr>
          <a:xfrm>
            <a:off x="791386" y="6154321"/>
            <a:ext cx="106092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You can provide your AWS credentials in environment variables, config files, and IAM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BA15-7450-4175-AF08-E0D1671B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Another example with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E5FD-B88F-4CB0-A88A-FC69F4F9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DynamoDB is a database where you don’t have to manage servers.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# Write a new item to a DynamoDB table.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dynamodb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put_item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"Music"</a:t>
            </a:r>
            <a:r>
              <a:rPr lang="en-US" dirty="0"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latin typeface="Consolas" panose="020B0609020204030204" pitchFamily="49" charset="0"/>
              </a:rPr>
              <a:t> = list(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Artist</a:t>
            </a:r>
            <a:r>
              <a:rPr lang="en-US" dirty="0">
                <a:latin typeface="Consolas" panose="020B0609020204030204" pitchFamily="49" charset="0"/>
              </a:rPr>
              <a:t> = c(S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"Queen")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</a:t>
            </a:r>
            <a:r>
              <a:rPr lang="en-US" dirty="0" err="1">
                <a:solidFill>
                  <a:srgbClr val="FF9933"/>
                </a:solidFill>
                <a:latin typeface="Consolas" panose="020B0609020204030204" pitchFamily="49" charset="0"/>
              </a:rPr>
              <a:t>SongTitle</a:t>
            </a:r>
            <a:r>
              <a:rPr lang="en-US" dirty="0">
                <a:latin typeface="Consolas" panose="020B0609020204030204" pitchFamily="49" charset="0"/>
              </a:rPr>
              <a:t> = c(S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"Bohemian Rhapsody")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AAD9-4A32-47FA-998D-E06CD8CD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Batch processing with Paws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E354-5E7D-458E-B6FB-F5C47772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AWS Batch </a:t>
            </a:r>
            <a:r>
              <a:rPr lang="en-US" dirty="0"/>
              <a:t>runs jobs on big machines that stop when done</a:t>
            </a:r>
          </a:p>
          <a:p>
            <a:endParaRPr lang="en-US" dirty="0"/>
          </a:p>
          <a:p>
            <a:r>
              <a:rPr lang="en-US" dirty="0"/>
              <a:t>Batch uses Docker containers to run your code</a:t>
            </a:r>
          </a:p>
          <a:p>
            <a:pPr lvl="1"/>
            <a:r>
              <a:rPr lang="en-US" dirty="0"/>
              <a:t>You’ll need to create a container with your version of R and other software</a:t>
            </a:r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/>
              <a:t>tell Batch </a:t>
            </a:r>
            <a:r>
              <a:rPr lang="en-US" dirty="0"/>
              <a:t>what kind of AWS instances to use (e.g. 72 cores) </a:t>
            </a:r>
          </a:p>
          <a:p>
            <a:endParaRPr lang="en-US" dirty="0"/>
          </a:p>
          <a:p>
            <a:r>
              <a:rPr lang="en-US" dirty="0"/>
              <a:t>We’re working on a library to do all this for you</a:t>
            </a:r>
          </a:p>
        </p:txBody>
      </p:sp>
    </p:spTree>
    <p:extLst>
      <p:ext uri="{BB962C8B-B14F-4D97-AF65-F5344CB8AC3E}">
        <p14:creationId xmlns:p14="http://schemas.microsoft.com/office/powerpoint/2010/main" val="4814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4ECB-DC8D-4BFA-B9FA-D440214C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Batch processing with Paws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3A6671-DA1F-45A5-84F1-1689896367B4}"/>
              </a:ext>
            </a:extLst>
          </p:cNvPr>
          <p:cNvGrpSpPr/>
          <p:nvPr/>
        </p:nvGrpSpPr>
        <p:grpSpPr>
          <a:xfrm>
            <a:off x="788820" y="1540370"/>
            <a:ext cx="10671660" cy="4460887"/>
            <a:chOff x="788820" y="1464945"/>
            <a:chExt cx="10671660" cy="44608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6BAFE-5745-4B6A-B292-1D78A9ECA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755" y="1464945"/>
              <a:ext cx="1843345" cy="1786187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ECB27F-6CD0-431A-8642-F5670740D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1812" y="2547220"/>
              <a:ext cx="1357460" cy="48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049D69-3121-4EBB-96B4-B1C713E83925}"/>
                </a:ext>
              </a:extLst>
            </p:cNvPr>
            <p:cNvSpPr txBox="1"/>
            <p:nvPr/>
          </p:nvSpPr>
          <p:spPr>
            <a:xfrm>
              <a:off x="2610131" y="2040890"/>
              <a:ext cx="1398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 R script</a:t>
              </a:r>
            </a:p>
            <a:p>
              <a:r>
                <a:rPr lang="en-US" dirty="0"/>
                <a:t>to S3</a:t>
              </a:r>
            </a:p>
          </p:txBody>
        </p:sp>
        <p:pic>
          <p:nvPicPr>
            <p:cNvPr id="25" name="Picture 24" descr="A picture containing building material, building, brick&#10;&#10;Description automatically generated">
              <a:extLst>
                <a:ext uri="{FF2B5EF4-FFF2-40B4-BE49-F238E27FC236}">
                  <a16:creationId xmlns:a16="http://schemas.microsoft.com/office/drawing/2014/main" id="{C638A4D2-8957-47E3-B88A-EA631E036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905" y="4405947"/>
              <a:ext cx="1263650" cy="120015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A5607-61B6-4831-80AF-41475E90371D}"/>
                </a:ext>
              </a:extLst>
            </p:cNvPr>
            <p:cNvSpPr txBox="1"/>
            <p:nvPr/>
          </p:nvSpPr>
          <p:spPr>
            <a:xfrm>
              <a:off x="5458472" y="5587278"/>
              <a:ext cx="108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AWS Batch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1F2B58-B0B3-441E-A96E-9D024BAF2C54}"/>
                </a:ext>
              </a:extLst>
            </p:cNvPr>
            <p:cNvCxnSpPr/>
            <p:nvPr/>
          </p:nvCxnSpPr>
          <p:spPr>
            <a:xfrm>
              <a:off x="2687801" y="3836709"/>
              <a:ext cx="2776374" cy="923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4C3596-8D13-4E9E-AA9C-3BADEEDAAF47}"/>
                </a:ext>
              </a:extLst>
            </p:cNvPr>
            <p:cNvSpPr txBox="1"/>
            <p:nvPr/>
          </p:nvSpPr>
          <p:spPr>
            <a:xfrm>
              <a:off x="4114150" y="4709208"/>
              <a:ext cx="1500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Submit job</a:t>
              </a:r>
            </a:p>
            <a:p>
              <a:r>
                <a:rPr lang="en-US" dirty="0"/>
                <a:t>to AWS Batch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BD8E3E-5E9F-4C5F-A4D1-35D6ACEA9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7545" y="2681203"/>
              <a:ext cx="1015079" cy="1224066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4B2305-D982-4D09-AF0A-BEA2A65C0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250" y="3905270"/>
              <a:ext cx="1453668" cy="74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8BB4B3-8DC8-4AA1-B6AF-1E50E034A8C5}"/>
                </a:ext>
              </a:extLst>
            </p:cNvPr>
            <p:cNvSpPr txBox="1"/>
            <p:nvPr/>
          </p:nvSpPr>
          <p:spPr>
            <a:xfrm>
              <a:off x="7775630" y="4248369"/>
              <a:ext cx="1322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Batch starts</a:t>
              </a:r>
            </a:p>
            <a:p>
              <a:r>
                <a:rPr lang="en-US" dirty="0"/>
                <a:t>a big server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F86990-8E81-48B1-A3EB-DCBA62D8140E}"/>
                </a:ext>
              </a:extLst>
            </p:cNvPr>
            <p:cNvSpPr/>
            <p:nvPr/>
          </p:nvSpPr>
          <p:spPr>
            <a:xfrm>
              <a:off x="5125342" y="2191365"/>
              <a:ext cx="2683920" cy="992427"/>
            </a:xfrm>
            <a:custGeom>
              <a:avLst/>
              <a:gdLst>
                <a:gd name="connsiteX0" fmla="*/ 2663600 w 2683920"/>
                <a:gd name="connsiteY0" fmla="*/ 992427 h 992427"/>
                <a:gd name="connsiteX1" fmla="*/ 895760 w 2683920"/>
                <a:gd name="connsiteY1" fmla="*/ 616507 h 992427"/>
                <a:gd name="connsiteX2" fmla="*/ 1680 w 2683920"/>
                <a:gd name="connsiteY2" fmla="*/ 108507 h 992427"/>
                <a:gd name="connsiteX3" fmla="*/ 1098960 w 2683920"/>
                <a:gd name="connsiteY3" fmla="*/ 47547 h 992427"/>
                <a:gd name="connsiteX4" fmla="*/ 2683920 w 2683920"/>
                <a:gd name="connsiteY4" fmla="*/ 677467 h 992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920" h="992427">
                  <a:moveTo>
                    <a:pt x="2663600" y="992427"/>
                  </a:moveTo>
                  <a:cubicBezTo>
                    <a:pt x="2001506" y="878127"/>
                    <a:pt x="1339413" y="763827"/>
                    <a:pt x="895760" y="616507"/>
                  </a:cubicBezTo>
                  <a:cubicBezTo>
                    <a:pt x="452107" y="469187"/>
                    <a:pt x="-32187" y="203334"/>
                    <a:pt x="1680" y="108507"/>
                  </a:cubicBezTo>
                  <a:cubicBezTo>
                    <a:pt x="35547" y="13680"/>
                    <a:pt x="651920" y="-47280"/>
                    <a:pt x="1098960" y="47547"/>
                  </a:cubicBezTo>
                  <a:cubicBezTo>
                    <a:pt x="1546000" y="142374"/>
                    <a:pt x="2114960" y="409920"/>
                    <a:pt x="2683920" y="677467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06F441-F137-4A17-8B9A-27CBA2AB99CF}"/>
                </a:ext>
              </a:extLst>
            </p:cNvPr>
            <p:cNvSpPr txBox="1"/>
            <p:nvPr/>
          </p:nvSpPr>
          <p:spPr>
            <a:xfrm>
              <a:off x="9686356" y="2537461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Fetch R script,</a:t>
              </a:r>
            </a:p>
            <a:p>
              <a:r>
                <a:rPr lang="en-US" dirty="0"/>
                <a:t>run, and output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D203DF-3FA2-4CA7-9D22-FF4E52716202}"/>
                </a:ext>
              </a:extLst>
            </p:cNvPr>
            <p:cNvCxnSpPr/>
            <p:nvPr/>
          </p:nvCxnSpPr>
          <p:spPr>
            <a:xfrm>
              <a:off x="9174480" y="3293236"/>
              <a:ext cx="228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2BE285-5988-49CB-B287-B7794CB8747E}"/>
                </a:ext>
              </a:extLst>
            </p:cNvPr>
            <p:cNvSpPr/>
            <p:nvPr/>
          </p:nvSpPr>
          <p:spPr>
            <a:xfrm>
              <a:off x="2028664" y="2042366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8A4D2B-CDE6-4CC6-A723-E1C052EEFBF1}"/>
                </a:ext>
              </a:extLst>
            </p:cNvPr>
            <p:cNvSpPr/>
            <p:nvPr/>
          </p:nvSpPr>
          <p:spPr>
            <a:xfrm>
              <a:off x="3520261" y="4728088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5A89ED-A44E-4B94-8BBB-DF5CC385F843}"/>
                </a:ext>
              </a:extLst>
            </p:cNvPr>
            <p:cNvSpPr/>
            <p:nvPr/>
          </p:nvSpPr>
          <p:spPr>
            <a:xfrm>
              <a:off x="7180771" y="4298622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DDC740-11D0-434A-8035-BD39DB57950A}"/>
                </a:ext>
              </a:extLst>
            </p:cNvPr>
            <p:cNvSpPr/>
            <p:nvPr/>
          </p:nvSpPr>
          <p:spPr>
            <a:xfrm>
              <a:off x="9111713" y="2584850"/>
              <a:ext cx="593889" cy="575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4</a:t>
              </a:r>
            </a:p>
          </p:txBody>
        </p:sp>
        <p:pic>
          <p:nvPicPr>
            <p:cNvPr id="52" name="Picture 51" descr="A close up of a sign&#10;&#10;Description automatically generated">
              <a:extLst>
                <a:ext uri="{FF2B5EF4-FFF2-40B4-BE49-F238E27FC236}">
                  <a16:creationId xmlns:a16="http://schemas.microsoft.com/office/drawing/2014/main" id="{B6D0334C-76FB-4F48-82BC-4A88BB45B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20" y="2861825"/>
              <a:ext cx="1710708" cy="132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13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B447-7DBD-42BF-A653-DF204093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Batch processing with Paws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36B6-DE4A-4B28-A54C-C12D613C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Send R script to S3</a:t>
            </a:r>
          </a:p>
          <a:p>
            <a:pPr marL="514350" indent="-514350">
              <a:buAutoNum type="arabicPeriod"/>
            </a:pPr>
            <a:endParaRPr lang="en-US" sz="700" dirty="0"/>
          </a:p>
          <a:p>
            <a:pPr marL="914400" lvl="2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s3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put_object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Body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file, </a:t>
            </a: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Bucket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7030A0"/>
                </a:solidFill>
                <a:latin typeface="Consolas" panose="020B0609020204030204" pitchFamily="49" charset="0"/>
              </a:rPr>
              <a:t>mybucket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Key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7030A0"/>
                </a:solidFill>
                <a:latin typeface="Consolas" panose="020B0609020204030204" pitchFamily="49" charset="0"/>
              </a:rPr>
              <a:t>script.R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</a:rPr>
              <a:t>)</a:t>
            </a:r>
            <a:endParaRPr lang="en-US" sz="21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Submit job to Batch</a:t>
            </a:r>
          </a:p>
          <a:p>
            <a:pPr marL="0" indent="0">
              <a:buNone/>
            </a:pPr>
            <a:endParaRPr lang="en-US" sz="700" dirty="0"/>
          </a:p>
          <a:p>
            <a:pPr marL="914400" lvl="2" indent="0">
              <a:buNone/>
            </a:pPr>
            <a:r>
              <a:rPr lang="en-US" sz="2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batch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submit_job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jobName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"my-job"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jobDefinition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"run-r-script"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jobQueue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"big-jobs",</a:t>
            </a:r>
            <a:endParaRPr lang="en-US" sz="21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100" dirty="0">
                <a:solidFill>
                  <a:srgbClr val="FF9933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FF9933"/>
                </a:solidFill>
                <a:latin typeface="Consolas" panose="020B0609020204030204" pitchFamily="49" charset="0"/>
              </a:rPr>
              <a:t>containerOverrides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6699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>
                <a:latin typeface="Consolas" panose="020B0609020204030204" pitchFamily="49" charset="0"/>
              </a:rPr>
              <a:t>list(command </a:t>
            </a:r>
            <a:r>
              <a:rPr lang="en-US" sz="2100" dirty="0">
                <a:latin typeface="Consolas" panose="020B0609020204030204" pitchFamily="49" charset="0"/>
              </a:rPr>
              <a:t>=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7030A0"/>
                </a:solidFill>
                <a:latin typeface="Consolas" panose="020B0609020204030204" pitchFamily="49" charset="0"/>
              </a:rPr>
              <a:t>script.R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</a:rPr>
              <a:t>)</a:t>
            </a:r>
            <a:endParaRPr lang="en-US" sz="2100" dirty="0"/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)</a:t>
            </a:r>
            <a:endParaRPr lang="en-US" sz="2100" dirty="0"/>
          </a:p>
          <a:p>
            <a:pPr marL="457200" lvl="1" indent="0">
              <a:buNone/>
            </a:pPr>
            <a:endParaRPr lang="en-US" sz="800" dirty="0"/>
          </a:p>
          <a:p>
            <a:pPr marL="514350" indent="-514350">
              <a:buAutoNum type="arabicPeriod"/>
            </a:pPr>
            <a:r>
              <a:rPr lang="en-US" dirty="0"/>
              <a:t>Batch starts a big server </a:t>
            </a:r>
            <a:r>
              <a:rPr lang="en-US" dirty="0">
                <a:solidFill>
                  <a:schemeClr val="accent1"/>
                </a:solidFill>
              </a:rPr>
              <a:t>(handled by Batch)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Fetch R script, run, and output </a:t>
            </a:r>
            <a:r>
              <a:rPr lang="en-US" dirty="0">
                <a:solidFill>
                  <a:schemeClr val="accent1"/>
                </a:solidFill>
              </a:rPr>
              <a:t>(handled by Docker container)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813B71-EA04-40A8-8D2B-5D0BF2F82F7A}"/>
              </a:ext>
            </a:extLst>
          </p:cNvPr>
          <p:cNvSpPr/>
          <p:nvPr/>
        </p:nvSpPr>
        <p:spPr>
          <a:xfrm>
            <a:off x="718024" y="1687050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78F96C-458E-4463-A9F0-537A83454F52}"/>
              </a:ext>
            </a:extLst>
          </p:cNvPr>
          <p:cNvSpPr/>
          <p:nvPr/>
        </p:nvSpPr>
        <p:spPr>
          <a:xfrm>
            <a:off x="718023" y="2727016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793466-4356-4C5E-8BEB-77B7A1FE5650}"/>
              </a:ext>
            </a:extLst>
          </p:cNvPr>
          <p:cNvSpPr/>
          <p:nvPr/>
        </p:nvSpPr>
        <p:spPr>
          <a:xfrm>
            <a:off x="718023" y="4776302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27A66D-9A13-4566-AB69-5D5245782B5E}"/>
              </a:ext>
            </a:extLst>
          </p:cNvPr>
          <p:cNvSpPr/>
          <p:nvPr/>
        </p:nvSpPr>
        <p:spPr>
          <a:xfrm>
            <a:off x="718022" y="5554793"/>
            <a:ext cx="593889" cy="5750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7204C-528D-46D2-A6EA-BAF14003B25E}"/>
              </a:ext>
            </a:extLst>
          </p:cNvPr>
          <p:cNvSpPr txBox="1"/>
          <p:nvPr/>
        </p:nvSpPr>
        <p:spPr>
          <a:xfrm>
            <a:off x="2828310" y="6250760"/>
            <a:ext cx="639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full code at </a:t>
            </a:r>
            <a:r>
              <a:rPr lang="en-US" dirty="0">
                <a:hlinkClick r:id="rId2"/>
              </a:rPr>
              <a:t>https://github.com/davidkretch/paws_gasp_2019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23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417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Paws</vt:lpstr>
      <vt:lpstr>Agenda</vt:lpstr>
      <vt:lpstr>What is AWS good for?</vt:lpstr>
      <vt:lpstr>Other AWS services</vt:lpstr>
      <vt:lpstr>How Paws works</vt:lpstr>
      <vt:lpstr>Another example with DynamoDB</vt:lpstr>
      <vt:lpstr>Batch processing with Paws</vt:lpstr>
      <vt:lpstr>Batch processing with Paws</vt:lpstr>
      <vt:lpstr>Batch processing with Paws</vt:lpstr>
      <vt:lpstr>Where to  find out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</dc:title>
  <dc:creator>David Kretch</dc:creator>
  <cp:lastModifiedBy>David Kretch</cp:lastModifiedBy>
  <cp:revision>27</cp:revision>
  <dcterms:created xsi:type="dcterms:W3CDTF">2019-09-14T13:24:21Z</dcterms:created>
  <dcterms:modified xsi:type="dcterms:W3CDTF">2019-09-19T02:11:34Z</dcterms:modified>
</cp:coreProperties>
</file>