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1" r:id="rId4"/>
    <p:sldId id="303" r:id="rId5"/>
    <p:sldId id="305" r:id="rId6"/>
    <p:sldId id="306" r:id="rId7"/>
    <p:sldId id="313" r:id="rId8"/>
    <p:sldId id="307" r:id="rId9"/>
    <p:sldId id="308" r:id="rId10"/>
    <p:sldId id="309" r:id="rId11"/>
    <p:sldId id="310" r:id="rId12"/>
    <p:sldId id="311" r:id="rId13"/>
    <p:sldId id="312" r:id="rId14"/>
    <p:sldId id="315" r:id="rId15"/>
    <p:sldId id="304" r:id="rId16"/>
    <p:sldId id="31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DED"/>
    <a:srgbClr val="016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E2613-5636-4427-8A73-79843E45CE23}" v="61" dt="2019-02-18T15:19:0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69861" autoAdjust="0"/>
  </p:normalViewPr>
  <p:slideViewPr>
    <p:cSldViewPr snapToGrid="0">
      <p:cViewPr varScale="1">
        <p:scale>
          <a:sx n="114" d="100"/>
          <a:sy n="114" d="100"/>
        </p:scale>
        <p:origin x="184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E874-3A55-4A42-BDC0-7B03FB776E3F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B7403-AAEE-4E5A-8745-677A04A5E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wird ein HTTP Request zu einem Methodenaufruf?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HyperTEXT</a:t>
            </a:r>
            <a:r>
              <a:rPr lang="de-DE" dirty="0"/>
              <a:t> Transfer Protocol (seit HTTP/2 auch </a:t>
            </a:r>
            <a:r>
              <a:rPr lang="de-DE" dirty="0" err="1"/>
              <a:t>binary</a:t>
            </a:r>
            <a:r>
              <a:rPr lang="de-DE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TCP Verbindung Aufbauen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Statusline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Header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Auf Antwort warten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Grundlegende Aufgabe von </a:t>
            </a:r>
            <a:r>
              <a:rPr lang="de-DE" dirty="0" err="1"/>
              <a:t>Webframeworkcs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Routing </a:t>
            </a:r>
            <a:r>
              <a:rPr lang="de-DE" dirty="0">
                <a:sym typeface="Wingdings" panose="05000000000000000000" pitchFamily="2" charset="2"/>
              </a:rPr>
              <a:t> Method + Path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Auslesen der Route/Query/Headern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6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r>
              <a:rPr lang="en-US" dirty="0"/>
              <a:t> in der </a:t>
            </a:r>
            <a:r>
              <a:rPr lang="en-US" dirty="0" err="1"/>
              <a:t>Methodensignatur</a:t>
            </a:r>
            <a:endParaRPr lang="en-US" dirty="0"/>
          </a:p>
          <a:p>
            <a:r>
              <a:rPr lang="en-US" dirty="0"/>
              <a:t>Muss </a:t>
            </a:r>
            <a:r>
              <a:rPr lang="en-US" dirty="0" err="1"/>
              <a:t>IModelBinder</a:t>
            </a:r>
            <a:r>
              <a:rPr lang="en-US" dirty="0"/>
              <a:t> sein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BindModelAsync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debuggen</a:t>
            </a: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ym typeface="Wingdings" panose="05000000000000000000" pitchFamily="2" charset="2"/>
              </a:rPr>
              <a:t> </a:t>
            </a:r>
            <a:r>
              <a:rPr lang="en-US" i="0" dirty="0" err="1">
                <a:sym typeface="Wingdings" panose="05000000000000000000" pitchFamily="2" charset="2"/>
              </a:rPr>
              <a:t>StackTrace</a:t>
            </a:r>
            <a:r>
              <a:rPr lang="en-US" i="0" dirty="0">
                <a:sym typeface="Wingdings" panose="05000000000000000000" pitchFamily="2" charset="2"/>
              </a:rPr>
              <a:t> </a:t>
            </a:r>
            <a:r>
              <a:rPr lang="en-US" i="0" dirty="0" err="1">
                <a:sym typeface="Wingdings" panose="05000000000000000000" pitchFamily="2" charset="2"/>
              </a:rPr>
              <a:t>zeigen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https://localhost:7248/binding/articleNumber/modelBinder/123456789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7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9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standardmäßigen</a:t>
            </a:r>
            <a:r>
              <a:rPr lang="en-US" dirty="0"/>
              <a:t> </a:t>
            </a:r>
            <a:r>
              <a:rPr lang="en-US" dirty="0" err="1"/>
              <a:t>ModelBinder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Reihenfolge</a:t>
            </a:r>
            <a:r>
              <a:rPr lang="en-US" dirty="0"/>
              <a:t> muss </a:t>
            </a:r>
            <a:r>
              <a:rPr lang="en-US" dirty="0" err="1"/>
              <a:t>beachtet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SingleValueModelBinderProvider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https://localhost:7248/binding/articleNumber/modelBindingProvider/123456789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ReflectionModelBinderProvider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9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Software-architecture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</a:t>
            </a:r>
            <a:r>
              <a:rPr lang="en-US" dirty="0" err="1"/>
              <a:t>zentrales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 Requests </a:t>
            </a:r>
            <a:r>
              <a:rPr lang="en-US" dirty="0" err="1"/>
              <a:t>bleiben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-&gt; </a:t>
            </a:r>
            <a:r>
              <a:rPr lang="en-US" dirty="0" err="1"/>
              <a:t>ein</a:t>
            </a:r>
            <a:r>
              <a:rPr lang="en-US" dirty="0"/>
              <a:t> client kann das nicht </a:t>
            </a:r>
            <a:r>
              <a:rPr lang="en-US" dirty="0" err="1"/>
              <a:t>unterscheiden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ModelBindingProvider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ModelBinder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ArticleNumber</a:t>
            </a:r>
            <a:endParaRPr lang="en-US" dirty="0">
              <a:sym typeface="Wingdings" panose="05000000000000000000" pitchFamily="2" charset="2"/>
            </a:endParaRPr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2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69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3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Vorhin</a:t>
            </a:r>
            <a:r>
              <a:rPr lang="en-US" dirty="0"/>
              <a:t>: primitive </a:t>
            </a:r>
            <a:r>
              <a:rPr lang="en-US" dirty="0" err="1"/>
              <a:t>Datentypen</a:t>
            </a:r>
            <a:r>
              <a:rPr lang="en-US" dirty="0"/>
              <a:t>,</a:t>
            </a:r>
          </a:p>
          <a:p>
            <a:r>
              <a:rPr lang="en-US" dirty="0"/>
              <a:t>Jetzt: Domain Specific Value Types (</a:t>
            </a:r>
            <a:r>
              <a:rPr lang="en-US" dirty="0" err="1"/>
              <a:t>ValueObjects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5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und code </a:t>
            </a:r>
            <a:r>
              <a:rPr lang="en-US" dirty="0" err="1"/>
              <a:t>ist</a:t>
            </a:r>
            <a:r>
              <a:rPr lang="en-US" dirty="0"/>
              <a:t> auf GitHub</a:t>
            </a:r>
          </a:p>
          <a:p>
            <a:endParaRPr lang="en-US" dirty="0"/>
          </a:p>
          <a:p>
            <a:r>
              <a:rPr lang="en-US" dirty="0"/>
              <a:t>Bei Fragen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unterbrechen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1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Domain Specific Value Types </a:t>
            </a:r>
            <a:r>
              <a:rPr lang="en-US" dirty="0" err="1"/>
              <a:t>gemeint</a:t>
            </a:r>
            <a:endParaRPr lang="en-US" dirty="0"/>
          </a:p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ASP.NET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ASP.NET-</a:t>
            </a:r>
            <a:r>
              <a:rPr lang="en-US" dirty="0" err="1"/>
              <a:t>Fremde</a:t>
            </a:r>
            <a:r>
              <a:rPr lang="en-US" dirty="0"/>
              <a:t> </a:t>
            </a:r>
            <a:r>
              <a:rPr lang="en-US" dirty="0" err="1"/>
              <a:t>abholen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Für ASP.NET-Kenner </a:t>
            </a:r>
            <a:r>
              <a:rPr lang="en-US" dirty="0" err="1"/>
              <a:t>interesssant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 </a:t>
            </a:r>
            <a:r>
              <a:rPr lang="en-US" dirty="0" err="1"/>
              <a:t>Experten</a:t>
            </a:r>
            <a:r>
              <a:rPr lang="en-US" dirty="0"/>
              <a:t> </a:t>
            </a:r>
            <a:r>
              <a:rPr lang="en-US" dirty="0" err="1"/>
              <a:t>wissen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das </a:t>
            </a:r>
            <a:r>
              <a:rPr lang="en-US" dirty="0" err="1"/>
              <a:t>funktioniert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Ansätze</a:t>
            </a:r>
            <a:endParaRPr lang="en-US" dirty="0"/>
          </a:p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Hinblick</a:t>
            </a:r>
            <a:r>
              <a:rPr lang="en-US" dirty="0"/>
              <a:t> auf </a:t>
            </a:r>
            <a:r>
              <a:rPr lang="en-US" dirty="0" err="1"/>
              <a:t>Architektur</a:t>
            </a:r>
            <a:r>
              <a:rPr lang="en-US" dirty="0"/>
              <a:t> und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Zusammenfassung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11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DDD-</a:t>
            </a:r>
            <a:r>
              <a:rPr lang="en-US" dirty="0" err="1"/>
              <a:t>Umfeld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Ein </a:t>
            </a:r>
            <a:r>
              <a:rPr lang="en-US" dirty="0" err="1"/>
              <a:t>expliziter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, </a:t>
            </a:r>
            <a:r>
              <a:rPr lang="en-US" dirty="0" err="1"/>
              <a:t>dadurch</a:t>
            </a:r>
            <a:r>
              <a:rPr lang="en-US" dirty="0"/>
              <a:t> type-check des compilers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Unveränderbarkeit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Wertgleichheit</a:t>
            </a:r>
            <a:r>
              <a:rPr lang="en-US" dirty="0"/>
              <a:t> (Value-Equality)</a:t>
            </a:r>
          </a:p>
          <a:p>
            <a:endParaRPr lang="en-US" dirty="0"/>
          </a:p>
          <a:p>
            <a:r>
              <a:rPr lang="en-US" dirty="0" err="1"/>
              <a:t>Netto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nicht </a:t>
            </a:r>
            <a:r>
              <a:rPr lang="en-US" dirty="0" err="1"/>
              <a:t>Brutto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Darf</a:t>
            </a:r>
            <a:r>
              <a:rPr lang="en-US" dirty="0">
                <a:sym typeface="Wingdings" panose="05000000000000000000" pitchFamily="2" charset="2"/>
              </a:rPr>
              <a:t> nicht </a:t>
            </a:r>
            <a:r>
              <a:rPr lang="en-US" dirty="0" err="1">
                <a:sym typeface="Wingdings" panose="05000000000000000000" pitchFamily="2" charset="2"/>
              </a:rPr>
              <a:t>vertauscht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Nur decimal  </a:t>
            </a:r>
            <a:r>
              <a:rPr lang="en-US" dirty="0" err="1">
                <a:sym typeface="Wingdings" panose="05000000000000000000" pitchFamily="2" charset="2"/>
              </a:rPr>
              <a:t>fehleranfälliger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Weiter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Beispiele</a:t>
            </a:r>
            <a:r>
              <a:rPr lang="en-US" dirty="0">
                <a:sym typeface="Wingdings" panose="05000000000000000000" pitchFamily="2" charset="2"/>
              </a:rPr>
              <a:t>: Email </a:t>
            </a:r>
            <a:r>
              <a:rPr lang="en-US" dirty="0" err="1">
                <a:sym typeface="Wingdings" panose="05000000000000000000" pitchFamily="2" charset="2"/>
              </a:rPr>
              <a:t>Adressen</a:t>
            </a:r>
            <a:r>
              <a:rPr lang="en-US" dirty="0">
                <a:sym typeface="Wingdings" panose="05000000000000000000" pitchFamily="2" charset="2"/>
              </a:rPr>
              <a:t>, ISBN Nummer, IBAN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Für dieses </a:t>
            </a:r>
            <a:r>
              <a:rPr lang="en-US" dirty="0" err="1">
                <a:sym typeface="Wingdings" panose="05000000000000000000" pitchFamily="2" charset="2"/>
              </a:rPr>
              <a:t>Beispiel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Beim</a:t>
            </a:r>
            <a:r>
              <a:rPr lang="en-US" dirty="0">
                <a:sym typeface="Wingdings" panose="05000000000000000000" pitchFamily="2" charset="2"/>
              </a:rPr>
              <a:t> erstellen wird </a:t>
            </a:r>
            <a:r>
              <a:rPr lang="en-US" dirty="0" err="1">
                <a:sym typeface="Wingdings" panose="05000000000000000000" pitchFamily="2" charset="2"/>
              </a:rPr>
              <a:t>geprüft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valide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9 Characters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Alles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Ziffern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Record </a:t>
            </a:r>
            <a:r>
              <a:rPr lang="en-US" dirty="0" err="1">
                <a:sym typeface="Wingdings" panose="05000000000000000000" pitchFamily="2" charset="2"/>
              </a:rPr>
              <a:t>verwendet</a:t>
            </a:r>
            <a:r>
              <a:rPr lang="en-US" dirty="0">
                <a:sym typeface="Wingdings" panose="05000000000000000000" pitchFamily="2" charset="2"/>
              </a:rPr>
              <a:t>  generierte automatisch Equals-</a:t>
            </a:r>
            <a:r>
              <a:rPr lang="en-US" dirty="0" err="1">
                <a:sym typeface="Wingdings" panose="05000000000000000000" pitchFamily="2" charset="2"/>
              </a:rPr>
              <a:t>Methode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9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Populärste</a:t>
            </a:r>
            <a:r>
              <a:rPr lang="en-US" dirty="0"/>
              <a:t> </a:t>
            </a:r>
            <a:r>
              <a:rPr lang="en-US" dirty="0" err="1"/>
              <a:t>Webframework</a:t>
            </a:r>
            <a:endParaRPr lang="en-US" dirty="0"/>
          </a:p>
          <a:p>
            <a:r>
              <a:rPr lang="en-US" dirty="0" err="1"/>
              <a:t>Mittlerweile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leichtgewichtig</a:t>
            </a:r>
            <a:r>
              <a:rPr lang="en-US" dirty="0"/>
              <a:t> (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.NET Framework)</a:t>
            </a:r>
          </a:p>
          <a:p>
            <a:r>
              <a:rPr lang="en-US" dirty="0" err="1"/>
              <a:t>Gutes</a:t>
            </a:r>
            <a:r>
              <a:rPr lang="en-US" dirty="0"/>
              <a:t> Tooling und Packages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binden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Route und Query-String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Validierung</a:t>
            </a:r>
            <a:endParaRPr lang="en-US" dirty="0"/>
          </a:p>
          <a:p>
            <a:r>
              <a:rPr lang="en-US" dirty="0"/>
              <a:t>Bei GET-Requests</a:t>
            </a:r>
          </a:p>
          <a:p>
            <a:endParaRPr lang="en-US" dirty="0"/>
          </a:p>
          <a:p>
            <a:r>
              <a:rPr lang="en-US" dirty="0"/>
              <a:t>Bei POST kein Problem </a:t>
            </a:r>
            <a:r>
              <a:rPr lang="en-US" dirty="0">
                <a:sym typeface="Wingdings" panose="05000000000000000000" pitchFamily="2" charset="2"/>
              </a:rPr>
              <a:t> Body </a:t>
            </a:r>
            <a:r>
              <a:rPr lang="en-US" dirty="0" err="1">
                <a:sym typeface="Wingdings" panose="05000000000000000000" pitchFamily="2" charset="2"/>
              </a:rPr>
              <a:t>serialisierung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Wenn parameter in der </a:t>
            </a:r>
            <a:r>
              <a:rPr lang="en-US" dirty="0" err="1">
                <a:sym typeface="Wingdings" panose="05000000000000000000" pitchFamily="2" charset="2"/>
              </a:rPr>
              <a:t>Methodensignatur</a:t>
            </a:r>
            <a:r>
              <a:rPr lang="en-US" dirty="0">
                <a:sym typeface="Wingdings" panose="05000000000000000000" pitchFamily="2" charset="2"/>
              </a:rPr>
              <a:t> nicht gefunden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r>
              <a:rPr lang="en-US" dirty="0">
                <a:sym typeface="Wingdings" panose="05000000000000000000" pitchFamily="2" charset="2"/>
              </a:rPr>
              <a:t> kann, wird </a:t>
            </a:r>
            <a:r>
              <a:rPr lang="en-US" dirty="0" err="1">
                <a:sym typeface="Wingdings" panose="05000000000000000000" pitchFamily="2" charset="2"/>
              </a:rPr>
              <a:t>einfach</a:t>
            </a:r>
            <a:r>
              <a:rPr lang="en-US" dirty="0">
                <a:sym typeface="Wingdings" panose="05000000000000000000" pitchFamily="2" charset="2"/>
              </a:rPr>
              <a:t> der default-Wert </a:t>
            </a:r>
            <a:r>
              <a:rPr lang="en-US" dirty="0" err="1">
                <a:sym typeface="Wingdings" panose="05000000000000000000" pitchFamily="2" charset="2"/>
              </a:rPr>
              <a:t>mitgegeben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 binding:</a:t>
            </a:r>
          </a:p>
          <a:p>
            <a:r>
              <a:rPr lang="en-US" dirty="0">
                <a:sym typeface="Wingdings" panose="05000000000000000000" pitchFamily="2" charset="2"/>
              </a:rPr>
              <a:t>https://localhost:7248/binding/int/42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https://localhost:7248/binding/articleNumber/string/123456789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8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Typ</a:t>
            </a:r>
            <a:r>
              <a:rPr lang="en-US" dirty="0"/>
              <a:t> muss zur Compile-Time seinen Converter </a:t>
            </a:r>
            <a:r>
              <a:rPr lang="en-US" dirty="0" err="1"/>
              <a:t>kennen</a:t>
            </a:r>
            <a:r>
              <a:rPr lang="en-US" dirty="0"/>
              <a:t> (</a:t>
            </a:r>
            <a:r>
              <a:rPr lang="en-US" dirty="0" err="1"/>
              <a:t>Attribut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Kann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um andere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TypeConverter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Guid</a:t>
            </a:r>
            <a:r>
              <a:rPr lang="en-US" i="0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https://localhost:7248/binding/guid/AAAAAAAA-D7B4-47ED-A9E7-AE18721D6F3D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https://localhost:7248/binding/articleNumber/typeConverter/123456789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0A2DF-ED2F-443B-8C29-7DBB86C7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2F1FB-1B30-4D82-9F7D-09A5B7111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B08C-44E0-408A-9D6E-ABA629A1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1C492-5597-4A96-85DF-52020B8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212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B781F-2F66-4939-97B3-E9EA367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5E497-BD64-4B9C-9174-2A207B0A3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CB68C-8F13-4191-8E52-3BFC91FF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EF1F2-BF83-4C64-BACE-317A1FE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536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8A68C9-CEB1-4594-962B-70D08D7E8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2B809A-A4B4-4563-843C-412F0BC1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960AE-E472-41D5-AC64-411081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048A7-E2E5-4F43-967A-124BBE9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07E34-1DC9-4C24-9114-5DCE636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E8C46-9D1A-4CF1-B6C5-33BE9C08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E2B93-5206-4339-80F0-2DBE8946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F30FE-76BE-45E1-9E4E-87028EF3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1244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2AD58-B5B3-46C8-A0D5-DBEB546C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13065-30A8-4994-AF83-B176D6E8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ED41D-48D2-47DF-A8ED-E2E93A06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091A0-571D-4397-8617-F5E5271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B78A5-70E3-494E-980F-967B205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660B3-C4EF-476C-9E63-CB9390EF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A63FC0-8102-4C48-B224-6BAFCED7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320B9-B31D-41CC-807E-AE1854F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910FB-4EBE-4698-B936-9F06BDF5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470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F5E4-06E7-49FE-9F15-FD6D214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2B84A-B114-4416-9091-338B4AB1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55586-2F18-40B3-83CF-986C85FA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D022CF-DAFB-452E-9B7E-C986EEEA3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8FC5FD-E0CA-43D9-9D6E-47124BB10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AF82BF-CD81-42A0-81AE-7B65417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73AB08-0BBF-4BDA-A361-CB50CF6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531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199F3-5D39-40C5-AD3E-1D06B00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EAF285-8928-4D6E-B57E-72F9A439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CF070E-48AE-49B5-B657-6B52D8B3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524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C4DA10-F0E5-411A-B307-CC97B1D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168E97-AB0B-44C1-B8AB-E61D466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315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E3094-6BA3-45F6-AAB1-B66F5EBB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F9012-0624-4C61-840F-FD248891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C4DC2D-04FE-446A-B9C0-20DAC522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FA917-D9BC-4BBC-8A34-06192721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0A202-CD9B-44CE-A3ED-3E5003E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5928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BEC5B-288E-448C-A25A-411D6F82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1C2DB3-340D-4499-8ABB-CF8C272BC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5626DB-6EC8-4C81-9715-E3693D34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AB4EF-8DE1-46B0-B5E1-19BD11DC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7BE20C-BF32-4444-881E-3CDC5992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466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820A7-5B15-4C56-B7D0-47D75E87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422E4-C4A1-4EF3-BAA5-02166BF21908}"/>
              </a:ext>
            </a:extLst>
          </p:cNvPr>
          <p:cNvSpPr/>
          <p:nvPr userDrawn="1"/>
        </p:nvSpPr>
        <p:spPr>
          <a:xfrm>
            <a:off x="0" y="6398259"/>
            <a:ext cx="12192000" cy="468532"/>
          </a:xfrm>
          <a:prstGeom prst="rect">
            <a:avLst/>
          </a:prstGeom>
          <a:solidFill>
            <a:srgbClr val="3B7DE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0F49D-78F1-4365-80E5-B754E297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55C5F-2994-4570-965C-D7E6B940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73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CE40F-3CEE-46D5-887E-AF84CCD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8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3CF5C6-908E-4218-A922-61963A692E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938232-3BE0-46FD-AE7A-06A4347FDD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3438" y="6493478"/>
            <a:ext cx="276413" cy="276413"/>
          </a:xfrm>
          <a:prstGeom prst="rect">
            <a:avLst/>
          </a:prstGeom>
        </p:spPr>
      </p:pic>
      <p:sp>
        <p:nvSpPr>
          <p:cNvPr id="11" name="Datumsplatzhalter 9">
            <a:extLst>
              <a:ext uri="{FF2B5EF4-FFF2-40B4-BE49-F238E27FC236}">
                <a16:creationId xmlns:a16="http://schemas.microsoft.com/office/drawing/2014/main" id="{A68EA820-F3B2-4444-939E-25C3562C6BDE}"/>
              </a:ext>
            </a:extLst>
          </p:cNvPr>
          <p:cNvSpPr txBox="1">
            <a:spLocks/>
          </p:cNvSpPr>
          <p:nvPr userDrawn="1"/>
        </p:nvSpPr>
        <p:spPr>
          <a:xfrm>
            <a:off x="1109850" y="6476771"/>
            <a:ext cx="2438211" cy="305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davidkroell</a:t>
            </a:r>
            <a:endParaRPr lang="de-DE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runtime/blob/main/src/libraries/System.ComponentModel.TypeConverter/src/System/ComponentModel/GuidConverter.cs" TargetMode="External"/><Relationship Id="rId3" Type="http://schemas.openxmlformats.org/officeDocument/2006/relationships/hyperlink" Target="https://github.com/dotnet/aspnetcore" TargetMode="External"/><Relationship Id="rId7" Type="http://schemas.openxmlformats.org/officeDocument/2006/relationships/hyperlink" Target="https://docs.microsoft.com/en-us/dotnet/api/system.componentmodel.typedescript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typeconverter" TargetMode="External"/><Relationship Id="rId5" Type="http://schemas.openxmlformats.org/officeDocument/2006/relationships/hyperlink" Target="https://docs.microsoft.com/en-us/aspnet/core/mvc/advanced/custom-model-binding?view=aspnetcore-6.0#implementing-a-modelbinderprovider" TargetMode="External"/><Relationship Id="rId10" Type="http://schemas.openxmlformats.org/officeDocument/2006/relationships/hyperlink" Target="https://fideloper.com/hexagonal-architecture" TargetMode="External"/><Relationship Id="rId4" Type="http://schemas.openxmlformats.org/officeDocument/2006/relationships/hyperlink" Target="https://github.com/dotnet/aspnetcore/blob/main/src/Mvc/Mvc.Core/src/ModelBinding/Binders/SimpleTypeModelBinder.cs" TargetMode="External"/><Relationship Id="rId9" Type="http://schemas.openxmlformats.org/officeDocument/2006/relationships/hyperlink" Target="https://freecontent.manning.com/domain-primitives-what-they-are-and-how-you-can-use-them-to-make-more-secure-softwa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kroell/BindingDomainSpecificValue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BDE62CB-9838-3843-8B42-1E0F238D8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"/>
          <a:stretch/>
        </p:blipFill>
        <p:spPr>
          <a:xfrm>
            <a:off x="979037" y="544365"/>
            <a:ext cx="7684128" cy="166274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DBE0910-6033-4EC5-BCDF-426C1F07B160}"/>
              </a:ext>
            </a:extLst>
          </p:cNvPr>
          <p:cNvSpPr txBox="1"/>
          <p:nvPr/>
        </p:nvSpPr>
        <p:spPr>
          <a:xfrm>
            <a:off x="600075" y="6457950"/>
            <a:ext cx="1828800" cy="400050"/>
          </a:xfrm>
          <a:prstGeom prst="rect">
            <a:avLst/>
          </a:prstGeom>
          <a:solidFill>
            <a:srgbClr val="3B7DED"/>
          </a:solidFill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077389B-03E2-45E5-8C00-6D921318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526" y="2399711"/>
            <a:ext cx="8348185" cy="390671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6075D58-D42F-4E02-A4B2-4260FC016FFA}"/>
              </a:ext>
            </a:extLst>
          </p:cNvPr>
          <p:cNvCxnSpPr>
            <a:cxnSpLocks/>
          </p:cNvCxnSpPr>
          <p:nvPr/>
        </p:nvCxnSpPr>
        <p:spPr>
          <a:xfrm>
            <a:off x="1173480" y="815340"/>
            <a:ext cx="2573020" cy="29438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B008B3-2E5A-4B2A-A771-A9BA187FB5C4}"/>
              </a:ext>
            </a:extLst>
          </p:cNvPr>
          <p:cNvCxnSpPr>
            <a:cxnSpLocks/>
          </p:cNvCxnSpPr>
          <p:nvPr/>
        </p:nvCxnSpPr>
        <p:spPr>
          <a:xfrm>
            <a:off x="1905566" y="779256"/>
            <a:ext cx="3261077" cy="1913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E729604-F221-4941-A4EE-677B53BA3CAC}"/>
              </a:ext>
            </a:extLst>
          </p:cNvPr>
          <p:cNvCxnSpPr>
            <a:cxnSpLocks/>
          </p:cNvCxnSpPr>
          <p:nvPr/>
        </p:nvCxnSpPr>
        <p:spPr>
          <a:xfrm>
            <a:off x="2614159" y="779256"/>
            <a:ext cx="3073666" cy="31604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66C7E26-2FA3-439C-8FC8-AC1B50AF1B37}"/>
              </a:ext>
            </a:extLst>
          </p:cNvPr>
          <p:cNvCxnSpPr>
            <a:cxnSpLocks/>
          </p:cNvCxnSpPr>
          <p:nvPr/>
        </p:nvCxnSpPr>
        <p:spPr>
          <a:xfrm>
            <a:off x="3401526" y="767660"/>
            <a:ext cx="3112885" cy="3118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8426487-093A-48CC-BF36-C8B1665D806B}"/>
              </a:ext>
            </a:extLst>
          </p:cNvPr>
          <p:cNvCxnSpPr>
            <a:cxnSpLocks/>
          </p:cNvCxnSpPr>
          <p:nvPr/>
        </p:nvCxnSpPr>
        <p:spPr>
          <a:xfrm>
            <a:off x="4073008" y="797326"/>
            <a:ext cx="3737492" cy="30979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544D6A-5333-4AD3-8810-2D5E3A7375DC}"/>
              </a:ext>
            </a:extLst>
          </p:cNvPr>
          <p:cNvCxnSpPr>
            <a:cxnSpLocks/>
          </p:cNvCxnSpPr>
          <p:nvPr/>
        </p:nvCxnSpPr>
        <p:spPr>
          <a:xfrm>
            <a:off x="1708962" y="1974015"/>
            <a:ext cx="1660674" cy="5878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3850069-AAB0-4BCD-B622-5F939916A029}"/>
              </a:ext>
            </a:extLst>
          </p:cNvPr>
          <p:cNvCxnSpPr>
            <a:cxnSpLocks/>
          </p:cNvCxnSpPr>
          <p:nvPr/>
        </p:nvCxnSpPr>
        <p:spPr>
          <a:xfrm>
            <a:off x="4778239" y="776695"/>
            <a:ext cx="290981" cy="37127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B5979BF-B6E3-49BA-8021-510D239DC310}"/>
              </a:ext>
            </a:extLst>
          </p:cNvPr>
          <p:cNvCxnSpPr>
            <a:cxnSpLocks/>
          </p:cNvCxnSpPr>
          <p:nvPr/>
        </p:nvCxnSpPr>
        <p:spPr>
          <a:xfrm>
            <a:off x="6416988" y="754711"/>
            <a:ext cx="705794" cy="37347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A766F-9713-44AD-8EA1-603F059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FD6C5-D407-442E-859A-F26636B7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Specify </a:t>
            </a:r>
            <a:r>
              <a:rPr lang="en-US" dirty="0" err="1"/>
              <a:t>ModelBinder</a:t>
            </a:r>
            <a:r>
              <a:rPr lang="en-US" dirty="0"/>
              <a:t> explicit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ModelBindingContext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3A51B-B128-40D1-A047-E2A6F7C0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10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0AC56C-39C3-4E5C-A73E-D28088467E77}"/>
              </a:ext>
            </a:extLst>
          </p:cNvPr>
          <p:cNvGrpSpPr/>
          <p:nvPr/>
        </p:nvGrpSpPr>
        <p:grpSpPr>
          <a:xfrm>
            <a:off x="838200" y="3957446"/>
            <a:ext cx="7706350" cy="2202372"/>
            <a:chOff x="695325" y="4005071"/>
            <a:chExt cx="7706350" cy="220237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E47F99E-50D7-4FB7-A7B1-0556BFEC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4005071"/>
              <a:ext cx="7163425" cy="2202372"/>
            </a:xfrm>
            <a:prstGeom prst="rect">
              <a:avLst/>
            </a:prstGeom>
          </p:spPr>
        </p:pic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B03FDB3-73B7-454A-8A3D-9F860068DA4F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4791075"/>
              <a:ext cx="98107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2030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12693-9320-425F-BD48-F651683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4DEB1-ED8D-4E93-804D-FC4DEE0D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</a:t>
            </a:r>
            <a:r>
              <a:rPr lang="en-US" dirty="0" err="1"/>
              <a:t>IModelBinder</a:t>
            </a:r>
            <a:endParaRPr lang="en-US" dirty="0"/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ModelBinderProviderContext</a:t>
            </a:r>
            <a:endParaRPr lang="en-US" dirty="0"/>
          </a:p>
          <a:p>
            <a:pPr lvl="1"/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AB349-E48A-4CA1-B746-87A05CC0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6C0A47-6015-4CE3-A675-5C1460A0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8842"/>
            <a:ext cx="10306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36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SingleValueModelBinderProvider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is supported</a:t>
            </a:r>
          </a:p>
          <a:p>
            <a:endParaRPr lang="en-US" dirty="0"/>
          </a:p>
          <a:p>
            <a:r>
              <a:rPr lang="en-US" dirty="0"/>
              <a:t>Supported types configured in setup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004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175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has single </a:t>
            </a:r>
            <a:r>
              <a:rPr lang="en-US" dirty="0" err="1"/>
              <a:t>ctor</a:t>
            </a:r>
            <a:r>
              <a:rPr lang="en-US" dirty="0"/>
              <a:t> with single argument</a:t>
            </a:r>
          </a:p>
          <a:p>
            <a:endParaRPr lang="en-US" dirty="0"/>
          </a:p>
          <a:p>
            <a:r>
              <a:rPr lang="en-US" dirty="0"/>
              <a:t>Supported types evaluated at runtime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4382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1E8D082-C817-452D-84C2-804E8014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r="-421" b="11863"/>
          <a:stretch/>
        </p:blipFill>
        <p:spPr>
          <a:xfrm>
            <a:off x="2064703" y="937021"/>
            <a:ext cx="8558847" cy="517802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72CD56-94B0-4E53-83DC-4F599152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72758D-1A8D-46DC-A159-5619956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14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EB0B7C5-14CA-4873-B406-363007A32D2F}"/>
              </a:ext>
            </a:extLst>
          </p:cNvPr>
          <p:cNvGrpSpPr/>
          <p:nvPr/>
        </p:nvGrpSpPr>
        <p:grpSpPr>
          <a:xfrm>
            <a:off x="1237680" y="1714462"/>
            <a:ext cx="8011588" cy="4097359"/>
            <a:chOff x="1237680" y="1714462"/>
            <a:chExt cx="8011588" cy="4097359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5B04248-5D5F-4B32-BFA0-28B2B68C9F6D}"/>
                </a:ext>
              </a:extLst>
            </p:cNvPr>
            <p:cNvGrpSpPr/>
            <p:nvPr/>
          </p:nvGrpSpPr>
          <p:grpSpPr>
            <a:xfrm>
              <a:off x="1237680" y="1735392"/>
              <a:ext cx="6621046" cy="4076429"/>
              <a:chOff x="1237680" y="1735392"/>
              <a:chExt cx="6621046" cy="4076429"/>
            </a:xfrm>
          </p:grpSpPr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5C343CB-F3FD-4B83-AD36-B939E7309352}"/>
                  </a:ext>
                </a:extLst>
              </p:cNvPr>
              <p:cNvSpPr txBox="1"/>
              <p:nvPr/>
            </p:nvSpPr>
            <p:spPr>
              <a:xfrm rot="17982417">
                <a:off x="3995113" y="2566368"/>
                <a:ext cx="943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ASP.NET</a:t>
                </a:r>
                <a:endParaRPr lang="en-AT" dirty="0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D9744B-F0BE-44DF-9B11-ABE8E66DD1D5}"/>
                  </a:ext>
                </a:extLst>
              </p:cNvPr>
              <p:cNvSpPr txBox="1"/>
              <p:nvPr/>
            </p:nvSpPr>
            <p:spPr>
              <a:xfrm rot="3563252">
                <a:off x="3678208" y="4499098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ModelBinder</a:t>
                </a:r>
                <a:endParaRPr lang="en-AT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A3E1E6-E5A3-403C-AF7F-CB56E11665FB}"/>
                  </a:ext>
                </a:extLst>
              </p:cNvPr>
              <p:cNvSpPr txBox="1"/>
              <p:nvPr/>
            </p:nvSpPr>
            <p:spPr>
              <a:xfrm rot="17956311">
                <a:off x="6529323" y="4482419"/>
                <a:ext cx="2289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ModelBindingProvider</a:t>
                </a:r>
                <a:endParaRPr lang="en-AT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E090AF1-90B2-4988-8B71-FD4C2F9A05A2}"/>
                  </a:ext>
                </a:extLst>
              </p:cNvPr>
              <p:cNvSpPr txBox="1"/>
              <p:nvPr/>
            </p:nvSpPr>
            <p:spPr>
              <a:xfrm>
                <a:off x="5266338" y="2721397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ArticleNumber</a:t>
                </a:r>
                <a:endParaRPr lang="en-AT" b="1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103DAB1-1EF4-4D5D-A0CB-13CA41EF4AA5}"/>
                  </a:ext>
                </a:extLst>
              </p:cNvPr>
              <p:cNvSpPr txBox="1"/>
              <p:nvPr/>
            </p:nvSpPr>
            <p:spPr>
              <a:xfrm>
                <a:off x="1237680" y="1735392"/>
                <a:ext cx="1618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HTTP Interface </a:t>
                </a:r>
                <a:endParaRPr lang="en-AT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AC71495-44A2-4233-90B3-16BFD8CFA152}"/>
                </a:ext>
              </a:extLst>
            </p:cNvPr>
            <p:cNvGrpSpPr/>
            <p:nvPr/>
          </p:nvGrpSpPr>
          <p:grpSpPr>
            <a:xfrm>
              <a:off x="7036656" y="1714462"/>
              <a:ext cx="2212612" cy="1759598"/>
              <a:chOff x="7036656" y="1714462"/>
              <a:chExt cx="2212612" cy="1759598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548B6A2B-38E9-46B2-AA48-F22884BBA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8404" y="2584385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8A8DD9-C61D-45BD-A4AD-F2B771C6DAC7}"/>
                  </a:ext>
                </a:extLst>
              </p:cNvPr>
              <p:cNvSpPr txBox="1"/>
              <p:nvPr/>
            </p:nvSpPr>
            <p:spPr>
              <a:xfrm>
                <a:off x="7679608" y="1714462"/>
                <a:ext cx="1569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Dependencies </a:t>
                </a:r>
                <a:endParaRPr lang="en-AT" dirty="0"/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95631AED-D7CC-41AD-9645-1E770E7DD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0152" y="2113042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746E6430-2752-4F27-93F6-8F8576E30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656" y="3093068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2F89D04-7E12-4A32-886C-13FCA1B4A9B7}"/>
              </a:ext>
            </a:extLst>
          </p:cNvPr>
          <p:cNvSpPr txBox="1"/>
          <p:nvPr/>
        </p:nvSpPr>
        <p:spPr>
          <a:xfrm rot="3479491">
            <a:off x="4594927" y="3797901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TypeConverter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814973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Bind primitives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route</a:t>
            </a:r>
          </a:p>
          <a:p>
            <a:r>
              <a:rPr lang="de-DE" dirty="0" err="1"/>
              <a:t>TypeConverter</a:t>
            </a:r>
            <a:r>
              <a:rPr lang="de-DE" dirty="0"/>
              <a:t> &amp; </a:t>
            </a:r>
            <a:r>
              <a:rPr lang="de-DE" dirty="0" err="1"/>
              <a:t>TypeDescriptor</a:t>
            </a:r>
            <a:endParaRPr lang="de-DE" dirty="0"/>
          </a:p>
          <a:p>
            <a:r>
              <a:rPr lang="de-DE" dirty="0"/>
              <a:t>Explicit via </a:t>
            </a:r>
            <a:r>
              <a:rPr lang="de-DE" dirty="0" err="1"/>
              <a:t>ModelBinder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ModelBinderProvider</a:t>
            </a:r>
            <a:endParaRPr lang="de-DE" dirty="0"/>
          </a:p>
          <a:p>
            <a:endParaRPr lang="de-DE" dirty="0"/>
          </a:p>
          <a:p>
            <a:r>
              <a:rPr lang="de-DE" dirty="0"/>
              <a:t>Be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7855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9CEAE-4585-46FE-98B7-FE0A1570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CF6E-415C-4C7A-874E-9BFE86EC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ASP.NET full source code: </a:t>
            </a:r>
            <a:r>
              <a:rPr lang="en-US" sz="1400" dirty="0">
                <a:hlinkClick r:id="rId3"/>
              </a:rPr>
              <a:t>https://github.com/dotnet/aspnetcore</a:t>
            </a:r>
            <a:endParaRPr lang="en-US" sz="1400" dirty="0"/>
          </a:p>
          <a:p>
            <a:r>
              <a:rPr lang="en-US" sz="1400" dirty="0" err="1"/>
              <a:t>SimpleTypeModelBinder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https://github.com/dotnet/aspnetcore/blob/main/src/Mvc/Mvc.Core/src/ModelBinding/Binders/SimpleTypeModelBinder.cs</a:t>
            </a:r>
            <a:endParaRPr lang="en-US" sz="1400" dirty="0"/>
          </a:p>
          <a:p>
            <a:r>
              <a:rPr lang="en-US" sz="1400" dirty="0"/>
              <a:t>Implementing </a:t>
            </a:r>
            <a:r>
              <a:rPr lang="en-US" sz="1400" dirty="0" err="1"/>
              <a:t>ModelBinderProvider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https://docs.microsoft.com/en-us/aspnet/core/mvc/advanced/custom-model-binding?view=aspnetcore-6.0#implementing-a-modelbinderprovider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TypeConverter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https://docs.microsoft.com/en-us/dotnet/api/system.componentmodel.typeconverter</a:t>
            </a:r>
            <a:endParaRPr lang="en-US" sz="1400" dirty="0"/>
          </a:p>
          <a:p>
            <a:r>
              <a:rPr lang="en-US" sz="1400" dirty="0" err="1"/>
              <a:t>TypeDescriptor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https://docs.microsoft.com/en-us/dotnet/api/system.componentmodel.typedescriptor</a:t>
            </a:r>
            <a:endParaRPr lang="en-US" sz="1400" dirty="0"/>
          </a:p>
          <a:p>
            <a:r>
              <a:rPr lang="en-US" sz="1400" dirty="0" err="1"/>
              <a:t>GuidConverter</a:t>
            </a:r>
            <a:r>
              <a:rPr lang="en-US" sz="1400" dirty="0"/>
              <a:t> implementation from the dotnet runtime: </a:t>
            </a:r>
            <a:r>
              <a:rPr lang="en-US" sz="1400" dirty="0">
                <a:hlinkClick r:id="rId8"/>
              </a:rPr>
              <a:t>https://github.com/dotnet/runtime/blob/main/src/libraries/System.ComponentModel.TypeConverter/src/System/ComponentModel/GuidConverter.cs</a:t>
            </a:r>
            <a:endParaRPr lang="en-US" sz="1400" dirty="0"/>
          </a:p>
          <a:p>
            <a:r>
              <a:rPr lang="en-US" sz="1400" dirty="0"/>
              <a:t>Domain specific value types: </a:t>
            </a:r>
            <a:r>
              <a:rPr lang="en-US" sz="1400" dirty="0">
                <a:hlinkClick r:id="rId9"/>
              </a:rPr>
              <a:t>https://freecontent.manning.com/domain-primitives-what-they-are-and-how-you-can-use-them-to-make-more-secure-software/</a:t>
            </a:r>
            <a:endParaRPr lang="en-US" sz="1400" dirty="0"/>
          </a:p>
          <a:p>
            <a:r>
              <a:rPr lang="en-US" sz="1400" dirty="0"/>
              <a:t>Hexagonal Architecture: </a:t>
            </a:r>
            <a:r>
              <a:rPr lang="en-US" sz="1400" dirty="0">
                <a:hlinkClick r:id="rId10"/>
              </a:rPr>
              <a:t>https://fideloper.com/hexagonal-architecture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AT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E57BB-578C-4859-A440-5D355E60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862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977C5-1850-485F-A3A3-840048C0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Binding Domain Specific Value Types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3C2BCF-E591-447A-B920-C5A19CB19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To Endpoints in ASP.NET (Core) with three different approaches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516781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Hi, </a:t>
            </a:r>
            <a:r>
              <a:rPr lang="de-AT" dirty="0" err="1"/>
              <a:t>I‘m</a:t>
            </a:r>
            <a:r>
              <a:rPr lang="de-AT" dirty="0"/>
              <a:t> David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Developer @ Liebherr</a:t>
            </a:r>
          </a:p>
          <a:p>
            <a:endParaRPr lang="de-DE" dirty="0"/>
          </a:p>
          <a:p>
            <a:r>
              <a:rPr lang="de-DE" dirty="0" err="1"/>
              <a:t>Slides</a:t>
            </a:r>
            <a:r>
              <a:rPr lang="de-DE" dirty="0"/>
              <a:t> and code at GitHub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4637EF-3D1F-4B3D-B899-324027B29A33}"/>
              </a:ext>
            </a:extLst>
          </p:cNvPr>
          <p:cNvSpPr txBox="1"/>
          <p:nvPr/>
        </p:nvSpPr>
        <p:spPr>
          <a:xfrm>
            <a:off x="8313420" y="4944328"/>
            <a:ext cx="3383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Montserrat" panose="00000500000000000000" pitchFamily="2" charset="0"/>
                <a:hlinkClick r:id="rId3"/>
              </a:rPr>
              <a:t>https://github.com/davidkroell/</a:t>
            </a:r>
          </a:p>
          <a:p>
            <a:r>
              <a:rPr lang="de-DE" sz="1400" dirty="0" err="1">
                <a:latin typeface="Montserrat" panose="00000500000000000000" pitchFamily="2" charset="0"/>
                <a:hlinkClick r:id="rId3"/>
              </a:rPr>
              <a:t>BindingDomainSpecificValueTypes</a:t>
            </a:r>
            <a:endParaRPr lang="de-DE" sz="1400" dirty="0">
              <a:latin typeface="Montserrat" panose="000005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E622FEA-721E-4823-B362-AC91C5AEF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825625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3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Brief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ASP.NET</a:t>
            </a:r>
          </a:p>
          <a:p>
            <a:r>
              <a:rPr lang="de-DE" dirty="0"/>
              <a:t>Binding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 err="1"/>
              <a:t>TypeConverter</a:t>
            </a:r>
            <a:endParaRPr lang="de-DE" dirty="0"/>
          </a:p>
          <a:p>
            <a:pPr lvl="1"/>
            <a:r>
              <a:rPr lang="de-DE" dirty="0" err="1"/>
              <a:t>ModelBinder</a:t>
            </a:r>
            <a:endParaRPr lang="de-DE" dirty="0"/>
          </a:p>
          <a:p>
            <a:pPr lvl="1"/>
            <a:r>
              <a:rPr lang="de-DE" dirty="0" err="1"/>
              <a:t>ModelBinderProvider</a:t>
            </a:r>
            <a:endParaRPr lang="de-DE" dirty="0"/>
          </a:p>
          <a:p>
            <a:r>
              <a:rPr lang="de-DE" dirty="0"/>
              <a:t>Architecture &amp; Summary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3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E0EEDD-2DED-4C5B-84B2-293B51E7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8236"/>
            <a:ext cx="3857625" cy="1162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4F32E6-3741-4674-B2CF-7C90DBE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0286"/>
            <a:ext cx="3867150" cy="1143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475C7DD-4521-4CB6-8769-5C972291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674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type</a:t>
            </a:r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1E4938-DF47-45FA-BDA5-027F78C4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112" y="1794307"/>
            <a:ext cx="5701646" cy="44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44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B65D8-E83F-4871-8943-9B86A89E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5964-7A96-401B-B52D-E031C315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Web-Framework for C#, from Microsoft</a:t>
            </a:r>
          </a:p>
          <a:p>
            <a:pPr lvl="1"/>
            <a:r>
              <a:rPr lang="en-US" dirty="0"/>
              <a:t>Webpages, APIs</a:t>
            </a:r>
          </a:p>
          <a:p>
            <a:pPr lvl="1"/>
            <a:endParaRPr lang="en-US" dirty="0"/>
          </a:p>
          <a:p>
            <a:r>
              <a:rPr lang="en-US" dirty="0"/>
              <a:t>Rewrite of the .NET Framework ASP.NET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775F8-F520-488E-B556-C9589A7A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17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E5E49-FDC9-4438-850A-F66DC21F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– The Problem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5A1BE-6D36-4137-B5EB-1BD3799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primitive Types in GET’s</a:t>
            </a:r>
          </a:p>
          <a:p>
            <a:r>
              <a:rPr lang="en-US" dirty="0"/>
              <a:t>A simple solution:</a:t>
            </a:r>
          </a:p>
          <a:p>
            <a:pPr lvl="1"/>
            <a:r>
              <a:rPr lang="en-US" dirty="0"/>
              <a:t>Bind primitives,</a:t>
            </a:r>
          </a:p>
          <a:p>
            <a:pPr marL="457200" lvl="1" indent="0">
              <a:buNone/>
            </a:pPr>
            <a:r>
              <a:rPr lang="en-US" dirty="0"/>
              <a:t>   create object in route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May get messy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86AD05-A734-471F-A706-69A2906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0E59C-B7CF-4E0B-971D-A942FB95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8" y="2896761"/>
            <a:ext cx="6447324" cy="30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91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97A4F-395E-4F19-B235-A4201D5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TypeDescriptor</a:t>
            </a:r>
            <a:r>
              <a:rPr lang="en-US" dirty="0"/>
              <a:t> &amp; </a:t>
            </a:r>
            <a:r>
              <a:rPr lang="en-US" dirty="0" err="1"/>
              <a:t>TypeConverter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ADBEE-326F-46BD-AB13-B7F12741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>
            <a:normAutofit/>
          </a:bodyPr>
          <a:lstStyle/>
          <a:p>
            <a:r>
              <a:rPr lang="en-US" dirty="0"/>
              <a:t>Define a Converter for a Type</a:t>
            </a:r>
          </a:p>
          <a:p>
            <a:r>
              <a:rPr lang="en-US" dirty="0"/>
              <a:t>Retrieve the Converter</a:t>
            </a:r>
          </a:p>
          <a:p>
            <a:r>
              <a:rPr lang="en-US" dirty="0"/>
              <a:t>Convert</a:t>
            </a:r>
          </a:p>
          <a:p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A9589-4E03-497F-BB94-6822EC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F56729-CE55-481A-A0CB-D1AB5F92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2496"/>
            <a:ext cx="10184559" cy="14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76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29E10-1E3E-48D8-B9F1-88D12E2D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SimpleTypeModelBinder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2C11F-0642-4688-B72F-721282CD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to bind </a:t>
            </a:r>
            <a:r>
              <a:rPr lang="en-US" dirty="0" err="1"/>
              <a:t>Guids</a:t>
            </a:r>
            <a:endParaRPr lang="en-US" dirty="0"/>
          </a:p>
          <a:p>
            <a:r>
              <a:rPr lang="en-US" dirty="0"/>
              <a:t>Can be extended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C018EE-1845-441E-B20F-890BE44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DE144B-A9C0-4CF7-B9CE-E725FF73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7" y="2666750"/>
            <a:ext cx="5800725" cy="10217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82076A-56D2-4D2E-A160-21DAF5BE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5090"/>
            <a:ext cx="10761427" cy="16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4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.pptx" id="{2946B985-19EA-4E50-A724-8346F0C5EEEA}" vid="{B173E769-ABC5-4AC0-BB22-EDE949103D1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827</Words>
  <Application>Microsoft Office PowerPoint</Application>
  <PresentationFormat>Breitbild</PresentationFormat>
  <Paragraphs>209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Wingdings</vt:lpstr>
      <vt:lpstr>Raleway</vt:lpstr>
      <vt:lpstr>Symbol</vt:lpstr>
      <vt:lpstr>Arial</vt:lpstr>
      <vt:lpstr>Montserrat</vt:lpstr>
      <vt:lpstr>Calibri</vt:lpstr>
      <vt:lpstr>Office</vt:lpstr>
      <vt:lpstr>PowerPoint-Präsentation</vt:lpstr>
      <vt:lpstr>Binding Domain Specific Value Types</vt:lpstr>
      <vt:lpstr>Hi, I‘m David</vt:lpstr>
      <vt:lpstr>Scope</vt:lpstr>
      <vt:lpstr>Domain Specific Value Types</vt:lpstr>
      <vt:lpstr>ASP.NET</vt:lpstr>
      <vt:lpstr>ASP.NET – The Problem</vt:lpstr>
      <vt:lpstr>TypeDescriptor &amp; TypeConverter</vt:lpstr>
      <vt:lpstr>SimpleTypeModelBinder</vt:lpstr>
      <vt:lpstr>ModelBinder</vt:lpstr>
      <vt:lpstr>ModelBinderProvider</vt:lpstr>
      <vt:lpstr>SingleValueModelBinderProvider</vt:lpstr>
      <vt:lpstr>ReflectionModelBinderProvider</vt:lpstr>
      <vt:lpstr>Architecture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KRÖLL David, 5AHITN</dc:creator>
  <cp:lastModifiedBy>David Kröll</cp:lastModifiedBy>
  <cp:revision>82</cp:revision>
  <dcterms:created xsi:type="dcterms:W3CDTF">2018-05-11T08:04:59Z</dcterms:created>
  <dcterms:modified xsi:type="dcterms:W3CDTF">2022-05-09T18:59:24Z</dcterms:modified>
</cp:coreProperties>
</file>