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18"/>
  </p:notesMasterIdLst>
  <p:sldIdLst>
    <p:sldId id="256" r:id="rId2"/>
    <p:sldId id="302" r:id="rId3"/>
    <p:sldId id="301" r:id="rId4"/>
    <p:sldId id="303" r:id="rId5"/>
    <p:sldId id="305" r:id="rId6"/>
    <p:sldId id="306" r:id="rId7"/>
    <p:sldId id="313" r:id="rId8"/>
    <p:sldId id="307" r:id="rId9"/>
    <p:sldId id="308" r:id="rId10"/>
    <p:sldId id="309" r:id="rId11"/>
    <p:sldId id="310" r:id="rId12"/>
    <p:sldId id="311" r:id="rId13"/>
    <p:sldId id="312" r:id="rId14"/>
    <p:sldId id="315" r:id="rId15"/>
    <p:sldId id="304" r:id="rId16"/>
    <p:sldId id="314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Montserrat" panose="00000500000000000000" pitchFamily="2" charset="0"/>
      <p:regular r:id="rId23"/>
      <p:bold r:id="rId24"/>
      <p:italic r:id="rId25"/>
      <p:boldItalic r:id="rId26"/>
    </p:embeddedFont>
    <p:embeddedFont>
      <p:font typeface="Raleway" pitchFamily="2" charset="0"/>
      <p:regular r:id="rId27"/>
      <p:bold r:id="rId28"/>
      <p:italic r:id="rId29"/>
      <p:boldItalic r:id="rId30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7DED"/>
    <a:srgbClr val="016D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E2613-5636-4427-8A73-79843E45CE23}" v="61" dt="2019-02-18T15:19:08.4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42" autoAdjust="0"/>
    <p:restoredTop sz="69803" autoAdjust="0"/>
  </p:normalViewPr>
  <p:slideViewPr>
    <p:cSldViewPr snapToGrid="0">
      <p:cViewPr varScale="1">
        <p:scale>
          <a:sx n="80" d="100"/>
          <a:sy n="80" d="100"/>
        </p:scale>
        <p:origin x="159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DE874-3A55-4A42-BDC0-7B03FB776E3F}" type="datetimeFigureOut">
              <a:rPr lang="de-DE" smtClean="0"/>
              <a:t>25.04.2022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B7403-AAEE-4E5A-8745-677A04A5E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8921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B7403-AAEE-4E5A-8745-677A04A5E93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9960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B7403-AAEE-4E5A-8745-677A04A5E937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7999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Demo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ModelBinderProvider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die </a:t>
            </a:r>
            <a:r>
              <a:rPr lang="en-US" dirty="0" err="1"/>
              <a:t>standardmäßigen</a:t>
            </a:r>
            <a:r>
              <a:rPr lang="en-US" dirty="0"/>
              <a:t> </a:t>
            </a:r>
            <a:r>
              <a:rPr lang="en-US" dirty="0" err="1"/>
              <a:t>ModelBinder</a:t>
            </a:r>
            <a:r>
              <a:rPr lang="en-US" dirty="0"/>
              <a:t> in </a:t>
            </a:r>
            <a:r>
              <a:rPr lang="en-US" dirty="0" err="1"/>
              <a:t>Program.cs</a:t>
            </a:r>
            <a:r>
              <a:rPr lang="en-US" dirty="0"/>
              <a:t> </a:t>
            </a:r>
            <a:r>
              <a:rPr lang="en-US" dirty="0" err="1"/>
              <a:t>zeigen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Reihenfolge</a:t>
            </a:r>
            <a:r>
              <a:rPr lang="en-US" dirty="0"/>
              <a:t> muss </a:t>
            </a:r>
            <a:r>
              <a:rPr lang="en-US" dirty="0" err="1"/>
              <a:t>beachtet</a:t>
            </a:r>
            <a:r>
              <a:rPr lang="en-US" dirty="0"/>
              <a:t> </a:t>
            </a:r>
            <a:r>
              <a:rPr lang="en-US" dirty="0" err="1"/>
              <a:t>werden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SingleValueModelBinderProvider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ArticleNumber</a:t>
            </a:r>
            <a:r>
              <a:rPr lang="en-US" dirty="0"/>
              <a:t> binding: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/>
              <a:t>https://localhost:7248/binding/articleNumber/modelBindingProvider/123456789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B7403-AAEE-4E5A-8745-677A04A5E937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7483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Demo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ModelBinderProvider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ReflectionModelBinderProvider</a:t>
            </a:r>
            <a:endParaRPr lang="en-US" dirty="0"/>
          </a:p>
          <a:p>
            <a:endParaRPr lang="en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B7403-AAEE-4E5A-8745-677A04A5E937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56919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Software-architecture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ArticleNumber</a:t>
            </a:r>
            <a:r>
              <a:rPr lang="en-US" dirty="0"/>
              <a:t> </a:t>
            </a:r>
            <a:r>
              <a:rPr lang="en-US" dirty="0" err="1"/>
              <a:t>zentrales</a:t>
            </a:r>
            <a:r>
              <a:rPr lang="en-US" dirty="0"/>
              <a:t> </a:t>
            </a:r>
            <a:r>
              <a:rPr lang="en-US" dirty="0" err="1"/>
              <a:t>objekt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 Requests </a:t>
            </a:r>
            <a:r>
              <a:rPr lang="en-US" dirty="0" err="1"/>
              <a:t>bleiben</a:t>
            </a:r>
            <a:r>
              <a:rPr lang="en-US" dirty="0"/>
              <a:t> </a:t>
            </a:r>
            <a:r>
              <a:rPr lang="en-US" dirty="0" err="1"/>
              <a:t>gleich</a:t>
            </a:r>
            <a:r>
              <a:rPr lang="en-US" dirty="0"/>
              <a:t> -&gt; </a:t>
            </a:r>
            <a:r>
              <a:rPr lang="en-US" dirty="0" err="1"/>
              <a:t>ein</a:t>
            </a:r>
            <a:r>
              <a:rPr lang="en-US" dirty="0"/>
              <a:t> client kann das nicht </a:t>
            </a:r>
            <a:r>
              <a:rPr lang="en-US" dirty="0" err="1"/>
              <a:t>unterscheiden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ModelBindingProvider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/>
              <a:t>ModelBinder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ArticleNumber</a:t>
            </a:r>
            <a:endParaRPr lang="en-US" dirty="0">
              <a:sym typeface="Wingdings" panose="05000000000000000000" pitchFamily="2" charset="2"/>
            </a:endParaRPr>
          </a:p>
          <a:p>
            <a:endParaRPr lang="en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B7403-AAEE-4E5A-8745-677A04A5E937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75279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B7403-AAEE-4E5A-8745-677A04A5E937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46695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B7403-AAEE-4E5A-8745-677A04A5E937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308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Slides und code </a:t>
            </a:r>
            <a:r>
              <a:rPr lang="en-US" dirty="0" err="1"/>
              <a:t>ist</a:t>
            </a:r>
            <a:r>
              <a:rPr lang="en-US" dirty="0"/>
              <a:t> auf GitHub</a:t>
            </a:r>
          </a:p>
          <a:p>
            <a:endParaRPr lang="en-US" dirty="0"/>
          </a:p>
          <a:p>
            <a:r>
              <a:rPr lang="en-US" dirty="0"/>
              <a:t>Bei Fragen </a:t>
            </a:r>
            <a:r>
              <a:rPr lang="en-US" dirty="0" err="1"/>
              <a:t>einfach</a:t>
            </a:r>
            <a:r>
              <a:rPr lang="en-US" dirty="0"/>
              <a:t> </a:t>
            </a:r>
            <a:r>
              <a:rPr lang="en-US" dirty="0" err="1"/>
              <a:t>unterbrechen</a:t>
            </a:r>
            <a:endParaRPr lang="en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B7403-AAEE-4E5A-8745-677A04A5E93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5019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Was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Domain Specific Value Types </a:t>
            </a:r>
            <a:r>
              <a:rPr lang="en-US" dirty="0" err="1"/>
              <a:t>gemeint</a:t>
            </a:r>
            <a:endParaRPr lang="en-US" dirty="0"/>
          </a:p>
          <a:p>
            <a:r>
              <a:rPr lang="en-US" dirty="0" err="1"/>
              <a:t>Kurze</a:t>
            </a:r>
            <a:r>
              <a:rPr lang="en-US" dirty="0"/>
              <a:t> </a:t>
            </a:r>
            <a:r>
              <a:rPr lang="en-US" dirty="0" err="1"/>
              <a:t>einführung</a:t>
            </a:r>
            <a:r>
              <a:rPr lang="en-US" dirty="0"/>
              <a:t> in ASP.NET</a:t>
            </a:r>
          </a:p>
          <a:p>
            <a:r>
              <a:rPr lang="en-US" dirty="0" err="1"/>
              <a:t>Drei</a:t>
            </a:r>
            <a:r>
              <a:rPr lang="en-US" dirty="0"/>
              <a:t> </a:t>
            </a:r>
            <a:r>
              <a:rPr lang="en-US" dirty="0" err="1"/>
              <a:t>verschiedene</a:t>
            </a:r>
            <a:r>
              <a:rPr lang="en-US" dirty="0"/>
              <a:t> </a:t>
            </a:r>
            <a:r>
              <a:rPr lang="en-US" dirty="0" err="1"/>
              <a:t>Ansätze</a:t>
            </a:r>
            <a:endParaRPr lang="en-US" dirty="0"/>
          </a:p>
          <a:p>
            <a:r>
              <a:rPr lang="en-US" dirty="0" err="1"/>
              <a:t>Vergleich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Hinblick</a:t>
            </a:r>
            <a:r>
              <a:rPr lang="en-US" dirty="0"/>
              <a:t> auf </a:t>
            </a:r>
            <a:r>
              <a:rPr lang="en-US" dirty="0" err="1"/>
              <a:t>Architektur</a:t>
            </a:r>
            <a:r>
              <a:rPr lang="en-US" dirty="0"/>
              <a:t> und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Zusammenfassung</a:t>
            </a:r>
            <a:endParaRPr lang="en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B7403-AAEE-4E5A-8745-677A04A5E93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1113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Kommt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dem DDD-</a:t>
            </a:r>
            <a:r>
              <a:rPr lang="en-US" dirty="0" err="1"/>
              <a:t>Umfeld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Netto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nicht </a:t>
            </a:r>
            <a:r>
              <a:rPr lang="en-US" dirty="0" err="1"/>
              <a:t>Brutto</a:t>
            </a:r>
            <a:endParaRPr lang="en-US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Darf</a:t>
            </a:r>
            <a:r>
              <a:rPr lang="en-US" dirty="0">
                <a:sym typeface="Wingdings" panose="05000000000000000000" pitchFamily="2" charset="2"/>
              </a:rPr>
              <a:t> nicht </a:t>
            </a:r>
            <a:r>
              <a:rPr lang="en-US" dirty="0" err="1">
                <a:sym typeface="Wingdings" panose="05000000000000000000" pitchFamily="2" charset="2"/>
              </a:rPr>
              <a:t>vertauscht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werden</a:t>
            </a:r>
            <a:endParaRPr lang="en-US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Nur decimal  </a:t>
            </a:r>
            <a:r>
              <a:rPr lang="en-US" dirty="0" err="1">
                <a:sym typeface="Wingdings" panose="05000000000000000000" pitchFamily="2" charset="2"/>
              </a:rPr>
              <a:t>fehleranfälliger</a:t>
            </a:r>
            <a:endParaRPr lang="en-US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sym typeface="Wingdings" panose="05000000000000000000" pitchFamily="2" charset="2"/>
              </a:rPr>
              <a:t>Weiter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Beispiele</a:t>
            </a:r>
            <a:r>
              <a:rPr lang="en-US" dirty="0">
                <a:sym typeface="Wingdings" panose="05000000000000000000" pitchFamily="2" charset="2"/>
              </a:rPr>
              <a:t>: Email </a:t>
            </a:r>
            <a:r>
              <a:rPr lang="en-US" dirty="0" err="1">
                <a:sym typeface="Wingdings" panose="05000000000000000000" pitchFamily="2" charset="2"/>
              </a:rPr>
              <a:t>Adressen</a:t>
            </a:r>
            <a:r>
              <a:rPr lang="en-US" dirty="0">
                <a:sym typeface="Wingdings" panose="05000000000000000000" pitchFamily="2" charset="2"/>
              </a:rPr>
              <a:t>, ISBN Nummer, IBAN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ym typeface="Wingdings" panose="05000000000000000000" pitchFamily="2" charset="2"/>
              </a:rPr>
              <a:t>Für dieses </a:t>
            </a:r>
            <a:r>
              <a:rPr lang="en-US" dirty="0" err="1">
                <a:sym typeface="Wingdings" panose="05000000000000000000" pitchFamily="2" charset="2"/>
              </a:rPr>
              <a:t>Beispiel</a:t>
            </a:r>
            <a:r>
              <a:rPr lang="en-US" dirty="0">
                <a:sym typeface="Wingdings" panose="05000000000000000000" pitchFamily="2" charset="2"/>
              </a:rPr>
              <a:t>: </a:t>
            </a:r>
            <a:r>
              <a:rPr lang="en-US" dirty="0" err="1">
                <a:sym typeface="Wingdings" panose="05000000000000000000" pitchFamily="2" charset="2"/>
              </a:rPr>
              <a:t>Artikelnummer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sym typeface="Wingdings" panose="05000000000000000000" pitchFamily="2" charset="2"/>
              </a:rPr>
              <a:t>Beim</a:t>
            </a:r>
            <a:r>
              <a:rPr lang="en-US" dirty="0">
                <a:sym typeface="Wingdings" panose="05000000000000000000" pitchFamily="2" charset="2"/>
              </a:rPr>
              <a:t> erstellen wird </a:t>
            </a:r>
            <a:r>
              <a:rPr lang="en-US" dirty="0" err="1">
                <a:sym typeface="Wingdings" panose="05000000000000000000" pitchFamily="2" charset="2"/>
              </a:rPr>
              <a:t>geprüft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ob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valide</a:t>
            </a:r>
            <a:endParaRPr lang="en-US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9 Characters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Alles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Ziffern</a:t>
            </a:r>
            <a:endParaRPr lang="en-US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ym typeface="Wingdings" panose="05000000000000000000" pitchFamily="2" charset="2"/>
              </a:rPr>
              <a:t>Record </a:t>
            </a:r>
            <a:r>
              <a:rPr lang="en-US" dirty="0" err="1">
                <a:sym typeface="Wingdings" panose="05000000000000000000" pitchFamily="2" charset="2"/>
              </a:rPr>
              <a:t>verwendet</a:t>
            </a:r>
            <a:r>
              <a:rPr lang="en-US" dirty="0">
                <a:sym typeface="Wingdings" panose="05000000000000000000" pitchFamily="2" charset="2"/>
              </a:rPr>
              <a:t>  generierte automatisch Equals-</a:t>
            </a:r>
            <a:r>
              <a:rPr lang="en-US" dirty="0" err="1">
                <a:sym typeface="Wingdings" panose="05000000000000000000" pitchFamily="2" charset="2"/>
              </a:rPr>
              <a:t>Methode</a:t>
            </a:r>
            <a:endParaRPr lang="en-US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B7403-AAEE-4E5A-8745-677A04A5E93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0296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Populärste</a:t>
            </a:r>
            <a:r>
              <a:rPr lang="en-US" dirty="0"/>
              <a:t> </a:t>
            </a:r>
            <a:r>
              <a:rPr lang="en-US" dirty="0" err="1"/>
              <a:t>Webframework</a:t>
            </a:r>
            <a:endParaRPr lang="en-US" dirty="0"/>
          </a:p>
          <a:p>
            <a:r>
              <a:rPr lang="en-US" dirty="0" err="1"/>
              <a:t>Mittlerweile</a:t>
            </a:r>
            <a:r>
              <a:rPr lang="en-US" dirty="0"/>
              <a:t> </a:t>
            </a:r>
            <a:r>
              <a:rPr lang="en-US" dirty="0" err="1"/>
              <a:t>sehr</a:t>
            </a:r>
            <a:r>
              <a:rPr lang="en-US" dirty="0"/>
              <a:t> </a:t>
            </a:r>
            <a:r>
              <a:rPr lang="en-US" dirty="0" err="1"/>
              <a:t>leichtgewichtig</a:t>
            </a:r>
            <a:r>
              <a:rPr lang="en-US" dirty="0"/>
              <a:t> (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Vergleich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.NET Framework)</a:t>
            </a:r>
          </a:p>
          <a:p>
            <a:r>
              <a:rPr lang="en-US" dirty="0" err="1"/>
              <a:t>Gutes</a:t>
            </a:r>
            <a:r>
              <a:rPr lang="en-US" dirty="0"/>
              <a:t> Tooling</a:t>
            </a:r>
            <a:endParaRPr lang="en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B7403-AAEE-4E5A-8745-677A04A5E93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921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Parameter </a:t>
            </a:r>
            <a:r>
              <a:rPr lang="en-US" dirty="0" err="1"/>
              <a:t>binden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Route und Query-String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Validierung</a:t>
            </a:r>
            <a:endParaRPr lang="en-US" dirty="0"/>
          </a:p>
          <a:p>
            <a:r>
              <a:rPr lang="en-US" dirty="0"/>
              <a:t>Bei GET-Requests</a:t>
            </a:r>
          </a:p>
          <a:p>
            <a:endParaRPr lang="en-US" dirty="0"/>
          </a:p>
          <a:p>
            <a:r>
              <a:rPr lang="en-US" dirty="0"/>
              <a:t>Bei POST kein Problem </a:t>
            </a:r>
            <a:r>
              <a:rPr lang="en-US" dirty="0">
                <a:sym typeface="Wingdings" panose="05000000000000000000" pitchFamily="2" charset="2"/>
              </a:rPr>
              <a:t> Body </a:t>
            </a:r>
            <a:r>
              <a:rPr lang="en-US" dirty="0" err="1">
                <a:sym typeface="Wingdings" panose="05000000000000000000" pitchFamily="2" charset="2"/>
              </a:rPr>
              <a:t>serialisierung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Wenn parameter in der </a:t>
            </a:r>
            <a:r>
              <a:rPr lang="en-US" dirty="0" err="1">
                <a:sym typeface="Wingdings" panose="05000000000000000000" pitchFamily="2" charset="2"/>
              </a:rPr>
              <a:t>Methodensignatur</a:t>
            </a:r>
            <a:r>
              <a:rPr lang="en-US" dirty="0">
                <a:sym typeface="Wingdings" panose="05000000000000000000" pitchFamily="2" charset="2"/>
              </a:rPr>
              <a:t> nicht gefunden </a:t>
            </a:r>
            <a:r>
              <a:rPr lang="en-US" dirty="0" err="1">
                <a:sym typeface="Wingdings" panose="05000000000000000000" pitchFamily="2" charset="2"/>
              </a:rPr>
              <a:t>werden</a:t>
            </a:r>
            <a:r>
              <a:rPr lang="en-US" dirty="0">
                <a:sym typeface="Wingdings" panose="05000000000000000000" pitchFamily="2" charset="2"/>
              </a:rPr>
              <a:t> kann, wird </a:t>
            </a:r>
            <a:r>
              <a:rPr lang="en-US" dirty="0" err="1">
                <a:sym typeface="Wingdings" panose="05000000000000000000" pitchFamily="2" charset="2"/>
              </a:rPr>
              <a:t>einfach</a:t>
            </a:r>
            <a:r>
              <a:rPr lang="en-US" dirty="0">
                <a:sym typeface="Wingdings" panose="05000000000000000000" pitchFamily="2" charset="2"/>
              </a:rPr>
              <a:t> der default-Wert </a:t>
            </a:r>
            <a:r>
              <a:rPr lang="en-US" dirty="0" err="1">
                <a:sym typeface="Wingdings" panose="05000000000000000000" pitchFamily="2" charset="2"/>
              </a:rPr>
              <a:t>mitgegeben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Int binding:</a:t>
            </a:r>
          </a:p>
          <a:p>
            <a:r>
              <a:rPr lang="en-US" dirty="0">
                <a:sym typeface="Wingdings" panose="05000000000000000000" pitchFamily="2" charset="2"/>
              </a:rPr>
              <a:t>https://localhost:7248/binding/int/42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String binding: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/>
              <a:t>https://localhost:7248/binding/articleNumber/string/123456789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B7403-AAEE-4E5A-8745-677A04A5E93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682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i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B7403-AAEE-4E5A-8745-677A04A5E93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0570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Der </a:t>
            </a:r>
            <a:r>
              <a:rPr lang="en-US" dirty="0" err="1"/>
              <a:t>Typ</a:t>
            </a:r>
            <a:r>
              <a:rPr lang="en-US" dirty="0"/>
              <a:t> muss zur Compile-Time seinen Converter </a:t>
            </a:r>
            <a:r>
              <a:rPr lang="en-US" dirty="0" err="1"/>
              <a:t>kennen</a:t>
            </a:r>
            <a:r>
              <a:rPr lang="en-US" dirty="0"/>
              <a:t> (</a:t>
            </a:r>
            <a:r>
              <a:rPr lang="en-US" dirty="0" err="1"/>
              <a:t>Attribut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Kann </a:t>
            </a:r>
            <a:r>
              <a:rPr lang="en-US" dirty="0" err="1"/>
              <a:t>erweitert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um andere </a:t>
            </a:r>
            <a:r>
              <a:rPr lang="en-US" dirty="0" err="1"/>
              <a:t>Typen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binden</a:t>
            </a:r>
            <a:endParaRPr lang="en-US" dirty="0"/>
          </a:p>
          <a:p>
            <a:endParaRPr lang="en-US" dirty="0"/>
          </a:p>
          <a:p>
            <a:r>
              <a:rPr lang="en-US" dirty="0"/>
              <a:t>Demo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TypeConverter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 err="1"/>
              <a:t>Guid</a:t>
            </a:r>
            <a:r>
              <a:rPr lang="en-US" i="0" dirty="0"/>
              <a:t> binding: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/>
              <a:t>https://localhost:7248/binding/guid/AAAAAAAA-D7B4-47ED-A9E7-AE18721D6F3D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ArticleNumber</a:t>
            </a:r>
            <a:r>
              <a:rPr lang="en-US" dirty="0"/>
              <a:t> binding: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/>
              <a:t>https://localhost:7248/binding/articleNumber/typeConverter/123456789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B7403-AAEE-4E5A-8745-677A04A5E93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188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ModelBinder</a:t>
            </a:r>
            <a:r>
              <a:rPr lang="en-US" dirty="0"/>
              <a:t> in der </a:t>
            </a:r>
            <a:r>
              <a:rPr lang="en-US" dirty="0" err="1"/>
              <a:t>Methodensignatur</a:t>
            </a:r>
            <a:endParaRPr lang="en-US" dirty="0"/>
          </a:p>
          <a:p>
            <a:r>
              <a:rPr lang="en-US" dirty="0"/>
              <a:t>Muss </a:t>
            </a:r>
            <a:r>
              <a:rPr lang="en-US" dirty="0" err="1"/>
              <a:t>IModelBinder</a:t>
            </a:r>
            <a:r>
              <a:rPr lang="en-US" dirty="0"/>
              <a:t> sein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Demo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ModelBinder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BindModelAsync</a:t>
            </a:r>
            <a:r>
              <a:rPr lang="en-US" dirty="0"/>
              <a:t> </a:t>
            </a:r>
            <a:r>
              <a:rPr lang="en-US" dirty="0" err="1"/>
              <a:t>methode</a:t>
            </a:r>
            <a:r>
              <a:rPr lang="en-US" dirty="0"/>
              <a:t> </a:t>
            </a:r>
            <a:r>
              <a:rPr lang="en-US" dirty="0" err="1"/>
              <a:t>debuggen</a:t>
            </a:r>
            <a:endParaRPr lang="en-US" i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>
                <a:sym typeface="Wingdings" panose="05000000000000000000" pitchFamily="2" charset="2"/>
              </a:rPr>
              <a:t> </a:t>
            </a:r>
            <a:r>
              <a:rPr lang="en-US" i="0" dirty="0" err="1">
                <a:sym typeface="Wingdings" panose="05000000000000000000" pitchFamily="2" charset="2"/>
              </a:rPr>
              <a:t>StackTrace</a:t>
            </a:r>
            <a:r>
              <a:rPr lang="en-US" i="0" dirty="0">
                <a:sym typeface="Wingdings" panose="05000000000000000000" pitchFamily="2" charset="2"/>
              </a:rPr>
              <a:t> </a:t>
            </a:r>
            <a:r>
              <a:rPr lang="en-US" i="0" dirty="0" err="1">
                <a:sym typeface="Wingdings" panose="05000000000000000000" pitchFamily="2" charset="2"/>
              </a:rPr>
              <a:t>zeigen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ArticleNumber</a:t>
            </a:r>
            <a:r>
              <a:rPr lang="en-US" dirty="0"/>
              <a:t> binding: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/>
              <a:t>https://localhost:7248/binding/articleNumber/modelBinder/123456789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B7403-AAEE-4E5A-8745-677A04A5E93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6172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20A2DF-ED2F-443B-8C29-7DBB86C76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182F1FB-1B30-4D82-9F7D-09A5B7111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5DB08C-44E0-408A-9D6E-ABA629A11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E1C492-5597-4A96-85DF-52020B8C5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582125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AB781F-2F66-4939-97B3-E9EA36771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B95E497-BD64-4B9C-9174-2A207B0A3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1CB68C-8F13-4191-8E52-3BFC91FF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6EF1F2-BF83-4C64-BACE-317A1FEC5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835369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28A68C9-CEB1-4594-962B-70D08D7E8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82B809A-A4B4-4563-843C-412F0BC1C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5960AE-E472-41D5-AC64-41108194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0048A7-E2E5-4F43-967A-124BBE9E6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52786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A07E34-1DC9-4C24-9114-5DCE63608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AE8C46-9D1A-4CF1-B6C5-33BE9C08E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lnSpc>
                <a:spcPct val="114000"/>
              </a:lnSpc>
              <a:buSzPct val="90000"/>
              <a:buFont typeface="Symbol" panose="05050102010706020507" pitchFamily="18" charset="2"/>
              <a:buChar char="-"/>
              <a:defRPr/>
            </a:lvl1pPr>
            <a:lvl2pPr marL="685800" indent="-228600">
              <a:lnSpc>
                <a:spcPct val="114000"/>
              </a:lnSpc>
              <a:buSzPct val="90000"/>
              <a:buFont typeface="Symbol" panose="05050102010706020507" pitchFamily="18" charset="2"/>
              <a:buChar char="-"/>
              <a:defRPr/>
            </a:lvl2pPr>
            <a:lvl3pPr marL="1143000" indent="-228600">
              <a:lnSpc>
                <a:spcPct val="114000"/>
              </a:lnSpc>
              <a:buSzPct val="90000"/>
              <a:buFont typeface="Symbol" panose="05050102010706020507" pitchFamily="18" charset="2"/>
              <a:buChar char="-"/>
              <a:defRPr/>
            </a:lvl3pPr>
            <a:lvl4pPr marL="1600200" indent="-228600">
              <a:lnSpc>
                <a:spcPct val="114000"/>
              </a:lnSpc>
              <a:buSzPct val="90000"/>
              <a:buFont typeface="Symbol" panose="05050102010706020507" pitchFamily="18" charset="2"/>
              <a:buChar char="-"/>
              <a:defRPr/>
            </a:lvl4pPr>
            <a:lvl5pPr marL="2057400" indent="-228600">
              <a:lnSpc>
                <a:spcPct val="114000"/>
              </a:lnSpc>
              <a:buSzPct val="90000"/>
              <a:buFont typeface="Symbol" panose="05050102010706020507" pitchFamily="18" charset="2"/>
              <a:buChar char="-"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6E2B93-5206-4339-80F0-2DBE8946D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9F30FE-76BE-45E1-9E4E-87028EF34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951244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02AD58-B5B3-46C8-A0D5-DBEB546CE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F13065-30A8-4994-AF83-B176D6E83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EED41D-48D2-47DF-A8ED-E2E93A06F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5091A0-571D-4397-8617-F5E5271AA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9899984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DB78A5-70E3-494E-980F-967B205FF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C660B3-C4EF-476C-9E63-CB9390EF8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SzPct val="90000"/>
              <a:buFont typeface="Symbol" panose="05050102010706020507" pitchFamily="18" charset="2"/>
              <a:buChar char="-"/>
              <a:defRPr/>
            </a:lvl1pPr>
            <a:lvl2pPr marL="685800" indent="-228600">
              <a:buSzPct val="90000"/>
              <a:buFont typeface="Symbol" panose="05050102010706020507" pitchFamily="18" charset="2"/>
              <a:buChar char="-"/>
              <a:defRPr/>
            </a:lvl2pPr>
            <a:lvl3pPr marL="1143000" indent="-228600">
              <a:buSzPct val="90000"/>
              <a:buFont typeface="Symbol" panose="05050102010706020507" pitchFamily="18" charset="2"/>
              <a:buChar char="-"/>
              <a:defRPr/>
            </a:lvl3pPr>
            <a:lvl4pPr marL="1600200" indent="-228600">
              <a:buSzPct val="90000"/>
              <a:buFont typeface="Symbol" panose="05050102010706020507" pitchFamily="18" charset="2"/>
              <a:buChar char="-"/>
              <a:defRPr/>
            </a:lvl4pPr>
            <a:lvl5pPr marL="2057400" indent="-228600">
              <a:buSzPct val="90000"/>
              <a:buFont typeface="Symbol" panose="05050102010706020507" pitchFamily="18" charset="2"/>
              <a:buChar char="-"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5A63FC0-8102-4C48-B224-6BAFCED7E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228600" indent="-228600">
              <a:buSzPct val="90000"/>
              <a:buFont typeface="Symbol" panose="05050102010706020507" pitchFamily="18" charset="2"/>
              <a:buChar char="-"/>
              <a:defRPr/>
            </a:lvl1pPr>
            <a:lvl2pPr marL="685800" indent="-228600">
              <a:buSzPct val="90000"/>
              <a:buFont typeface="Symbol" panose="05050102010706020507" pitchFamily="18" charset="2"/>
              <a:buChar char="-"/>
              <a:defRPr/>
            </a:lvl2pPr>
            <a:lvl3pPr marL="1143000" indent="-228600">
              <a:buSzPct val="90000"/>
              <a:buFont typeface="Symbol" panose="05050102010706020507" pitchFamily="18" charset="2"/>
              <a:buChar char="-"/>
              <a:defRPr/>
            </a:lvl3pPr>
            <a:lvl4pPr marL="1600200" indent="-228600">
              <a:buSzPct val="90000"/>
              <a:buFont typeface="Symbol" panose="05050102010706020507" pitchFamily="18" charset="2"/>
              <a:buChar char="-"/>
              <a:defRPr/>
            </a:lvl4pPr>
            <a:lvl5pPr marL="2057400" indent="-228600">
              <a:buSzPct val="90000"/>
              <a:buFont typeface="Symbol" panose="05050102010706020507" pitchFamily="18" charset="2"/>
              <a:buChar char="-"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C1320B9-B31D-41CC-807E-AE1854F53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6910FB-4EBE-4698-B936-9F06BDF5E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064706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07F5E4-06E7-49FE-9F15-FD6D21476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82B84A-B114-4416-9091-338B4AB1C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A555586-2F18-40B3-83CF-986C85FA8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D022CF-DAFB-452E-9B7E-C986EEEA3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18FC5FD-E0CA-43D9-9D6E-47124BB10F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8AF82BF-CD81-42A0-81AE-7B65417FB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673AB08-0BBF-4BDA-A361-CB50CF68B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053100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0199F3-5D39-40C5-AD3E-1D06B0007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BEAF285-8928-4D6E-B57E-72F9A439B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CF070E-48AE-49B5-B657-6B52D8B3A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375247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0C4DA10-F0E5-411A-B307-CC97B1D94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E168E97-AB0B-44C1-B8AB-E61D46674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123152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2E3094-6BA3-45F6-AAB1-B66F5EBB3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3F9012-0624-4C61-840F-FD2488911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9C4DC2D-04FE-446A-B9C0-20DAC5225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6DFA917-D9BC-4BBC-8A34-06192721C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D0A202-CD9B-44CE-A3ED-3E5003E56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95928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FBEC5B-288E-448C-A25A-411D6F826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A1C2DB3-340D-4499-8ABB-CF8C272BC0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15626DB-6EC8-4C81-9715-E3693D344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AAB4EF-8DE1-46B0-B5E1-19BD11DCA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7BE20C-BF32-4444-881E-3CDC5992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964667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81820A7-5B15-4C56-B7D0-47D75E87E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9E422E4-C4A1-4EF3-BAA5-02166BF21908}"/>
              </a:ext>
            </a:extLst>
          </p:cNvPr>
          <p:cNvSpPr/>
          <p:nvPr userDrawn="1"/>
        </p:nvSpPr>
        <p:spPr>
          <a:xfrm>
            <a:off x="0" y="6398259"/>
            <a:ext cx="12192000" cy="468532"/>
          </a:xfrm>
          <a:prstGeom prst="rect">
            <a:avLst/>
          </a:prstGeom>
          <a:solidFill>
            <a:srgbClr val="3B7DED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10F49D-78F1-4365-80E5-B754E2976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055C5F-2994-4570-965C-D7E6B9402D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3738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7CE40F-3CEE-46D5-887E-AF84CCDB2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8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fld id="{EF3CF5C6-908E-4218-A922-61963A692E3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9938232-3BE0-46FD-AE7A-06A4347FDD1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33438" y="6493478"/>
            <a:ext cx="276413" cy="276413"/>
          </a:xfrm>
          <a:prstGeom prst="rect">
            <a:avLst/>
          </a:prstGeom>
        </p:spPr>
      </p:pic>
      <p:sp>
        <p:nvSpPr>
          <p:cNvPr id="11" name="Datumsplatzhalter 9">
            <a:extLst>
              <a:ext uri="{FF2B5EF4-FFF2-40B4-BE49-F238E27FC236}">
                <a16:creationId xmlns:a16="http://schemas.microsoft.com/office/drawing/2014/main" id="{A68EA820-F3B2-4444-939E-25C3562C6BDE}"/>
              </a:ext>
            </a:extLst>
          </p:cNvPr>
          <p:cNvSpPr txBox="1">
            <a:spLocks/>
          </p:cNvSpPr>
          <p:nvPr userDrawn="1"/>
        </p:nvSpPr>
        <p:spPr>
          <a:xfrm>
            <a:off x="1109850" y="6476771"/>
            <a:ext cx="2438211" cy="3053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600" kern="1200">
                <a:solidFill>
                  <a:schemeClr val="tx1"/>
                </a:solidFill>
                <a:latin typeface="Product Sans" panose="020B040303050204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sz="1400" dirty="0" err="1">
                <a:solidFill>
                  <a:schemeClr val="tx1"/>
                </a:solidFill>
                <a:latin typeface="Montserrat" panose="00000500000000000000" pitchFamily="2" charset="0"/>
              </a:rPr>
              <a:t>davidkroell</a:t>
            </a:r>
            <a:endParaRPr lang="de-DE" sz="1400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933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Raleway" panose="020B05030301010600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otnet/runtime/blob/main/src/libraries/System.ComponentModel.TypeConverter/src/System/ComponentModel/GuidConverter.cs" TargetMode="External"/><Relationship Id="rId3" Type="http://schemas.openxmlformats.org/officeDocument/2006/relationships/hyperlink" Target="https://github.com/dotnet/aspnetcore" TargetMode="External"/><Relationship Id="rId7" Type="http://schemas.openxmlformats.org/officeDocument/2006/relationships/hyperlink" Target="https://docs.microsoft.com/en-us/dotnet/api/system.componentmodel.typedescriptor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otnet/api/system.componentmodel.typeconverter" TargetMode="External"/><Relationship Id="rId5" Type="http://schemas.openxmlformats.org/officeDocument/2006/relationships/hyperlink" Target="https://docs.microsoft.com/en-us/aspnet/core/mvc/advanced/custom-model-binding?view=aspnetcore-6.0#implementing-a-modelbinderprovider" TargetMode="External"/><Relationship Id="rId10" Type="http://schemas.openxmlformats.org/officeDocument/2006/relationships/hyperlink" Target="https://fideloper.com/hexagonal-architecture" TargetMode="External"/><Relationship Id="rId4" Type="http://schemas.openxmlformats.org/officeDocument/2006/relationships/hyperlink" Target="https://github.com/dotnet/aspnetcore/blob/main/src/Mvc/Mvc.Core/src/ModelBinding/Binders/SimpleTypeModelBinder.cs" TargetMode="External"/><Relationship Id="rId9" Type="http://schemas.openxmlformats.org/officeDocument/2006/relationships/hyperlink" Target="https://freecontent.manning.com/domain-primitives-what-they-are-and-how-you-can-use-them-to-make-more-secure-softwar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vidkroell/BindingDomainSpecificValueTyp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EDBE0910-6033-4EC5-BCDF-426C1F07B160}"/>
              </a:ext>
            </a:extLst>
          </p:cNvPr>
          <p:cNvSpPr txBox="1"/>
          <p:nvPr/>
        </p:nvSpPr>
        <p:spPr>
          <a:xfrm>
            <a:off x="600075" y="6457950"/>
            <a:ext cx="1828800" cy="400050"/>
          </a:xfrm>
          <a:prstGeom prst="rect">
            <a:avLst/>
          </a:prstGeom>
          <a:solidFill>
            <a:srgbClr val="3B7DED"/>
          </a:solidFill>
        </p:spPr>
        <p:txBody>
          <a:bodyPr wrap="square" rtlCol="0">
            <a:spAutoFit/>
          </a:bodyPr>
          <a:lstStyle/>
          <a:p>
            <a:endParaRPr lang="en-AT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CC58C8EF-7A2D-4608-B3DE-71DD62730713}"/>
              </a:ext>
            </a:extLst>
          </p:cNvPr>
          <p:cNvGrpSpPr>
            <a:grpSpLocks noChangeAspect="1"/>
          </p:cNvGrpSpPr>
          <p:nvPr/>
        </p:nvGrpSpPr>
        <p:grpSpPr>
          <a:xfrm>
            <a:off x="767715" y="334225"/>
            <a:ext cx="7759065" cy="1862351"/>
            <a:chOff x="600075" y="289775"/>
            <a:chExt cx="9745435" cy="2339125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E62F7495-CEDB-426E-90C3-71C249FFE6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0075" y="467194"/>
              <a:ext cx="9745435" cy="1991003"/>
            </a:xfrm>
            <a:prstGeom prst="rect">
              <a:avLst/>
            </a:prstGeom>
          </p:spPr>
        </p:pic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A306118E-16BA-4412-B4B8-88E3FF6280D6}"/>
                </a:ext>
              </a:extLst>
            </p:cNvPr>
            <p:cNvSpPr txBox="1"/>
            <p:nvPr/>
          </p:nvSpPr>
          <p:spPr>
            <a:xfrm>
              <a:off x="619125" y="289775"/>
              <a:ext cx="226220" cy="233912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AT" dirty="0"/>
            </a:p>
          </p:txBody>
        </p:sp>
      </p:grpSp>
      <p:pic>
        <p:nvPicPr>
          <p:cNvPr id="12" name="Grafik 11">
            <a:extLst>
              <a:ext uri="{FF2B5EF4-FFF2-40B4-BE49-F238E27FC236}">
                <a16:creationId xmlns:a16="http://schemas.microsoft.com/office/drawing/2014/main" id="{9077389B-03E2-45E5-8C00-6D9213182C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1526" y="2399711"/>
            <a:ext cx="8348185" cy="3906713"/>
          </a:xfrm>
          <a:prstGeom prst="rect">
            <a:avLst/>
          </a:prstGeom>
        </p:spPr>
      </p:pic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26075D58-D42F-4E02-A4B2-4260FC016FFA}"/>
              </a:ext>
            </a:extLst>
          </p:cNvPr>
          <p:cNvCxnSpPr>
            <a:cxnSpLocks/>
          </p:cNvCxnSpPr>
          <p:nvPr/>
        </p:nvCxnSpPr>
        <p:spPr>
          <a:xfrm>
            <a:off x="1173480" y="815340"/>
            <a:ext cx="2573020" cy="294386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01B008B3-2E5A-4B2A-A771-A9BA187FB5C4}"/>
              </a:ext>
            </a:extLst>
          </p:cNvPr>
          <p:cNvCxnSpPr>
            <a:cxnSpLocks/>
          </p:cNvCxnSpPr>
          <p:nvPr/>
        </p:nvCxnSpPr>
        <p:spPr>
          <a:xfrm>
            <a:off x="1905566" y="779256"/>
            <a:ext cx="3261077" cy="191314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6E729604-F221-4941-A4EE-677B53BA3CAC}"/>
              </a:ext>
            </a:extLst>
          </p:cNvPr>
          <p:cNvCxnSpPr>
            <a:cxnSpLocks/>
          </p:cNvCxnSpPr>
          <p:nvPr/>
        </p:nvCxnSpPr>
        <p:spPr>
          <a:xfrm>
            <a:off x="2614159" y="779256"/>
            <a:ext cx="3073666" cy="316045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166C7E26-2FA3-439C-8FC8-AC1B50AF1B37}"/>
              </a:ext>
            </a:extLst>
          </p:cNvPr>
          <p:cNvCxnSpPr>
            <a:cxnSpLocks/>
          </p:cNvCxnSpPr>
          <p:nvPr/>
        </p:nvCxnSpPr>
        <p:spPr>
          <a:xfrm>
            <a:off x="3401526" y="767660"/>
            <a:ext cx="3112885" cy="311854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8426487-093A-48CC-BF36-C8B1665D806B}"/>
              </a:ext>
            </a:extLst>
          </p:cNvPr>
          <p:cNvCxnSpPr>
            <a:cxnSpLocks/>
          </p:cNvCxnSpPr>
          <p:nvPr/>
        </p:nvCxnSpPr>
        <p:spPr>
          <a:xfrm>
            <a:off x="4073008" y="797326"/>
            <a:ext cx="3737492" cy="309790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98544D6A-5333-4AD3-8810-2D5E3A7375DC}"/>
              </a:ext>
            </a:extLst>
          </p:cNvPr>
          <p:cNvCxnSpPr>
            <a:cxnSpLocks/>
          </p:cNvCxnSpPr>
          <p:nvPr/>
        </p:nvCxnSpPr>
        <p:spPr>
          <a:xfrm>
            <a:off x="1708962" y="1974015"/>
            <a:ext cx="1660674" cy="58782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A3850069-AAB0-4BCD-B622-5F939916A029}"/>
              </a:ext>
            </a:extLst>
          </p:cNvPr>
          <p:cNvCxnSpPr>
            <a:cxnSpLocks/>
          </p:cNvCxnSpPr>
          <p:nvPr/>
        </p:nvCxnSpPr>
        <p:spPr>
          <a:xfrm>
            <a:off x="4778239" y="776695"/>
            <a:ext cx="290981" cy="371275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FB5979BF-B6E3-49BA-8021-510D239DC310}"/>
              </a:ext>
            </a:extLst>
          </p:cNvPr>
          <p:cNvCxnSpPr>
            <a:cxnSpLocks/>
          </p:cNvCxnSpPr>
          <p:nvPr/>
        </p:nvCxnSpPr>
        <p:spPr>
          <a:xfrm>
            <a:off x="6416988" y="754711"/>
            <a:ext cx="705794" cy="373473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97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0A766F-9713-44AD-8EA1-603F059B1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ModelBinder</a:t>
            </a:r>
            <a:endParaRPr lang="en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BFD6C5-D407-442E-859A-F26636B7B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/>
          </a:bodyPr>
          <a:lstStyle/>
          <a:p>
            <a:r>
              <a:rPr lang="en-US" dirty="0"/>
              <a:t>Specify </a:t>
            </a:r>
            <a:r>
              <a:rPr lang="en-US" dirty="0" err="1"/>
              <a:t>ModelBinder</a:t>
            </a:r>
            <a:r>
              <a:rPr lang="en-US" dirty="0"/>
              <a:t> explicit</a:t>
            </a:r>
          </a:p>
          <a:p>
            <a:pPr lvl="1"/>
            <a:r>
              <a:rPr lang="en-US" dirty="0"/>
              <a:t>Based on </a:t>
            </a:r>
            <a:r>
              <a:rPr lang="en-US" dirty="0" err="1"/>
              <a:t>ModelBindingContext</a:t>
            </a:r>
            <a:endParaRPr lang="en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553A51B-B128-40D1-A047-E2A6F7C0F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10</a:t>
            </a:fld>
            <a:endParaRPr lang="de-DE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90AC56C-39C3-4E5C-A73E-D28088467E77}"/>
              </a:ext>
            </a:extLst>
          </p:cNvPr>
          <p:cNvGrpSpPr/>
          <p:nvPr/>
        </p:nvGrpSpPr>
        <p:grpSpPr>
          <a:xfrm>
            <a:off x="838200" y="3957446"/>
            <a:ext cx="7706350" cy="2202372"/>
            <a:chOff x="695325" y="4005071"/>
            <a:chExt cx="7706350" cy="2202372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9E47F99E-50D7-4FB7-A7B1-0556BFEC0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8250" y="4005071"/>
              <a:ext cx="7163425" cy="2202372"/>
            </a:xfrm>
            <a:prstGeom prst="rect">
              <a:avLst/>
            </a:prstGeom>
          </p:spPr>
        </p:pic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9B03FDB3-73B7-454A-8A3D-9F860068DA4F}"/>
                </a:ext>
              </a:extLst>
            </p:cNvPr>
            <p:cNvCxnSpPr>
              <a:cxnSpLocks/>
            </p:cNvCxnSpPr>
            <p:nvPr/>
          </p:nvCxnSpPr>
          <p:spPr>
            <a:xfrm>
              <a:off x="695325" y="4791075"/>
              <a:ext cx="981075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320307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312693-9320-425F-BD48-F65168339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ModelBinderProvider</a:t>
            </a:r>
            <a:endParaRPr lang="en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E4DEB1-ED8D-4E93-804D-FC4DEE0D6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an </a:t>
            </a:r>
            <a:r>
              <a:rPr lang="en-US" dirty="0" err="1"/>
              <a:t>IModelBinder</a:t>
            </a:r>
            <a:endParaRPr lang="en-US" dirty="0"/>
          </a:p>
          <a:p>
            <a:pPr lvl="1"/>
            <a:r>
              <a:rPr lang="en-US" dirty="0"/>
              <a:t>Based on </a:t>
            </a:r>
            <a:r>
              <a:rPr lang="en-US" dirty="0" err="1"/>
              <a:t>ModelBinderProviderContext</a:t>
            </a:r>
            <a:endParaRPr lang="en-US" dirty="0"/>
          </a:p>
          <a:p>
            <a:pPr lvl="1"/>
            <a:endParaRPr lang="en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31AB349-E48A-4CA1-B746-87A05CC0B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11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A6C0A47-6015-4CE3-A675-5C1460A029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68842"/>
            <a:ext cx="103060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96365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6BD396-C74F-4EF4-A902-B0EF467DA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SingleValueModelBinderProvider</a:t>
            </a:r>
            <a:endParaRPr lang="en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568D43-1579-48F9-88A1-FCE16F61D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60725"/>
          </a:xfrm>
        </p:spPr>
        <p:txBody>
          <a:bodyPr>
            <a:normAutofit/>
          </a:bodyPr>
          <a:lstStyle/>
          <a:p>
            <a:r>
              <a:rPr lang="en-US" dirty="0"/>
              <a:t>Provides a </a:t>
            </a:r>
            <a:r>
              <a:rPr lang="en-US" dirty="0" err="1"/>
              <a:t>SingleValueModelBinder</a:t>
            </a:r>
            <a:endParaRPr lang="en-US" dirty="0"/>
          </a:p>
          <a:p>
            <a:pPr lvl="1"/>
            <a:r>
              <a:rPr lang="en-US" dirty="0"/>
              <a:t>When type is supported</a:t>
            </a:r>
          </a:p>
          <a:p>
            <a:endParaRPr lang="en-US" dirty="0"/>
          </a:p>
          <a:p>
            <a:r>
              <a:rPr lang="en-US" dirty="0"/>
              <a:t>Supported types configured in setup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5556C7-4E74-422D-903C-0969ADF6C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40043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6BD396-C74F-4EF4-A902-B0EF467DA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ReflectionModelBinderProvider</a:t>
            </a:r>
            <a:endParaRPr lang="en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568D43-1579-48F9-88A1-FCE16F61D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70175"/>
          </a:xfrm>
        </p:spPr>
        <p:txBody>
          <a:bodyPr/>
          <a:lstStyle/>
          <a:p>
            <a:r>
              <a:rPr lang="en-US" dirty="0"/>
              <a:t>Provides a </a:t>
            </a:r>
            <a:r>
              <a:rPr lang="en-US" dirty="0" err="1"/>
              <a:t>SingleValueModelBinder</a:t>
            </a:r>
            <a:endParaRPr lang="en-US" dirty="0"/>
          </a:p>
          <a:p>
            <a:pPr lvl="1"/>
            <a:r>
              <a:rPr lang="en-US" dirty="0"/>
              <a:t>When type has single </a:t>
            </a:r>
            <a:r>
              <a:rPr lang="en-US" dirty="0" err="1"/>
              <a:t>ctor</a:t>
            </a:r>
            <a:r>
              <a:rPr lang="en-US" dirty="0"/>
              <a:t> with single argument</a:t>
            </a:r>
          </a:p>
          <a:p>
            <a:endParaRPr lang="en-US" dirty="0"/>
          </a:p>
          <a:p>
            <a:r>
              <a:rPr lang="en-US" dirty="0"/>
              <a:t>Supported types evaluated at runtime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5556C7-4E74-422D-903C-0969ADF6C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843821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F1E8D082-C817-452D-84C2-804E801473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" r="-421" b="11863"/>
          <a:stretch/>
        </p:blipFill>
        <p:spPr>
          <a:xfrm>
            <a:off x="2064703" y="937021"/>
            <a:ext cx="8558847" cy="5178029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272CD56-94B0-4E53-83DC-4F599152D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en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72758D-1A8D-46DC-A159-56199561B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14</a:t>
            </a:fld>
            <a:endParaRPr lang="de-DE"/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CEB0B7C5-14CA-4873-B406-363007A32D2F}"/>
              </a:ext>
            </a:extLst>
          </p:cNvPr>
          <p:cNvGrpSpPr/>
          <p:nvPr/>
        </p:nvGrpSpPr>
        <p:grpSpPr>
          <a:xfrm>
            <a:off x="1237680" y="1714462"/>
            <a:ext cx="8011588" cy="4097359"/>
            <a:chOff x="1237680" y="1714462"/>
            <a:chExt cx="8011588" cy="4097359"/>
          </a:xfrm>
        </p:grpSpPr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D5B04248-5D5F-4B32-BFA0-28B2B68C9F6D}"/>
                </a:ext>
              </a:extLst>
            </p:cNvPr>
            <p:cNvGrpSpPr/>
            <p:nvPr/>
          </p:nvGrpSpPr>
          <p:grpSpPr>
            <a:xfrm>
              <a:off x="1237680" y="1735392"/>
              <a:ext cx="6621046" cy="4076429"/>
              <a:chOff x="1237680" y="1735392"/>
              <a:chExt cx="6621046" cy="4076429"/>
            </a:xfrm>
          </p:grpSpPr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B5C343CB-F3FD-4B83-AD36-B939E7309352}"/>
                  </a:ext>
                </a:extLst>
              </p:cNvPr>
              <p:cNvSpPr txBox="1"/>
              <p:nvPr/>
            </p:nvSpPr>
            <p:spPr>
              <a:xfrm rot="17982417">
                <a:off x="3995113" y="2566368"/>
                <a:ext cx="943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ASP.NET</a:t>
                </a:r>
                <a:endParaRPr lang="en-AT" dirty="0"/>
              </a:p>
            </p:txBody>
          </p:sp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FFD9744B-F0BE-44DF-9B11-ABE8E66DD1D5}"/>
                  </a:ext>
                </a:extLst>
              </p:cNvPr>
              <p:cNvSpPr txBox="1"/>
              <p:nvPr/>
            </p:nvSpPr>
            <p:spPr>
              <a:xfrm rot="3563252">
                <a:off x="3678208" y="4499098"/>
                <a:ext cx="1410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ModelBinder</a:t>
                </a:r>
                <a:endParaRPr lang="en-AT" dirty="0"/>
              </a:p>
            </p:txBody>
          </p:sp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EAA3E1E6-E5A3-403C-AF7F-CB56E11665FB}"/>
                  </a:ext>
                </a:extLst>
              </p:cNvPr>
              <p:cNvSpPr txBox="1"/>
              <p:nvPr/>
            </p:nvSpPr>
            <p:spPr>
              <a:xfrm rot="17956311">
                <a:off x="6529323" y="4482419"/>
                <a:ext cx="22894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ModelBindingProvider</a:t>
                </a:r>
                <a:endParaRPr lang="en-AT" dirty="0"/>
              </a:p>
            </p:txBody>
          </p:sp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9E090AF1-90B2-4988-8B71-FD4C2F9A05A2}"/>
                  </a:ext>
                </a:extLst>
              </p:cNvPr>
              <p:cNvSpPr txBox="1"/>
              <p:nvPr/>
            </p:nvSpPr>
            <p:spPr>
              <a:xfrm>
                <a:off x="5266338" y="2721397"/>
                <a:ext cx="1593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err="1"/>
                  <a:t>ArticleNumber</a:t>
                </a:r>
                <a:endParaRPr lang="en-AT" b="1" dirty="0"/>
              </a:p>
            </p:txBody>
          </p: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0103DAB1-1EF4-4D5D-A0CB-13CA41EF4AA5}"/>
                  </a:ext>
                </a:extLst>
              </p:cNvPr>
              <p:cNvSpPr txBox="1"/>
              <p:nvPr/>
            </p:nvSpPr>
            <p:spPr>
              <a:xfrm>
                <a:off x="1237680" y="1735392"/>
                <a:ext cx="16182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HTTP Interface </a:t>
                </a:r>
                <a:endParaRPr lang="en-AT" dirty="0"/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9AC71495-44A2-4233-90B3-16BFD8CFA152}"/>
                </a:ext>
              </a:extLst>
            </p:cNvPr>
            <p:cNvGrpSpPr/>
            <p:nvPr/>
          </p:nvGrpSpPr>
          <p:grpSpPr>
            <a:xfrm>
              <a:off x="7036656" y="1714462"/>
              <a:ext cx="2212612" cy="1759598"/>
              <a:chOff x="7036656" y="1714462"/>
              <a:chExt cx="2212612" cy="1759598"/>
            </a:xfrm>
          </p:grpSpPr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548B6A2B-38E9-46B2-AA48-F22884BBAD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18404" y="2584385"/>
                <a:ext cx="363496" cy="38099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298A8DD9-C61D-45BD-A4AD-F2B771C6DAC7}"/>
                  </a:ext>
                </a:extLst>
              </p:cNvPr>
              <p:cNvSpPr txBox="1"/>
              <p:nvPr/>
            </p:nvSpPr>
            <p:spPr>
              <a:xfrm>
                <a:off x="7679608" y="1714462"/>
                <a:ext cx="15696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Dependencies </a:t>
                </a:r>
                <a:endParaRPr lang="en-AT" dirty="0"/>
              </a:p>
            </p:txBody>
          </p:sp>
          <p:cxnSp>
            <p:nvCxnSpPr>
              <p:cNvPr id="30" name="Gerade Verbindung mit Pfeil 29">
                <a:extLst>
                  <a:ext uri="{FF2B5EF4-FFF2-40B4-BE49-F238E27FC236}">
                    <a16:creationId xmlns:a16="http://schemas.microsoft.com/office/drawing/2014/main" id="{95631AED-D7CC-41AD-9645-1E770E7DD2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00152" y="2113042"/>
                <a:ext cx="363496" cy="38099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 Verbindung mit Pfeil 30">
                <a:extLst>
                  <a:ext uri="{FF2B5EF4-FFF2-40B4-BE49-F238E27FC236}">
                    <a16:creationId xmlns:a16="http://schemas.microsoft.com/office/drawing/2014/main" id="{746E6430-2752-4F27-93F6-8F8576E30B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36656" y="3093068"/>
                <a:ext cx="363496" cy="38099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extfeld 35">
            <a:extLst>
              <a:ext uri="{FF2B5EF4-FFF2-40B4-BE49-F238E27FC236}">
                <a16:creationId xmlns:a16="http://schemas.microsoft.com/office/drawing/2014/main" id="{62F89D04-7E12-4A32-886C-13FCA1B4A9B7}"/>
              </a:ext>
            </a:extLst>
          </p:cNvPr>
          <p:cNvSpPr txBox="1"/>
          <p:nvPr/>
        </p:nvSpPr>
        <p:spPr>
          <a:xfrm rot="3479491">
            <a:off x="4594927" y="3797901"/>
            <a:ext cx="155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TypeConverter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68149731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58BD75-44DF-4450-A350-73F3C21E3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Summary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9B00E7-C81F-492A-AB5A-3ADAB5511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Bind primitives and </a:t>
            </a:r>
            <a:r>
              <a:rPr lang="de-DE" dirty="0" err="1"/>
              <a:t>convert</a:t>
            </a:r>
            <a:r>
              <a:rPr lang="de-DE" dirty="0"/>
              <a:t> </a:t>
            </a:r>
            <a:r>
              <a:rPr lang="de-DE" dirty="0" err="1"/>
              <a:t>inside</a:t>
            </a:r>
            <a:r>
              <a:rPr lang="de-DE" dirty="0"/>
              <a:t> route</a:t>
            </a:r>
          </a:p>
          <a:p>
            <a:r>
              <a:rPr lang="de-DE" dirty="0" err="1"/>
              <a:t>TypeConverter</a:t>
            </a:r>
            <a:r>
              <a:rPr lang="de-DE" dirty="0"/>
              <a:t> &amp; </a:t>
            </a:r>
            <a:r>
              <a:rPr lang="de-DE" dirty="0" err="1"/>
              <a:t>TypeDescriptor</a:t>
            </a:r>
            <a:endParaRPr lang="de-DE" dirty="0"/>
          </a:p>
          <a:p>
            <a:r>
              <a:rPr lang="de-DE" dirty="0"/>
              <a:t>Explicit via </a:t>
            </a:r>
            <a:r>
              <a:rPr lang="de-DE" dirty="0" err="1"/>
              <a:t>ModelBinder</a:t>
            </a:r>
            <a:r>
              <a:rPr lang="de-DE" dirty="0"/>
              <a:t> </a:t>
            </a:r>
            <a:r>
              <a:rPr lang="de-DE" dirty="0" err="1"/>
              <a:t>attribute</a:t>
            </a:r>
            <a:endParaRPr lang="de-DE" dirty="0"/>
          </a:p>
          <a:p>
            <a:r>
              <a:rPr lang="de-DE" dirty="0" err="1"/>
              <a:t>ModelBinderProvider</a:t>
            </a:r>
            <a:endParaRPr lang="de-DE" dirty="0"/>
          </a:p>
          <a:p>
            <a:endParaRPr lang="de-DE" dirty="0"/>
          </a:p>
          <a:p>
            <a:r>
              <a:rPr lang="de-DE" dirty="0"/>
              <a:t>Be </a:t>
            </a:r>
            <a:r>
              <a:rPr lang="de-DE" dirty="0" err="1"/>
              <a:t>aware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introduced</a:t>
            </a:r>
            <a:r>
              <a:rPr lang="de-DE" dirty="0"/>
              <a:t> </a:t>
            </a:r>
            <a:r>
              <a:rPr lang="de-DE" dirty="0" err="1"/>
              <a:t>complexity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A331B0-6FCD-459C-80B1-89B8020C8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9785587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79CEAE-4585-46FE-98B7-FE0A15707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  <a:endParaRPr lang="en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42CF6E-415C-4C7A-874E-9BFE86ECE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400" dirty="0"/>
              <a:t>ASP.NET full source code: </a:t>
            </a:r>
            <a:r>
              <a:rPr lang="en-US" sz="1400" dirty="0">
                <a:hlinkClick r:id="rId3"/>
              </a:rPr>
              <a:t>https://github.com/dotnet/aspnetcore</a:t>
            </a:r>
            <a:endParaRPr lang="en-US" sz="1400" dirty="0"/>
          </a:p>
          <a:p>
            <a:r>
              <a:rPr lang="en-US" sz="1400" dirty="0" err="1"/>
              <a:t>SimpleTypeModelBinder</a:t>
            </a:r>
            <a:r>
              <a:rPr lang="en-US" sz="1400" dirty="0"/>
              <a:t>: </a:t>
            </a:r>
            <a:r>
              <a:rPr lang="en-US" sz="1400" dirty="0">
                <a:hlinkClick r:id="rId4"/>
              </a:rPr>
              <a:t>https://github.com/dotnet/aspnetcore/blob/main/src/Mvc/Mvc.Core/src/ModelBinding/Binders/SimpleTypeModelBinder.cs</a:t>
            </a:r>
            <a:endParaRPr lang="en-US" sz="1400" dirty="0"/>
          </a:p>
          <a:p>
            <a:r>
              <a:rPr lang="en-US" sz="1400" dirty="0"/>
              <a:t>Implementing </a:t>
            </a:r>
            <a:r>
              <a:rPr lang="en-US" sz="1400" dirty="0" err="1"/>
              <a:t>ModelBinderProvider</a:t>
            </a:r>
            <a:r>
              <a:rPr lang="en-US" sz="1400" dirty="0"/>
              <a:t>: </a:t>
            </a:r>
            <a:r>
              <a:rPr lang="en-US" sz="1400" dirty="0">
                <a:hlinkClick r:id="rId5"/>
              </a:rPr>
              <a:t>https://docs.microsoft.com/en-us/aspnet/core/mvc/advanced/custom-model-binding?view=aspnetcore-6.0#implementing-a-modelbinderprovider</a:t>
            </a:r>
            <a:r>
              <a:rPr lang="en-US" sz="1400" dirty="0"/>
              <a:t> </a:t>
            </a:r>
          </a:p>
          <a:p>
            <a:r>
              <a:rPr lang="en-US" sz="1400" dirty="0" err="1"/>
              <a:t>TypeConverter</a:t>
            </a:r>
            <a:r>
              <a:rPr lang="en-US" sz="1400" dirty="0"/>
              <a:t>: </a:t>
            </a:r>
            <a:r>
              <a:rPr lang="en-US" sz="1400" dirty="0">
                <a:hlinkClick r:id="rId6"/>
              </a:rPr>
              <a:t>https://docs.microsoft.com/en-us/dotnet/api/system.componentmodel.typeconverter</a:t>
            </a:r>
            <a:endParaRPr lang="en-US" sz="1400" dirty="0"/>
          </a:p>
          <a:p>
            <a:r>
              <a:rPr lang="en-US" sz="1400" dirty="0" err="1"/>
              <a:t>TypeDescriptor</a:t>
            </a:r>
            <a:r>
              <a:rPr lang="en-US" sz="1400" dirty="0"/>
              <a:t>: </a:t>
            </a:r>
            <a:r>
              <a:rPr lang="en-US" sz="1400" dirty="0">
                <a:hlinkClick r:id="rId7"/>
              </a:rPr>
              <a:t>https://docs.microsoft.com/en-us/dotnet/api/system.componentmodel.typedescriptor</a:t>
            </a:r>
            <a:endParaRPr lang="en-US" sz="1400" dirty="0"/>
          </a:p>
          <a:p>
            <a:r>
              <a:rPr lang="en-US" sz="1400" dirty="0" err="1"/>
              <a:t>GuidConverter</a:t>
            </a:r>
            <a:r>
              <a:rPr lang="en-US" sz="1400" dirty="0"/>
              <a:t> implementation from the dotnet runtime: </a:t>
            </a:r>
            <a:r>
              <a:rPr lang="en-US" sz="1400" dirty="0">
                <a:hlinkClick r:id="rId8"/>
              </a:rPr>
              <a:t>https://github.com/dotnet/runtime/blob/main/src/libraries/System.ComponentModel.TypeConverter/src/System/ComponentModel/GuidConverter.cs</a:t>
            </a:r>
            <a:endParaRPr lang="en-US" sz="1400" dirty="0"/>
          </a:p>
          <a:p>
            <a:r>
              <a:rPr lang="en-US" sz="1400" dirty="0"/>
              <a:t>Domain specific value types: </a:t>
            </a:r>
            <a:r>
              <a:rPr lang="en-US" sz="1400" dirty="0">
                <a:hlinkClick r:id="rId9"/>
              </a:rPr>
              <a:t>https://freecontent.manning.com/domain-primitives-what-they-are-and-how-you-can-use-them-to-make-more-secure-software/</a:t>
            </a:r>
            <a:endParaRPr lang="en-US" sz="1400" dirty="0"/>
          </a:p>
          <a:p>
            <a:r>
              <a:rPr lang="en-US" sz="1400" dirty="0"/>
              <a:t>Hexagonal Architecture: </a:t>
            </a:r>
            <a:r>
              <a:rPr lang="en-US" sz="1400" dirty="0">
                <a:hlinkClick r:id="rId10"/>
              </a:rPr>
              <a:t>https://fideloper.com/hexagonal-architecture</a:t>
            </a:r>
            <a:r>
              <a:rPr lang="en-US" sz="1400" dirty="0"/>
              <a:t> </a:t>
            </a:r>
          </a:p>
          <a:p>
            <a:endParaRPr lang="en-US" sz="1400" dirty="0"/>
          </a:p>
          <a:p>
            <a:endParaRPr lang="en-AT" sz="14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5BE57BB-578C-4859-A440-5D355E60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86271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2977C5-1850-485F-A3A3-840048C02C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Binding Domain Specific Value Types</a:t>
            </a:r>
            <a:endParaRPr lang="en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33C2BCF-E591-447A-B920-C5A19CB19A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To Endpoints in ASP.NET (Core) with three different approaches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85167810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58BD75-44DF-4450-A350-73F3C21E3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Hi, </a:t>
            </a:r>
            <a:r>
              <a:rPr lang="de-AT" dirty="0" err="1"/>
              <a:t>I‘m</a:t>
            </a:r>
            <a:r>
              <a:rPr lang="de-AT" dirty="0"/>
              <a:t> David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9B00E7-C81F-492A-AB5A-3ADAB5511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C# Developer @ Liebherr</a:t>
            </a:r>
          </a:p>
          <a:p>
            <a:endParaRPr lang="de-DE" dirty="0"/>
          </a:p>
          <a:p>
            <a:r>
              <a:rPr lang="de-DE" dirty="0" err="1"/>
              <a:t>Slides</a:t>
            </a:r>
            <a:r>
              <a:rPr lang="de-DE" dirty="0"/>
              <a:t> and code at GitHub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A331B0-6FCD-459C-80B1-89B8020C8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3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F4637EF-3D1F-4B3D-B899-324027B29A33}"/>
              </a:ext>
            </a:extLst>
          </p:cNvPr>
          <p:cNvSpPr txBox="1"/>
          <p:nvPr/>
        </p:nvSpPr>
        <p:spPr>
          <a:xfrm>
            <a:off x="8313420" y="4944328"/>
            <a:ext cx="3383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>
                <a:latin typeface="Montserrat" panose="00000500000000000000" pitchFamily="2" charset="0"/>
                <a:hlinkClick r:id="rId3"/>
              </a:rPr>
              <a:t>https://github.com/davidkroell/</a:t>
            </a:r>
          </a:p>
          <a:p>
            <a:r>
              <a:rPr lang="de-DE" sz="1400" dirty="0" err="1">
                <a:latin typeface="Montserrat" panose="00000500000000000000" pitchFamily="2" charset="0"/>
                <a:hlinkClick r:id="rId3"/>
              </a:rPr>
              <a:t>BindingDomainSpecificValueTypes</a:t>
            </a:r>
            <a:endParaRPr lang="de-DE" sz="1400" dirty="0">
              <a:latin typeface="Montserrat" panose="00000500000000000000" pitchFamily="2" charset="0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E622FEA-721E-4823-B362-AC91C5AEF2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420" y="1825625"/>
            <a:ext cx="3040380" cy="304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09732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58BD75-44DF-4450-A350-73F3C21E3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Scope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9B00E7-C81F-492A-AB5A-3ADAB5511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Domain </a:t>
            </a:r>
            <a:r>
              <a:rPr lang="de-DE" dirty="0" err="1"/>
              <a:t>Specific</a:t>
            </a:r>
            <a:r>
              <a:rPr lang="de-DE" dirty="0"/>
              <a:t> Value </a:t>
            </a:r>
            <a:r>
              <a:rPr lang="de-DE" dirty="0" err="1"/>
              <a:t>Types</a:t>
            </a:r>
            <a:endParaRPr lang="de-DE" dirty="0"/>
          </a:p>
          <a:p>
            <a:r>
              <a:rPr lang="de-DE" dirty="0"/>
              <a:t>Brief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ASP.NET</a:t>
            </a:r>
          </a:p>
          <a:p>
            <a:r>
              <a:rPr lang="de-DE" dirty="0"/>
              <a:t>Binding a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with</a:t>
            </a:r>
            <a:endParaRPr lang="de-DE" dirty="0"/>
          </a:p>
          <a:p>
            <a:pPr lvl="1"/>
            <a:r>
              <a:rPr lang="de-DE" dirty="0" err="1"/>
              <a:t>TypeConverter</a:t>
            </a:r>
            <a:endParaRPr lang="de-DE" dirty="0"/>
          </a:p>
          <a:p>
            <a:pPr lvl="1"/>
            <a:r>
              <a:rPr lang="de-DE" dirty="0" err="1"/>
              <a:t>ModelBinder</a:t>
            </a:r>
            <a:endParaRPr lang="de-DE" dirty="0"/>
          </a:p>
          <a:p>
            <a:pPr lvl="1"/>
            <a:r>
              <a:rPr lang="de-DE" dirty="0" err="1"/>
              <a:t>ModelBinderProvider</a:t>
            </a:r>
            <a:endParaRPr lang="de-DE" dirty="0"/>
          </a:p>
          <a:p>
            <a:r>
              <a:rPr lang="de-DE" dirty="0"/>
              <a:t>Architecture &amp; Summary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A331B0-6FCD-459C-80B1-89B8020C8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173697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58BD75-44DF-4450-A350-73F3C21E3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Domain </a:t>
            </a:r>
            <a:r>
              <a:rPr lang="de-DE" dirty="0" err="1"/>
              <a:t>Specific</a:t>
            </a:r>
            <a:r>
              <a:rPr lang="de-DE" dirty="0"/>
              <a:t> Value </a:t>
            </a:r>
            <a:r>
              <a:rPr lang="de-DE" dirty="0" err="1"/>
              <a:t>Types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A331B0-6FCD-459C-80B1-89B8020C8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5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BE0EEDD-2DED-4C5B-84B2-293B51E7E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28236"/>
            <a:ext cx="3857625" cy="116205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34F32E6-3741-4674-B2CF-7C90DBECCE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90286"/>
            <a:ext cx="3867150" cy="1143000"/>
          </a:xfrm>
          <a:prstGeom prst="rect">
            <a:avLst/>
          </a:prstGeom>
        </p:spPr>
      </p:pic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0475C7DD-4521-4CB6-8769-5C9722916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67674"/>
          </a:xfrm>
        </p:spPr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domain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type</a:t>
            </a:r>
          </a:p>
          <a:p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value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31E4938-DF47-45FA-BDA5-027F78C456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9112" y="1794307"/>
            <a:ext cx="5701646" cy="442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94443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BB65D8-E83F-4871-8943-9B86A89E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</a:t>
            </a:r>
            <a:endParaRPr lang="en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FE5964-7A96-401B-B52D-E031C3159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Web-Framework for C#, from Microsoft</a:t>
            </a:r>
          </a:p>
          <a:p>
            <a:pPr lvl="1"/>
            <a:r>
              <a:rPr lang="en-US" dirty="0"/>
              <a:t>Webpages, APIs</a:t>
            </a:r>
          </a:p>
          <a:p>
            <a:pPr lvl="1"/>
            <a:endParaRPr lang="en-US" dirty="0"/>
          </a:p>
          <a:p>
            <a:r>
              <a:rPr lang="en-US" dirty="0"/>
              <a:t>Rewrite of the .NET Framework ASP.NET</a:t>
            </a:r>
          </a:p>
          <a:p>
            <a:r>
              <a:rPr lang="en-US" dirty="0"/>
              <a:t>Open Source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58775F8-F520-488E-B556-C9589A7A9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451710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DE5E49-FDC9-4438-850A-F66DC21FA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– The Problem</a:t>
            </a:r>
            <a:endParaRPr lang="en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35A1BE-6D36-4137-B5EB-1BD379901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primitive Types in GET’s</a:t>
            </a:r>
          </a:p>
          <a:p>
            <a:r>
              <a:rPr lang="en-US" dirty="0"/>
              <a:t>A simple solution:</a:t>
            </a:r>
          </a:p>
          <a:p>
            <a:pPr lvl="1"/>
            <a:r>
              <a:rPr lang="en-US" dirty="0"/>
              <a:t>Bind primitives,</a:t>
            </a:r>
          </a:p>
          <a:p>
            <a:pPr marL="457200" lvl="1" indent="0">
              <a:buNone/>
            </a:pPr>
            <a:r>
              <a:rPr lang="en-US" dirty="0"/>
              <a:t>   create object in route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May get messy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286AD05-A734-471F-A706-69A2906D2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7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FB0E59C-B7CF-4E0B-971D-A942FB951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938" y="2896761"/>
            <a:ext cx="6447324" cy="301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19912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C97A4F-395E-4F19-B235-A4201D53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TypeDescriptor</a:t>
            </a:r>
            <a:r>
              <a:rPr lang="en-US" dirty="0"/>
              <a:t> &amp; </a:t>
            </a:r>
            <a:r>
              <a:rPr lang="en-US" dirty="0" err="1"/>
              <a:t>TypeConverter</a:t>
            </a:r>
            <a:endParaRPr lang="en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7ADBEE-326F-46BD-AB13-B7F127416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22525"/>
          </a:xfrm>
        </p:spPr>
        <p:txBody>
          <a:bodyPr>
            <a:normAutofit/>
          </a:bodyPr>
          <a:lstStyle/>
          <a:p>
            <a:r>
              <a:rPr lang="en-US" dirty="0"/>
              <a:t>Define a Converter for a Type</a:t>
            </a:r>
          </a:p>
          <a:p>
            <a:r>
              <a:rPr lang="en-US" dirty="0"/>
              <a:t>Retrieve the Converter</a:t>
            </a:r>
          </a:p>
          <a:p>
            <a:r>
              <a:rPr lang="en-US" dirty="0"/>
              <a:t>Convert</a:t>
            </a:r>
          </a:p>
          <a:p>
            <a:endParaRPr lang="en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E3A9589-4E03-497F-BB94-6822EC2AE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8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DF56729-CE55-481A-A0CB-D1AB5F92C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52496"/>
            <a:ext cx="10184559" cy="147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1768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829E10-1E3E-48D8-B9F1-88D12E2DC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SimpleTypeModelBinder</a:t>
            </a:r>
            <a:endParaRPr lang="en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12C11F-0642-4688-B72F-721282CD6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Utilized to bind </a:t>
            </a:r>
            <a:r>
              <a:rPr lang="en-US" dirty="0" err="1"/>
              <a:t>Guids</a:t>
            </a:r>
            <a:endParaRPr lang="en-US" dirty="0"/>
          </a:p>
          <a:p>
            <a:r>
              <a:rPr lang="en-US" dirty="0"/>
              <a:t>Can be extended</a:t>
            </a:r>
            <a:endParaRPr lang="en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C018EE-1845-441E-B20F-890BE44A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9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ADE144B-A9C0-4CF7-B9CE-E725FF731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987" y="2666750"/>
            <a:ext cx="5800725" cy="102176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882076A-56D2-4D2E-A160-21DAF5BE13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225090"/>
            <a:ext cx="10761427" cy="168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10497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s.pptx" id="{2946B985-19EA-4E50-A724-8346F0C5EEEA}" vid="{B173E769-ABC5-4AC0-BB22-EDE949103D1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735</Words>
  <Application>Microsoft Office PowerPoint</Application>
  <PresentationFormat>Breitbild</PresentationFormat>
  <Paragraphs>186</Paragraphs>
  <Slides>16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Raleway</vt:lpstr>
      <vt:lpstr>Montserrat</vt:lpstr>
      <vt:lpstr>Calibri</vt:lpstr>
      <vt:lpstr>Symbol</vt:lpstr>
      <vt:lpstr>Arial</vt:lpstr>
      <vt:lpstr>Office</vt:lpstr>
      <vt:lpstr>PowerPoint-Präsentation</vt:lpstr>
      <vt:lpstr>Binding Domain Specific Value Types</vt:lpstr>
      <vt:lpstr>Hi, I‘m David</vt:lpstr>
      <vt:lpstr>Scope</vt:lpstr>
      <vt:lpstr>Domain Specific Value Types</vt:lpstr>
      <vt:lpstr>ASP.NET</vt:lpstr>
      <vt:lpstr>ASP.NET – The Problem</vt:lpstr>
      <vt:lpstr>TypeDescriptor &amp; TypeConverter</vt:lpstr>
      <vt:lpstr>SimpleTypeModelBinder</vt:lpstr>
      <vt:lpstr>ModelBinder</vt:lpstr>
      <vt:lpstr>ModelBinderProvider</vt:lpstr>
      <vt:lpstr>SingleValueModelBinderProvider</vt:lpstr>
      <vt:lpstr>ReflectionModelBinderProvider</vt:lpstr>
      <vt:lpstr>Architecture</vt:lpstr>
      <vt:lpstr>Summary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KRÖLL David, 5AHITN</dc:creator>
  <cp:lastModifiedBy>David Kröll</cp:lastModifiedBy>
  <cp:revision>77</cp:revision>
  <dcterms:created xsi:type="dcterms:W3CDTF">2018-05-11T08:04:59Z</dcterms:created>
  <dcterms:modified xsi:type="dcterms:W3CDTF">2022-04-25T13:53:01Z</dcterms:modified>
</cp:coreProperties>
</file>