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9974a596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9974a596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9974a59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9974a59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9974a596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9974a596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59e8012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59e8012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59e8012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59e8012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9a65499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9a65499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9974a5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9974a5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9974a59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9974a59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9974a59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9974a59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9974a59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9974a59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9974a59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9974a59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9974a59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9974a59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9974a59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9974a59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Headroom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Security Group exhaustion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 of Results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653"/>
            <a:ext cx="9144001" cy="3600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Bar Chart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025" y="83325"/>
            <a:ext cx="5878350" cy="497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793" y="0"/>
            <a:ext cx="6075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Groups (SGs) needed for internet traffic in/out of 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like Firewalls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some traffic (ex: web)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other traffic (ex: db access)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SGs are attached to subnets (IP address ranges) to channel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subnets are small segments of a larger CIDR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probably familiar with Class C size subnets, like: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192.168.0.0/24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254 IP addresses (192.168.0.1 - 192.168.0.254)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smaller subnets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- 192.168.0.0/25 = 128 IP addresses (</a:t>
            </a:r>
            <a:r>
              <a:rPr lang="en"/>
              <a:t>192.168.0.0 - 192.168.0.</a:t>
            </a:r>
            <a:r>
              <a:rPr b="1" lang="en"/>
              <a:t>127)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 - 192.168.0.128/25 = 128 IP addresses (192.168.0.</a:t>
            </a:r>
            <a:r>
              <a:rPr b="1" lang="en"/>
              <a:t>128</a:t>
            </a:r>
            <a:r>
              <a:rPr lang="en"/>
              <a:t> - 192.168.0.</a:t>
            </a:r>
            <a:r>
              <a:rPr b="1" lang="en"/>
              <a:t>254)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Subnets are purpose built as small slices of a larger IP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 </a:t>
            </a:r>
            <a:r>
              <a:rPr lang="en" u="sng"/>
              <a:t>segregation</a:t>
            </a:r>
            <a:r>
              <a:rPr lang="en"/>
              <a:t> of traffic among security Zones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Separates traffic to your database from traffic to your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GOOD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7404375" y="3828850"/>
            <a:ext cx="1180200" cy="1083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3872600" y="3606000"/>
            <a:ext cx="1634700" cy="12675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site</a:t>
            </a:r>
            <a:endParaRPr/>
          </a:p>
        </p:txBody>
      </p:sp>
      <p:cxnSp>
        <p:nvCxnSpPr>
          <p:cNvPr id="159" name="Google Shape;159;p26"/>
          <p:cNvCxnSpPr>
            <a:stCxn id="160" idx="2"/>
            <a:endCxn id="157" idx="1"/>
          </p:cNvCxnSpPr>
          <p:nvPr/>
        </p:nvCxnSpPr>
        <p:spPr>
          <a:xfrm flipH="1">
            <a:off x="7994375" y="3543550"/>
            <a:ext cx="1137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6"/>
          <p:cNvCxnSpPr>
            <a:stCxn id="158" idx="0"/>
            <a:endCxn id="160" idx="1"/>
          </p:cNvCxnSpPr>
          <p:nvPr/>
        </p:nvCxnSpPr>
        <p:spPr>
          <a:xfrm flipH="1" rot="10800000">
            <a:off x="4689950" y="3220800"/>
            <a:ext cx="28452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6"/>
          <p:cNvSpPr/>
          <p:nvPr/>
        </p:nvSpPr>
        <p:spPr>
          <a:xfrm>
            <a:off x="6682900" y="245675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7465425" y="383850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8055625" y="245675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8584575" y="383850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7535050" y="2898050"/>
            <a:ext cx="1146050" cy="6455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5968475" y="3964400"/>
            <a:ext cx="7143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subnets</a:t>
            </a:r>
            <a:endParaRPr sz="1000"/>
          </a:p>
        </p:txBody>
      </p:sp>
      <p:cxnSp>
        <p:nvCxnSpPr>
          <p:cNvPr id="167" name="Google Shape;167;p26"/>
          <p:cNvCxnSpPr>
            <a:stCxn id="166" idx="0"/>
          </p:cNvCxnSpPr>
          <p:nvPr/>
        </p:nvCxnSpPr>
        <p:spPr>
          <a:xfrm rot="10800000">
            <a:off x="6163925" y="3418100"/>
            <a:ext cx="1617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6"/>
          <p:cNvCxnSpPr>
            <a:stCxn id="166" idx="0"/>
          </p:cNvCxnSpPr>
          <p:nvPr/>
        </p:nvCxnSpPr>
        <p:spPr>
          <a:xfrm flipH="1" rot="10800000">
            <a:off x="6325625" y="3680300"/>
            <a:ext cx="1716900" cy="2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6"/>
          <p:cNvCxnSpPr>
            <a:stCxn id="160" idx="0"/>
            <a:endCxn id="170" idx="1"/>
          </p:cNvCxnSpPr>
          <p:nvPr/>
        </p:nvCxnSpPr>
        <p:spPr>
          <a:xfrm rot="10800000">
            <a:off x="8108075" y="228845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6"/>
          <p:cNvCxnSpPr/>
          <p:nvPr/>
        </p:nvCxnSpPr>
        <p:spPr>
          <a:xfrm>
            <a:off x="6927700" y="735275"/>
            <a:ext cx="590400" cy="6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>
            <a:stCxn id="163" idx="4"/>
          </p:cNvCxnSpPr>
          <p:nvPr/>
        </p:nvCxnSpPr>
        <p:spPr>
          <a:xfrm>
            <a:off x="7710225" y="873450"/>
            <a:ext cx="2013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>
            <a:stCxn id="164" idx="4"/>
          </p:cNvCxnSpPr>
          <p:nvPr/>
        </p:nvCxnSpPr>
        <p:spPr>
          <a:xfrm flipH="1">
            <a:off x="8269825" y="735275"/>
            <a:ext cx="30600" cy="5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>
            <a:stCxn id="165" idx="4"/>
          </p:cNvCxnSpPr>
          <p:nvPr/>
        </p:nvCxnSpPr>
        <p:spPr>
          <a:xfrm flipH="1">
            <a:off x="8593275" y="873450"/>
            <a:ext cx="2361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/>
          <p:nvPr/>
        </p:nvSpPr>
        <p:spPr>
          <a:xfrm>
            <a:off x="7290725" y="962125"/>
            <a:ext cx="1634688" cy="132775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Security Groups (SGs) needed for internet traffic in/out of AWS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are like Firewalls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Allow some traffic (ex: web)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Block other traffic (ex: db access)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SGs are attached to subnets (IP address ranges) to channel traffic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Typically subnets are small segments of a larger CIDR range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are probably familiar with Class C size subnets, like: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192.168.0.0/24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254 IP addresses (192.168.0.1 - 192.168.0.254)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 smaller subnets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Web - 192.168.0.0/25 = 128 IP addresses (192.168.0.0 - 192.168.0.</a:t>
            </a:r>
            <a:r>
              <a:rPr b="1" lang="en"/>
              <a:t>127)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DB - 192.168.0.128/25 = 128 IP addresses (192.168.0.</a:t>
            </a:r>
            <a:r>
              <a:rPr b="1" lang="en"/>
              <a:t>128</a:t>
            </a:r>
            <a:r>
              <a:rPr lang="en"/>
              <a:t> - 192.168.0.</a:t>
            </a:r>
            <a:r>
              <a:rPr b="1" lang="en"/>
              <a:t>254)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404375" y="3828850"/>
            <a:ext cx="1180200" cy="1083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689950" y="3828850"/>
            <a:ext cx="1634700" cy="12675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site</a:t>
            </a:r>
            <a:endParaRPr/>
          </a:p>
        </p:txBody>
      </p:sp>
      <p:cxnSp>
        <p:nvCxnSpPr>
          <p:cNvPr id="64" name="Google Shape;64;p14"/>
          <p:cNvCxnSpPr>
            <a:stCxn id="65" idx="2"/>
            <a:endCxn id="62" idx="1"/>
          </p:cNvCxnSpPr>
          <p:nvPr/>
        </p:nvCxnSpPr>
        <p:spPr>
          <a:xfrm flipH="1">
            <a:off x="7994375" y="3543550"/>
            <a:ext cx="1137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>
            <a:stCxn id="63" idx="0"/>
            <a:endCxn id="65" idx="1"/>
          </p:cNvCxnSpPr>
          <p:nvPr/>
        </p:nvCxnSpPr>
        <p:spPr>
          <a:xfrm flipH="1" rot="10800000">
            <a:off x="5507300" y="3220750"/>
            <a:ext cx="2027700" cy="6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/>
          <p:nvPr/>
        </p:nvSpPr>
        <p:spPr>
          <a:xfrm>
            <a:off x="6682900" y="245675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465425" y="383850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8055625" y="245675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584575" y="383850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535050" y="2898050"/>
            <a:ext cx="1146050" cy="6455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682888" y="3685875"/>
            <a:ext cx="7143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subnets</a:t>
            </a:r>
            <a:endParaRPr sz="1000"/>
          </a:p>
        </p:txBody>
      </p:sp>
      <p:cxnSp>
        <p:nvCxnSpPr>
          <p:cNvPr id="72" name="Google Shape;72;p14"/>
          <p:cNvCxnSpPr>
            <a:stCxn id="71" idx="3"/>
          </p:cNvCxnSpPr>
          <p:nvPr/>
        </p:nvCxnSpPr>
        <p:spPr>
          <a:xfrm flipH="1" rot="10800000">
            <a:off x="7397188" y="3675375"/>
            <a:ext cx="61920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5" idx="0"/>
            <a:endCxn id="74" idx="1"/>
          </p:cNvCxnSpPr>
          <p:nvPr/>
        </p:nvCxnSpPr>
        <p:spPr>
          <a:xfrm rot="10800000">
            <a:off x="8108075" y="228845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6927700" y="735275"/>
            <a:ext cx="590400" cy="6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68" idx="4"/>
          </p:cNvCxnSpPr>
          <p:nvPr/>
        </p:nvCxnSpPr>
        <p:spPr>
          <a:xfrm>
            <a:off x="7710225" y="873450"/>
            <a:ext cx="2013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9" idx="4"/>
          </p:cNvCxnSpPr>
          <p:nvPr/>
        </p:nvCxnSpPr>
        <p:spPr>
          <a:xfrm flipH="1">
            <a:off x="8269825" y="735275"/>
            <a:ext cx="30600" cy="5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stCxn id="70" idx="4"/>
          </p:cNvCxnSpPr>
          <p:nvPr/>
        </p:nvCxnSpPr>
        <p:spPr>
          <a:xfrm flipH="1">
            <a:off x="8593275" y="873450"/>
            <a:ext cx="2361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/>
          <p:nvPr/>
        </p:nvSpPr>
        <p:spPr>
          <a:xfrm>
            <a:off x="7290725" y="962125"/>
            <a:ext cx="1634688" cy="132775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79" name="Google Shape;79;p14"/>
          <p:cNvCxnSpPr>
            <a:stCxn id="71" idx="0"/>
          </p:cNvCxnSpPr>
          <p:nvPr/>
        </p:nvCxnSpPr>
        <p:spPr>
          <a:xfrm rot="10800000">
            <a:off x="6997138" y="3417075"/>
            <a:ext cx="429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Scaling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is key to effective Cloud usage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Traffic is High: Scale UP!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Traffic is Low: Scale DOWN!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Why? 	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security (fewer targets to attack)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LOADS of Money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Up requires available IP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out of IP addresses in your subnet is BAD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Services don’t 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Traffic slows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Sites fail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 missed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Transactions lost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complain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leave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many IPs are available in your Subnet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roughly how much you will need to 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2x?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10x?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50x?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have enough room for your peek (and some extra)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your Subnet Info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 from AWS APIs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in to a data 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Subnet Size, Current Usage, Available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Headroom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Subnets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“Headroom” do we have?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on anything below the targeted peak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it now (before we scale)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- subnets.csv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6778"/>
            <a:ext cx="9144001" cy="3600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Evaluation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8853"/>
            <a:ext cx="9144001" cy="3600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