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64" r:id="rId5"/>
    <p:sldId id="258" r:id="rId6"/>
    <p:sldId id="269" r:id="rId7"/>
    <p:sldId id="259" r:id="rId8"/>
    <p:sldId id="261" r:id="rId9"/>
    <p:sldId id="260" r:id="rId10"/>
    <p:sldId id="266" r:id="rId11"/>
    <p:sldId id="262" r:id="rId12"/>
    <p:sldId id="268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5807"/>
  </p:normalViewPr>
  <p:slideViewPr>
    <p:cSldViewPr snapToGrid="0">
      <p:cViewPr varScale="1">
        <p:scale>
          <a:sx n="106" d="100"/>
          <a:sy n="106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12/30/22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12/30/22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12/30/22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ivvy-tripdata.s3.amazonaws.com/index.html/" TargetMode="External"/><Relationship Id="rId2" Type="http://schemas.openxmlformats.org/officeDocument/2006/relationships/hyperlink" Target="https://divvybike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E3DC-BE83-DBA2-781B-53FC8D014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Members and Casual differences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5AD79-5955-27B9-440C-41534AFE2D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200" b="1" dirty="0"/>
              <a:t>By: David Lincoln </a:t>
            </a:r>
          </a:p>
          <a:p>
            <a:r>
              <a:rPr lang="en-US" sz="1200" b="1" dirty="0"/>
              <a:t>Date: 12/30/2022</a:t>
            </a:r>
          </a:p>
        </p:txBody>
      </p:sp>
    </p:spTree>
    <p:extLst>
      <p:ext uri="{BB962C8B-B14F-4D97-AF65-F5344CB8AC3E}">
        <p14:creationId xmlns:p14="http://schemas.microsoft.com/office/powerpoint/2010/main" val="1618088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7A129DF-5698-3058-CFBB-16A1A6ECF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000" y="187961"/>
            <a:ext cx="8127999" cy="648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41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F7D26C8-96ED-46E3-BD94-C1608C54C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23">
            <a:extLst>
              <a:ext uri="{FF2B5EF4-FFF2-40B4-BE49-F238E27FC236}">
                <a16:creationId xmlns:a16="http://schemas.microsoft.com/office/drawing/2014/main" id="{13EEA0A9-F720-41ED-8EBA-2A10A664F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C2230-63E6-6BA9-51DC-0EEDD4CEF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74" y="447188"/>
            <a:ext cx="3814011" cy="15594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Ride type member casuals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EBD94F59-468F-E39A-85A1-89219CF59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Autofit/>
          </a:bodyPr>
          <a:lstStyle/>
          <a:p>
            <a:r>
              <a:rPr lang="en-US" b="1" dirty="0"/>
              <a:t>Classic</a:t>
            </a:r>
            <a:r>
              <a:rPr lang="en-US" dirty="0"/>
              <a:t>, and </a:t>
            </a:r>
            <a:r>
              <a:rPr lang="en-US" b="1" dirty="0"/>
              <a:t>Docked bikes </a:t>
            </a:r>
            <a:r>
              <a:rPr lang="en-US" dirty="0"/>
              <a:t>are the </a:t>
            </a:r>
            <a:r>
              <a:rPr lang="en-US" b="1" dirty="0">
                <a:solidFill>
                  <a:srgbClr val="FFC000"/>
                </a:solidFill>
              </a:rPr>
              <a:t>popular </a:t>
            </a:r>
            <a:r>
              <a:rPr lang="en-US" dirty="0"/>
              <a:t>choice for both </a:t>
            </a:r>
            <a:r>
              <a:rPr lang="en-US" b="1" dirty="0">
                <a:solidFill>
                  <a:srgbClr val="00B0F0"/>
                </a:solidFill>
              </a:rPr>
              <a:t>Annual members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</a:rPr>
              <a:t>Casual riders</a:t>
            </a:r>
          </a:p>
          <a:p>
            <a:r>
              <a:rPr lang="en-US" b="1" dirty="0"/>
              <a:t>Classic bikes </a:t>
            </a:r>
            <a:r>
              <a:rPr lang="en-US" dirty="0"/>
              <a:t>are the </a:t>
            </a:r>
            <a:r>
              <a:rPr lang="en-US" b="1" dirty="0">
                <a:solidFill>
                  <a:srgbClr val="FFC000"/>
                </a:solidFill>
              </a:rPr>
              <a:t>most popular </a:t>
            </a:r>
            <a:r>
              <a:rPr lang="en-US" dirty="0"/>
              <a:t>choice among </a:t>
            </a:r>
            <a:r>
              <a:rPr lang="en-US" b="1" dirty="0">
                <a:solidFill>
                  <a:srgbClr val="00B0F0"/>
                </a:solidFill>
              </a:rPr>
              <a:t>Annual members </a:t>
            </a:r>
          </a:p>
          <a:p>
            <a:r>
              <a:rPr lang="en-US" b="1" dirty="0"/>
              <a:t>Docked bikes </a:t>
            </a:r>
            <a:r>
              <a:rPr lang="en-US" dirty="0"/>
              <a:t>are the </a:t>
            </a:r>
            <a:r>
              <a:rPr lang="en-US" b="1" dirty="0">
                <a:solidFill>
                  <a:srgbClr val="FFC000"/>
                </a:solidFill>
              </a:rPr>
              <a:t>most popular </a:t>
            </a:r>
            <a:r>
              <a:rPr lang="en-US" dirty="0"/>
              <a:t>choice among </a:t>
            </a:r>
            <a:r>
              <a:rPr lang="en-US" b="1" dirty="0">
                <a:solidFill>
                  <a:srgbClr val="FF0000"/>
                </a:solidFill>
              </a:rPr>
              <a:t>Casual riders </a:t>
            </a:r>
          </a:p>
        </p:txBody>
      </p:sp>
      <p:sp>
        <p:nvSpPr>
          <p:cNvPr id="38" name="Rounded Rectangle 17">
            <a:extLst>
              <a:ext uri="{FF2B5EF4-FFF2-40B4-BE49-F238E27FC236}">
                <a16:creationId xmlns:a16="http://schemas.microsoft.com/office/drawing/2014/main" id="{03B27569-6089-4DC0-93E0-F3F6E1E93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C240B418-B43F-4BC7-0065-045DDB579B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543" b="2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04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52BDD-F0CA-7F61-9C14-42FA8938F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anchor="ctr">
            <a:normAutofit/>
          </a:bodyPr>
          <a:lstStyle/>
          <a:p>
            <a:r>
              <a:rPr lang="en-US" sz="4100"/>
              <a:t>RECOMMENDATIONS </a:t>
            </a:r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7356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1FB7-9424-E73E-D759-6A4BFD0C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AWAYS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DA9FE-60BA-D516-86AC-95A438A97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ANNUAL MEMBERS USE CLASSICAL BIKES CONSISTENTLT THROUGHOUT THE WEEKDAYS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/>
              <a:t>ANNUAL MEMBERS SHOW AN INCREASE IN WEEKEND RIDE ACTIVITY</a:t>
            </a:r>
          </a:p>
          <a:p>
            <a:endParaRPr lang="en-US" sz="2000" b="1" dirty="0"/>
          </a:p>
          <a:p>
            <a:r>
              <a:rPr lang="en-US" sz="2000" b="1" dirty="0"/>
              <a:t>CLASSICAL BIKES ARE THE MOST POPULAR CHOICE AMOUNG ANNUAL MEMBERS </a:t>
            </a:r>
          </a:p>
          <a:p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29785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125F7-BD38-D4C4-3B50-122A346A4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FLEXIABLE PRICING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BA29E-43F7-A2BB-3B04-4E89C244F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1514" y="2046514"/>
            <a:ext cx="3575737" cy="3994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en-US" sz="2000" b="1" dirty="0">
                <a:solidFill>
                  <a:srgbClr val="00B0F0"/>
                </a:solidFill>
              </a:rPr>
              <a:t>ANNUAL MEMBERSHIPS </a:t>
            </a:r>
            <a:r>
              <a:rPr lang="en-US" sz="2000" dirty="0">
                <a:solidFill>
                  <a:srgbClr val="FFFFFF"/>
                </a:solidFill>
              </a:rPr>
              <a:t>SAVE CUSOMTERS </a:t>
            </a:r>
            <a:r>
              <a:rPr lang="en-US" sz="2000" b="1" dirty="0">
                <a:solidFill>
                  <a:srgbClr val="FFFFFF"/>
                </a:solidFill>
              </a:rPr>
              <a:t>$410 PER MONTH</a:t>
            </a:r>
            <a:r>
              <a:rPr lang="en-US" sz="2000" dirty="0">
                <a:solidFill>
                  <a:srgbClr val="FFFFFF"/>
                </a:solidFill>
              </a:rPr>
              <a:t> &amp; </a:t>
            </a:r>
            <a:r>
              <a:rPr lang="en-US" sz="2000" b="1" dirty="0">
                <a:solidFill>
                  <a:srgbClr val="FFFFFF"/>
                </a:solidFill>
              </a:rPr>
              <a:t>$5210  per year </a:t>
            </a:r>
          </a:p>
          <a:p>
            <a:pPr>
              <a:buFont typeface="Wingdings 2" charset="2"/>
              <a:buChar char=""/>
            </a:pPr>
            <a:r>
              <a:rPr lang="en-US" sz="2000" dirty="0">
                <a:solidFill>
                  <a:srgbClr val="FFFFFF"/>
                </a:solidFill>
              </a:rPr>
              <a:t>OVER </a:t>
            </a:r>
            <a:r>
              <a:rPr lang="en-US" sz="2000" b="1" dirty="0">
                <a:solidFill>
                  <a:srgbClr val="FFFFFF"/>
                </a:solidFill>
              </a:rPr>
              <a:t>200% </a:t>
            </a:r>
            <a:r>
              <a:rPr lang="en-US" sz="2000" dirty="0">
                <a:solidFill>
                  <a:srgbClr val="FFFFFF"/>
                </a:solidFill>
              </a:rPr>
              <a:t>IN </a:t>
            </a:r>
            <a:r>
              <a:rPr lang="en-US" sz="2000" b="1" dirty="0">
                <a:solidFill>
                  <a:srgbClr val="FFFFFF"/>
                </a:solidFill>
              </a:rPr>
              <a:t>SAVINGS</a:t>
            </a:r>
          </a:p>
          <a:p>
            <a:pPr>
              <a:buFont typeface="Wingdings 2" charset="2"/>
              <a:buChar char=""/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6" name="Content Placeholder 5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BD3C9706-B5DE-F81A-BE8E-C97B6C3CA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736" y="1337733"/>
            <a:ext cx="7099532" cy="356751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22964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5F23F-5D2A-6B3C-4313-4DFB799C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MARKETING STRATEGIES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4F3D2-344B-CC0F-6297-8C2379AA9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MARKET TOWARDS </a:t>
            </a:r>
            <a:r>
              <a:rPr lang="en-US" b="1" dirty="0">
                <a:solidFill>
                  <a:srgbClr val="FF0000"/>
                </a:solidFill>
              </a:rPr>
              <a:t>CASUAL RIDERS </a:t>
            </a:r>
            <a:r>
              <a:rPr lang="en-US" b="1" dirty="0"/>
              <a:t>THAT RIDE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CLASSICAL BIKES </a:t>
            </a:r>
            <a:r>
              <a:rPr lang="en-US" b="1" dirty="0">
                <a:solidFill>
                  <a:srgbClr val="FFC000"/>
                </a:solidFill>
              </a:rPr>
              <a:t>CONSISTENTY</a:t>
            </a:r>
            <a:r>
              <a:rPr lang="en-US" b="1" dirty="0"/>
              <a:t> THROUGH THE WEEKDAYS FOR OVER A MONTH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EMPHESIS MONTHLY AND ANNUAL SAVING PERCENTAGES COMPARED TO THE DAY-PASS</a:t>
            </a:r>
          </a:p>
          <a:p>
            <a:endParaRPr lang="en-US" b="1" dirty="0"/>
          </a:p>
          <a:p>
            <a:r>
              <a:rPr lang="en-US" b="1" dirty="0"/>
              <a:t>WEEKEND PRICE SPECIALS CAN HELP ATTRACT NEW ANNUAL MEMBERS </a:t>
            </a:r>
          </a:p>
          <a:p>
            <a:endParaRPr lang="en-US" b="1" dirty="0"/>
          </a:p>
          <a:p>
            <a:r>
              <a:rPr lang="en-US" b="1" dirty="0"/>
              <a:t>RELIABILITY OF THE CLASSICAL AND DOCKED BIKES DURING </a:t>
            </a:r>
            <a:r>
              <a:rPr lang="en-US" b="1" dirty="0">
                <a:solidFill>
                  <a:srgbClr val="FFC000"/>
                </a:solidFill>
              </a:rPr>
              <a:t>WINTER MONTHS</a:t>
            </a:r>
            <a:r>
              <a:rPr lang="en-US" b="1" dirty="0"/>
              <a:t> CAN HELP CONVERT </a:t>
            </a:r>
            <a:r>
              <a:rPr lang="en-US" b="1" dirty="0">
                <a:solidFill>
                  <a:srgbClr val="FF0000"/>
                </a:solidFill>
              </a:rPr>
              <a:t>CASUAL RIDERS </a:t>
            </a:r>
            <a:r>
              <a:rPr lang="en-US" b="1" dirty="0"/>
              <a:t>TO </a:t>
            </a:r>
            <a:r>
              <a:rPr lang="en-US" b="1" dirty="0">
                <a:solidFill>
                  <a:srgbClr val="00B0F0"/>
                </a:solidFill>
              </a:rPr>
              <a:t>ANNUAL MEMBERS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97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B11BE-3863-CB54-1187-3D7F70E8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0B533-A52F-FEDD-9FBB-725AE1806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Background </a:t>
            </a:r>
          </a:p>
          <a:p>
            <a:r>
              <a:rPr lang="en-US" sz="2800" b="1" dirty="0"/>
              <a:t>Business objective</a:t>
            </a:r>
          </a:p>
          <a:p>
            <a:r>
              <a:rPr lang="en-US" sz="2800" b="1" dirty="0"/>
              <a:t>Description</a:t>
            </a:r>
          </a:p>
          <a:p>
            <a:r>
              <a:rPr lang="en-US" sz="2800" b="1" dirty="0"/>
              <a:t>Key Findings </a:t>
            </a:r>
          </a:p>
          <a:p>
            <a:r>
              <a:rPr lang="en-US" sz="2800" b="1" dirty="0"/>
              <a:t>Recommendations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01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6329-CC78-F8EE-6896-8A80BA27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1BA00-0F62-7EC8-9D1B-1E7F27D9E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In 2016, Cyclistic launched a successful bike-share offering With a  growing fleet of 5,824 bicycles that are </a:t>
            </a:r>
            <a:r>
              <a:rPr lang="en-US" sz="2400" b="1" dirty="0" err="1"/>
              <a:t>geotracked</a:t>
            </a:r>
            <a:r>
              <a:rPr lang="en-US" sz="2400" b="1" dirty="0"/>
              <a:t> and locked into a network of 692 stations across Chicago. </a:t>
            </a:r>
          </a:p>
          <a:p>
            <a:r>
              <a:rPr lang="en-US" sz="2400" b="1" dirty="0"/>
              <a:t>The bikes can be unlocked from one station and returned to any other station in the system anytime.</a:t>
            </a:r>
          </a:p>
        </p:txBody>
      </p:sp>
    </p:spTree>
    <p:extLst>
      <p:ext uri="{BB962C8B-B14F-4D97-AF65-F5344CB8AC3E}">
        <p14:creationId xmlns:p14="http://schemas.microsoft.com/office/powerpoint/2010/main" val="3372663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D17DD-AA11-33BA-4A2C-2ACC35409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42A2E-6F58-476A-4146-7F32DC4B0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Design marketing strategies aimed at converting casual riders into annual members. </a:t>
            </a:r>
          </a:p>
          <a:p>
            <a:endParaRPr lang="en-US" sz="2800" b="1" dirty="0"/>
          </a:p>
          <a:p>
            <a:r>
              <a:rPr lang="en-US" sz="2800" b="1" dirty="0"/>
              <a:t>How does annual members and casual riders use cyclistic bikes differently?</a:t>
            </a:r>
          </a:p>
        </p:txBody>
      </p:sp>
    </p:spTree>
    <p:extLst>
      <p:ext uri="{BB962C8B-B14F-4D97-AF65-F5344CB8AC3E}">
        <p14:creationId xmlns:p14="http://schemas.microsoft.com/office/powerpoint/2010/main" val="3137625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E314A-5C91-9E5B-8C7C-E2FAAC66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9A8F3-5502-6168-B749-47C3A994D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400" b="1" dirty="0"/>
          </a:p>
          <a:p>
            <a:r>
              <a:rPr lang="en-US" sz="2400" b="1" dirty="0"/>
              <a:t>Historical trip data from the company ‘Divvy Bikes’ were used to conduct this analysis</a:t>
            </a:r>
          </a:p>
          <a:p>
            <a:r>
              <a:rPr lang="en-US" sz="2400" b="1" dirty="0"/>
              <a:t>Historical day from the previous 12 months from May 2020 – Apr 2021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Resources</a:t>
            </a:r>
          </a:p>
          <a:p>
            <a:r>
              <a:rPr lang="en-US" sz="2400" b="1" dirty="0">
                <a:hlinkClick r:id="rId2"/>
              </a:rPr>
              <a:t>https://divvybikes.com/</a:t>
            </a:r>
            <a:endParaRPr lang="en-US" sz="2400" b="1" dirty="0"/>
          </a:p>
          <a:p>
            <a:r>
              <a:rPr lang="en-US" sz="2400" b="1" dirty="0">
                <a:hlinkClick r:id="rId3"/>
              </a:rPr>
              <a:t>https://divvy-tripdata.s3.amazonaws.com/index.html/</a:t>
            </a:r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20236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83486-2251-FD60-B8A8-E82BD5B41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14" y="947607"/>
            <a:ext cx="4389427" cy="4962786"/>
          </a:xfrm>
        </p:spPr>
        <p:txBody>
          <a:bodyPr anchor="ctr">
            <a:normAutofit/>
          </a:bodyPr>
          <a:lstStyle/>
          <a:p>
            <a:r>
              <a:rPr lang="en-US" dirty="0"/>
              <a:t>KEY FINDINGS </a:t>
            </a:r>
          </a:p>
        </p:txBody>
      </p:sp>
    </p:spTree>
    <p:extLst>
      <p:ext uri="{BB962C8B-B14F-4D97-AF65-F5344CB8AC3E}">
        <p14:creationId xmlns:p14="http://schemas.microsoft.com/office/powerpoint/2010/main" val="287065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59D46-080A-CC71-0F6D-0D5A38D44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Number of Rides by Week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DA68A-CF56-252A-F06C-899E741B9941}"/>
              </a:ext>
            </a:extLst>
          </p:cNvPr>
          <p:cNvSpPr txBox="1"/>
          <p:nvPr/>
        </p:nvSpPr>
        <p:spPr>
          <a:xfrm>
            <a:off x="818713" y="2413000"/>
            <a:ext cx="3404372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000" dirty="0">
                <a:solidFill>
                  <a:srgbClr val="FFFFFF"/>
                </a:solidFill>
              </a:rPr>
              <a:t>- </a:t>
            </a:r>
            <a:r>
              <a:rPr lang="en-US" sz="2000" b="1" dirty="0">
                <a:solidFill>
                  <a:srgbClr val="00B0F0"/>
                </a:solidFill>
              </a:rPr>
              <a:t>Annual members </a:t>
            </a:r>
            <a:r>
              <a:rPr lang="en-US" sz="2000" dirty="0">
                <a:solidFill>
                  <a:srgbClr val="FFFFFF"/>
                </a:solidFill>
              </a:rPr>
              <a:t>showed </a:t>
            </a:r>
            <a:r>
              <a:rPr lang="en-US" sz="2000" b="1" dirty="0">
                <a:solidFill>
                  <a:srgbClr val="FFC000"/>
                </a:solidFill>
              </a:rPr>
              <a:t>consistent </a:t>
            </a:r>
            <a:r>
              <a:rPr lang="en-US" sz="2000" dirty="0">
                <a:solidFill>
                  <a:srgbClr val="FFFFFF"/>
                </a:solidFill>
              </a:rPr>
              <a:t>number of rides during </a:t>
            </a:r>
            <a:r>
              <a:rPr lang="en-US" sz="2000" b="1" dirty="0">
                <a:solidFill>
                  <a:srgbClr val="FFFFFF"/>
                </a:solidFill>
              </a:rPr>
              <a:t>weekdays</a:t>
            </a:r>
            <a:r>
              <a:rPr lang="en-US" sz="2000" dirty="0">
                <a:solidFill>
                  <a:srgbClr val="FFFFFF"/>
                </a:solidFill>
              </a:rPr>
              <a:t> compared to </a:t>
            </a:r>
            <a:r>
              <a:rPr lang="en-US" sz="2000" b="1" dirty="0">
                <a:solidFill>
                  <a:srgbClr val="FF0000"/>
                </a:solidFill>
              </a:rPr>
              <a:t>casual riders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000" b="1" dirty="0">
                <a:solidFill>
                  <a:srgbClr val="00B0F0"/>
                </a:solidFill>
              </a:rPr>
              <a:t>Annual members </a:t>
            </a:r>
            <a:r>
              <a:rPr lang="en-US" sz="2000" dirty="0">
                <a:solidFill>
                  <a:srgbClr val="FFFFFF"/>
                </a:solidFill>
              </a:rPr>
              <a:t>has an </a:t>
            </a:r>
            <a:r>
              <a:rPr lang="en-US" sz="2000" b="1" dirty="0">
                <a:solidFill>
                  <a:srgbClr val="FFC000"/>
                </a:solidFill>
              </a:rPr>
              <a:t>increase</a:t>
            </a:r>
            <a:r>
              <a:rPr lang="en-US" sz="2000" dirty="0">
                <a:solidFill>
                  <a:srgbClr val="FFFFFF"/>
                </a:solidFill>
              </a:rPr>
              <a:t> of number of rides during the </a:t>
            </a:r>
            <a:r>
              <a:rPr lang="en-US" sz="2000" b="1" dirty="0">
                <a:solidFill>
                  <a:srgbClr val="FFFFFF"/>
                </a:solidFill>
              </a:rPr>
              <a:t>weekends</a:t>
            </a: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F19A24D-639E-B3BB-CD20-A99F8B781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3706" y="1717879"/>
            <a:ext cx="5638853" cy="341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4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1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F5FCC0-9FF0-A642-3CB0-CA7388B8D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Number of rides by time of day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8F9C3F-576C-52CE-1CC2-6F3288D7CFF6}"/>
              </a:ext>
            </a:extLst>
          </p:cNvPr>
          <p:cNvSpPr txBox="1"/>
          <p:nvPr/>
        </p:nvSpPr>
        <p:spPr>
          <a:xfrm>
            <a:off x="451514" y="2046514"/>
            <a:ext cx="3575737" cy="3994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000" b="1" dirty="0">
                <a:solidFill>
                  <a:srgbClr val="00B0F0"/>
                </a:solidFill>
              </a:rPr>
              <a:t>Annual members </a:t>
            </a:r>
            <a:r>
              <a:rPr lang="en-US" sz="2000" dirty="0">
                <a:solidFill>
                  <a:srgbClr val="FFFFFF"/>
                </a:solidFill>
              </a:rPr>
              <a:t>show a </a:t>
            </a:r>
            <a:r>
              <a:rPr lang="en-US" sz="2000" b="1" dirty="0">
                <a:solidFill>
                  <a:srgbClr val="FFC000"/>
                </a:solidFill>
              </a:rPr>
              <a:t>decrease</a:t>
            </a:r>
            <a:r>
              <a:rPr lang="en-US" sz="2000" dirty="0">
                <a:solidFill>
                  <a:srgbClr val="FFFFFF"/>
                </a:solidFill>
              </a:rPr>
              <a:t> in rides between 1PM-5PM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000" b="1" dirty="0">
                <a:solidFill>
                  <a:srgbClr val="FF0000"/>
                </a:solidFill>
              </a:rPr>
              <a:t>Casual Riders </a:t>
            </a:r>
            <a:r>
              <a:rPr lang="en-US" sz="2000" dirty="0">
                <a:solidFill>
                  <a:srgbClr val="FFFFFF"/>
                </a:solidFill>
              </a:rPr>
              <a:t>show an </a:t>
            </a:r>
            <a:r>
              <a:rPr lang="en-US" sz="2000" b="1" dirty="0">
                <a:solidFill>
                  <a:srgbClr val="FFC000"/>
                </a:solidFill>
              </a:rPr>
              <a:t>increase</a:t>
            </a:r>
            <a:r>
              <a:rPr lang="en-US" sz="2000" dirty="0">
                <a:solidFill>
                  <a:srgbClr val="FFFFFF"/>
                </a:solidFill>
              </a:rPr>
              <a:t> in rides between 1PM-5PM </a:t>
            </a:r>
          </a:p>
        </p:txBody>
      </p:sp>
      <p:pic>
        <p:nvPicPr>
          <p:cNvPr id="5" name="Content Placeholder 4" descr="A picture containing icon&#10;&#10;Description automatically generated">
            <a:extLst>
              <a:ext uri="{FF2B5EF4-FFF2-40B4-BE49-F238E27FC236}">
                <a16:creationId xmlns:a16="http://schemas.microsoft.com/office/drawing/2014/main" id="{2F1FEBE2-B1DD-43BA-82F7-C86694C5E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0790" y="1422859"/>
            <a:ext cx="6267743" cy="37136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048722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45EC3-94F3-C19B-AC0F-1141405E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Number of rides: by month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872DB-BC42-D868-7009-99AACF2FD519}"/>
              </a:ext>
            </a:extLst>
          </p:cNvPr>
          <p:cNvSpPr txBox="1"/>
          <p:nvPr/>
        </p:nvSpPr>
        <p:spPr>
          <a:xfrm>
            <a:off x="451514" y="2046514"/>
            <a:ext cx="3575737" cy="3994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2000" b="1" dirty="0">
                <a:solidFill>
                  <a:srgbClr val="00B0F0"/>
                </a:solidFill>
              </a:rPr>
              <a:t>Annual members </a:t>
            </a:r>
            <a:r>
              <a:rPr lang="en-US" sz="2000" dirty="0">
                <a:solidFill>
                  <a:srgbClr val="FFFFFF"/>
                </a:solidFill>
              </a:rPr>
              <a:t>show an </a:t>
            </a:r>
            <a:r>
              <a:rPr lang="en-US" sz="2000" b="1" dirty="0">
                <a:solidFill>
                  <a:srgbClr val="FFC000"/>
                </a:solidFill>
              </a:rPr>
              <a:t>increase</a:t>
            </a:r>
            <a:r>
              <a:rPr lang="en-US" sz="2000" dirty="0">
                <a:solidFill>
                  <a:srgbClr val="FFFFFF"/>
                </a:solidFill>
              </a:rPr>
              <a:t> of rides in winter months compared to </a:t>
            </a:r>
            <a:r>
              <a:rPr lang="en-US" sz="2000" b="1" dirty="0">
                <a:solidFill>
                  <a:srgbClr val="FF0000"/>
                </a:solidFill>
              </a:rPr>
              <a:t>casual riders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4E30191-5DD0-DCBA-EBA2-062A82C2F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0790" y="1360181"/>
            <a:ext cx="6267743" cy="383899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2514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992</TotalTime>
  <Words>370</Words>
  <Application>Microsoft Macintosh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2</vt:lpstr>
      <vt:lpstr>Quotable</vt:lpstr>
      <vt:lpstr>Members and Casual differences</vt:lpstr>
      <vt:lpstr>OUTLINE</vt:lpstr>
      <vt:lpstr>Background </vt:lpstr>
      <vt:lpstr>Business Objective</vt:lpstr>
      <vt:lpstr>Description  </vt:lpstr>
      <vt:lpstr>KEY FINDINGS </vt:lpstr>
      <vt:lpstr>Number of Rides by Week</vt:lpstr>
      <vt:lpstr>Number of rides by time of day</vt:lpstr>
      <vt:lpstr>Number of rides: by month </vt:lpstr>
      <vt:lpstr>PowerPoint Presentation</vt:lpstr>
      <vt:lpstr>Ride type member casuals</vt:lpstr>
      <vt:lpstr>RECOMMENDATIONS </vt:lpstr>
      <vt:lpstr>TAKE AWAYS </vt:lpstr>
      <vt:lpstr>FLEXIABLE PRICING </vt:lpstr>
      <vt:lpstr>MARKETING STRATEGIES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Members and Casual differences</dc:title>
  <dc:creator>David Lincoln</dc:creator>
  <cp:lastModifiedBy>David Lincoln</cp:lastModifiedBy>
  <cp:revision>1</cp:revision>
  <dcterms:created xsi:type="dcterms:W3CDTF">2022-12-30T20:40:57Z</dcterms:created>
  <dcterms:modified xsi:type="dcterms:W3CDTF">2022-12-31T13:13:15Z</dcterms:modified>
</cp:coreProperties>
</file>