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2D44B-B3CB-40EC-A6C8-637199B9B26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3295C06-4915-4F1A-B91B-924B858EC788}">
      <dgm:prSet phldrT="[Texto]" phldr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3802CC0E-54C5-4A19-B2AD-88C84432A6AB}" type="parTrans" cxnId="{B43581F7-2891-457B-B164-CABE64A6E7F3}">
      <dgm:prSet/>
      <dgm:spPr/>
      <dgm:t>
        <a:bodyPr/>
        <a:lstStyle/>
        <a:p>
          <a:endParaRPr lang="es-CO"/>
        </a:p>
      </dgm:t>
    </dgm:pt>
    <dgm:pt modelId="{CEC1586F-A472-4485-9973-621C41EF8937}" type="sibTrans" cxnId="{B43581F7-2891-457B-B164-CABE64A6E7F3}">
      <dgm:prSet/>
      <dgm:spPr/>
      <dgm:t>
        <a:bodyPr/>
        <a:lstStyle/>
        <a:p>
          <a:endParaRPr lang="es-CO"/>
        </a:p>
      </dgm:t>
    </dgm:pt>
    <dgm:pt modelId="{F5E7FD9F-5CF4-4D58-B08E-F6B0994D3437}" type="pres">
      <dgm:prSet presAssocID="{F482D44B-B3CB-40EC-A6C8-637199B9B26E}" presName="Name0" presStyleCnt="0">
        <dgm:presLayoutVars>
          <dgm:dir/>
          <dgm:animLvl val="lvl"/>
          <dgm:resizeHandles val="exact"/>
        </dgm:presLayoutVars>
      </dgm:prSet>
      <dgm:spPr/>
    </dgm:pt>
    <dgm:pt modelId="{B0FE8D3C-8B84-4752-BCBD-35867C8774CD}" type="pres">
      <dgm:prSet presAssocID="{A3295C06-4915-4F1A-B91B-924B858EC788}" presName="parTxOnly" presStyleLbl="node1" presStyleIdx="0" presStyleCnt="1" custAng="16200000" custScaleX="43695" custLinFactNeighborY="-119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EEF190B-08D1-43E4-9404-C12283FB35B0}" type="presOf" srcId="{A3295C06-4915-4F1A-B91B-924B858EC788}" destId="{B0FE8D3C-8B84-4752-BCBD-35867C8774CD}" srcOrd="0" destOrd="0" presId="urn:microsoft.com/office/officeart/2005/8/layout/chevron1"/>
    <dgm:cxn modelId="{F0A427E6-1EA5-4048-81E1-5F2866946241}" type="presOf" srcId="{F482D44B-B3CB-40EC-A6C8-637199B9B26E}" destId="{F5E7FD9F-5CF4-4D58-B08E-F6B0994D3437}" srcOrd="0" destOrd="0" presId="urn:microsoft.com/office/officeart/2005/8/layout/chevron1"/>
    <dgm:cxn modelId="{B43581F7-2891-457B-B164-CABE64A6E7F3}" srcId="{F482D44B-B3CB-40EC-A6C8-637199B9B26E}" destId="{A3295C06-4915-4F1A-B91B-924B858EC788}" srcOrd="0" destOrd="0" parTransId="{3802CC0E-54C5-4A19-B2AD-88C84432A6AB}" sibTransId="{CEC1586F-A472-4485-9973-621C41EF8937}"/>
    <dgm:cxn modelId="{59D76BFC-FAE1-46EA-8E32-2C974E172DDF}" type="presParOf" srcId="{F5E7FD9F-5CF4-4D58-B08E-F6B0994D3437}" destId="{B0FE8D3C-8B84-4752-BCBD-35867C8774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F0332-9382-4205-9A5E-912C49BBFF2A}" type="doc">
      <dgm:prSet loTypeId="urn:diagrams.loki3.com/TabbedArc+Icon" loCatId="relationship" qsTypeId="urn:microsoft.com/office/officeart/2005/8/quickstyle/simple1" qsCatId="simple" csTypeId="urn:microsoft.com/office/officeart/2005/8/colors/colorful5" csCatId="colorful" phldr="1"/>
      <dgm:spPr/>
    </dgm:pt>
    <dgm:pt modelId="{C2382DD6-AF16-4A2E-98CE-079F23A7E270}">
      <dgm:prSet phldrT="[Texto]" custT="1"/>
      <dgm:spPr/>
      <dgm:t>
        <a:bodyPr/>
        <a:lstStyle/>
        <a:p>
          <a:r>
            <a:rPr lang="es-CO" sz="1800" b="1" dirty="0" smtClean="0"/>
            <a:t>Resultados extraordinarios</a:t>
          </a:r>
          <a:endParaRPr lang="es-CO" sz="1800" b="1" dirty="0"/>
        </a:p>
      </dgm:t>
    </dgm:pt>
    <dgm:pt modelId="{2FB76A12-E189-4318-9C29-7A9592694E72}" type="parTrans" cxnId="{CA0ACC47-BA29-4BED-8054-C3C6990372BC}">
      <dgm:prSet/>
      <dgm:spPr/>
      <dgm:t>
        <a:bodyPr/>
        <a:lstStyle/>
        <a:p>
          <a:endParaRPr lang="es-CO" sz="1800" b="1"/>
        </a:p>
      </dgm:t>
    </dgm:pt>
    <dgm:pt modelId="{6E872459-2F03-4B6C-9626-67F842A1F6FB}" type="sibTrans" cxnId="{CA0ACC47-BA29-4BED-8054-C3C6990372BC}">
      <dgm:prSet/>
      <dgm:spPr/>
      <dgm:t>
        <a:bodyPr/>
        <a:lstStyle/>
        <a:p>
          <a:endParaRPr lang="es-CO" sz="1800" b="1"/>
        </a:p>
      </dgm:t>
    </dgm:pt>
    <dgm:pt modelId="{A2B1EB71-A885-45D7-AF26-C9F2A86BEA23}">
      <dgm:prSet phldrT="[Texto]" custT="1"/>
      <dgm:spPr/>
      <dgm:t>
        <a:bodyPr/>
        <a:lstStyle/>
        <a:p>
          <a:r>
            <a:rPr lang="es-CO" sz="1800" b="1" dirty="0" smtClean="0"/>
            <a:t>Excelencia</a:t>
          </a:r>
          <a:endParaRPr lang="es-CO" sz="1800" b="1" dirty="0"/>
        </a:p>
      </dgm:t>
    </dgm:pt>
    <dgm:pt modelId="{7A07C5B3-F8B3-44AE-8E6C-D599C40EAB45}" type="parTrans" cxnId="{0F251C66-E863-4E41-B860-B911DC04504C}">
      <dgm:prSet/>
      <dgm:spPr/>
      <dgm:t>
        <a:bodyPr/>
        <a:lstStyle/>
        <a:p>
          <a:endParaRPr lang="es-CO" sz="1800" b="1"/>
        </a:p>
      </dgm:t>
    </dgm:pt>
    <dgm:pt modelId="{7A131836-1C30-4AE2-A6B6-9E2B66DA5381}" type="sibTrans" cxnId="{0F251C66-E863-4E41-B860-B911DC04504C}">
      <dgm:prSet/>
      <dgm:spPr/>
      <dgm:t>
        <a:bodyPr/>
        <a:lstStyle/>
        <a:p>
          <a:endParaRPr lang="es-CO" sz="1800" b="1"/>
        </a:p>
      </dgm:t>
    </dgm:pt>
    <dgm:pt modelId="{1FD990C4-003E-4AF1-9A2B-140A013815FF}">
      <dgm:prSet phldrT="[Texto]" custT="1"/>
      <dgm:spPr/>
      <dgm:t>
        <a:bodyPr/>
        <a:lstStyle/>
        <a:p>
          <a:r>
            <a:rPr lang="es-CO" sz="1800" b="1" dirty="0" smtClean="0"/>
            <a:t>Crecimiento</a:t>
          </a:r>
          <a:endParaRPr lang="es-CO" sz="1800" b="1" dirty="0"/>
        </a:p>
      </dgm:t>
    </dgm:pt>
    <dgm:pt modelId="{19E3C3B9-05E1-46CB-901A-086F741902B0}" type="parTrans" cxnId="{0ABCEC72-27AC-4A26-A0B2-576FAEF4701B}">
      <dgm:prSet/>
      <dgm:spPr/>
      <dgm:t>
        <a:bodyPr/>
        <a:lstStyle/>
        <a:p>
          <a:endParaRPr lang="es-CO" sz="1800" b="1"/>
        </a:p>
      </dgm:t>
    </dgm:pt>
    <dgm:pt modelId="{5077A80F-9B00-4D2E-8452-8E26ACFE4BF2}" type="sibTrans" cxnId="{0ABCEC72-27AC-4A26-A0B2-576FAEF4701B}">
      <dgm:prSet/>
      <dgm:spPr/>
      <dgm:t>
        <a:bodyPr/>
        <a:lstStyle/>
        <a:p>
          <a:endParaRPr lang="es-CO" sz="1800" b="1"/>
        </a:p>
      </dgm:t>
    </dgm:pt>
    <dgm:pt modelId="{6E095B7A-E8CE-446C-BB41-27A4C02090C5}" type="pres">
      <dgm:prSet presAssocID="{754F0332-9382-4205-9A5E-912C49BBFF2A}" presName="Name0" presStyleCnt="0">
        <dgm:presLayoutVars>
          <dgm:dir/>
          <dgm:resizeHandles val="exact"/>
        </dgm:presLayoutVars>
      </dgm:prSet>
      <dgm:spPr/>
    </dgm:pt>
    <dgm:pt modelId="{4D3B9672-6C38-4207-BA18-CF44F5613C93}" type="pres">
      <dgm:prSet presAssocID="{C2382DD6-AF16-4A2E-98CE-079F23A7E270}" presName="twoplus" presStyleLbl="node1" presStyleIdx="0" presStyleCnt="3" custRadScaleRad="100415" custRadScaleInc="-23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39CD981-8542-4F05-94E4-354C84181A12}" type="pres">
      <dgm:prSet presAssocID="{A2B1EB71-A885-45D7-AF26-C9F2A86BEA23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D4E6BC4-6976-4C70-A8F5-8B440420D76F}" type="pres">
      <dgm:prSet presAssocID="{1FD990C4-003E-4AF1-9A2B-140A013815FF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F5F14F8-A780-4194-9B86-EF03CEC4DD69}" type="presOf" srcId="{C2382DD6-AF16-4A2E-98CE-079F23A7E270}" destId="{4D3B9672-6C38-4207-BA18-CF44F5613C93}" srcOrd="0" destOrd="0" presId="urn:diagrams.loki3.com/TabbedArc+Icon"/>
    <dgm:cxn modelId="{0F251C66-E863-4E41-B860-B911DC04504C}" srcId="{754F0332-9382-4205-9A5E-912C49BBFF2A}" destId="{A2B1EB71-A885-45D7-AF26-C9F2A86BEA23}" srcOrd="1" destOrd="0" parTransId="{7A07C5B3-F8B3-44AE-8E6C-D599C40EAB45}" sibTransId="{7A131836-1C30-4AE2-A6B6-9E2B66DA5381}"/>
    <dgm:cxn modelId="{0ABCEC72-27AC-4A26-A0B2-576FAEF4701B}" srcId="{754F0332-9382-4205-9A5E-912C49BBFF2A}" destId="{1FD990C4-003E-4AF1-9A2B-140A013815FF}" srcOrd="2" destOrd="0" parTransId="{19E3C3B9-05E1-46CB-901A-086F741902B0}" sibTransId="{5077A80F-9B00-4D2E-8452-8E26ACFE4BF2}"/>
    <dgm:cxn modelId="{A8FCEF83-BC6D-44B4-9888-3FD42E16D147}" type="presOf" srcId="{A2B1EB71-A885-45D7-AF26-C9F2A86BEA23}" destId="{039CD981-8542-4F05-94E4-354C84181A12}" srcOrd="0" destOrd="0" presId="urn:diagrams.loki3.com/TabbedArc+Icon"/>
    <dgm:cxn modelId="{A0705878-1342-4604-9B4A-BB232A679D0B}" type="presOf" srcId="{754F0332-9382-4205-9A5E-912C49BBFF2A}" destId="{6E095B7A-E8CE-446C-BB41-27A4C02090C5}" srcOrd="0" destOrd="0" presId="urn:diagrams.loki3.com/TabbedArc+Icon"/>
    <dgm:cxn modelId="{CA0ACC47-BA29-4BED-8054-C3C6990372BC}" srcId="{754F0332-9382-4205-9A5E-912C49BBFF2A}" destId="{C2382DD6-AF16-4A2E-98CE-079F23A7E270}" srcOrd="0" destOrd="0" parTransId="{2FB76A12-E189-4318-9C29-7A9592694E72}" sibTransId="{6E872459-2F03-4B6C-9626-67F842A1F6FB}"/>
    <dgm:cxn modelId="{6D422896-E5F6-4717-9238-3A3B272CCD38}" type="presOf" srcId="{1FD990C4-003E-4AF1-9A2B-140A013815FF}" destId="{ED4E6BC4-6976-4C70-A8F5-8B440420D76F}" srcOrd="0" destOrd="0" presId="urn:diagrams.loki3.com/TabbedArc+Icon"/>
    <dgm:cxn modelId="{813EC1FD-67F5-4B6B-BD4C-7BDAE4B57283}" type="presParOf" srcId="{6E095B7A-E8CE-446C-BB41-27A4C02090C5}" destId="{4D3B9672-6C38-4207-BA18-CF44F5613C93}" srcOrd="0" destOrd="0" presId="urn:diagrams.loki3.com/TabbedArc+Icon"/>
    <dgm:cxn modelId="{55A3C131-56CF-4BB3-8984-5C1FFBD5A062}" type="presParOf" srcId="{6E095B7A-E8CE-446C-BB41-27A4C02090C5}" destId="{039CD981-8542-4F05-94E4-354C84181A12}" srcOrd="1" destOrd="0" presId="urn:diagrams.loki3.com/TabbedArc+Icon"/>
    <dgm:cxn modelId="{7394940C-A82F-4CC1-8B35-A359B010E414}" type="presParOf" srcId="{6E095B7A-E8CE-446C-BB41-27A4C02090C5}" destId="{ED4E6BC4-6976-4C70-A8F5-8B440420D76F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E8D3C-8B84-4752-BCBD-35867C8774CD}">
      <dsp:nvSpPr>
        <dsp:cNvPr id="0" name=""/>
        <dsp:cNvSpPr/>
      </dsp:nvSpPr>
      <dsp:spPr>
        <a:xfrm rot="16200000">
          <a:off x="667710" y="0"/>
          <a:ext cx="1034544" cy="60248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968953" y="-1"/>
        <a:ext cx="432059" cy="602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B9672-6C38-4207-BA18-CF44F5613C93}">
      <dsp:nvSpPr>
        <dsp:cNvPr id="0" name=""/>
        <dsp:cNvSpPr/>
      </dsp:nvSpPr>
      <dsp:spPr>
        <a:xfrm rot="19200000">
          <a:off x="1889" y="936214"/>
          <a:ext cx="1881105" cy="122271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2860" rIns="6858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Resultados extraordinarios</a:t>
          </a:r>
          <a:endParaRPr lang="es-CO" sz="1800" b="1" kern="1200" dirty="0"/>
        </a:p>
      </dsp:txBody>
      <dsp:txXfrm>
        <a:off x="80760" y="988920"/>
        <a:ext cx="1761729" cy="1163030"/>
      </dsp:txXfrm>
    </dsp:sp>
    <dsp:sp modelId="{039CD981-8542-4F05-94E4-354C84181A12}">
      <dsp:nvSpPr>
        <dsp:cNvPr id="0" name=""/>
        <dsp:cNvSpPr/>
      </dsp:nvSpPr>
      <dsp:spPr>
        <a:xfrm>
          <a:off x="2131619" y="161077"/>
          <a:ext cx="1881105" cy="1222718"/>
        </a:xfrm>
        <a:prstGeom prst="round2Same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2860" rIns="6858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Excelencia</a:t>
          </a:r>
          <a:endParaRPr lang="es-CO" sz="1800" b="1" kern="1200" dirty="0"/>
        </a:p>
      </dsp:txBody>
      <dsp:txXfrm>
        <a:off x="2191307" y="220765"/>
        <a:ext cx="1761729" cy="1163030"/>
      </dsp:txXfrm>
    </dsp:sp>
    <dsp:sp modelId="{ED4E6BC4-6976-4C70-A8F5-8B440420D76F}">
      <dsp:nvSpPr>
        <dsp:cNvPr id="0" name=""/>
        <dsp:cNvSpPr/>
      </dsp:nvSpPr>
      <dsp:spPr>
        <a:xfrm rot="2400000">
          <a:off x="4261349" y="936235"/>
          <a:ext cx="1881105" cy="1222718"/>
        </a:xfrm>
        <a:prstGeom prst="round2Same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2860" rIns="6858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Crecimiento</a:t>
          </a:r>
          <a:endParaRPr lang="es-CO" sz="1800" b="1" kern="1200" dirty="0"/>
        </a:p>
      </dsp:txBody>
      <dsp:txXfrm>
        <a:off x="4301854" y="988941"/>
        <a:ext cx="1761729" cy="116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Arco de fichas"/>
  <dgm:desc val="Se usa para mostrar un conjunto de elementos relacionados dispuestos en arco sobre un área común. Mejor con pequeñas cantidades de texto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30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2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14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5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3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7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12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9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8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09CD3-E129-4CA6-9497-2B3B999BCEC1}" type="datetimeFigureOut">
              <a:rPr lang="es-CO" smtClean="0"/>
              <a:t>15/02/2012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142C-22C5-49CF-AD81-9D787EC0C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979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>
            <a:off x="755576" y="2708920"/>
            <a:ext cx="7560840" cy="2016224"/>
            <a:chOff x="755576" y="2420888"/>
            <a:chExt cx="7560840" cy="2016224"/>
          </a:xfrm>
        </p:grpSpPr>
        <p:sp>
          <p:nvSpPr>
            <p:cNvPr id="4" name="3 Rectángulo redondeado"/>
            <p:cNvSpPr/>
            <p:nvPr/>
          </p:nvSpPr>
          <p:spPr>
            <a:xfrm>
              <a:off x="755576" y="2420888"/>
              <a:ext cx="7560840" cy="20162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3600" b="1" dirty="0" smtClean="0"/>
                <a:t>YOPTIC Gestión integral de ópticas</a:t>
              </a:r>
            </a:p>
            <a:p>
              <a:pPr algn="ctr"/>
              <a:endParaRPr lang="es-CO" dirty="0"/>
            </a:p>
            <a:p>
              <a:pPr algn="ctr"/>
              <a:endParaRPr lang="es-CO" dirty="0" smtClean="0"/>
            </a:p>
            <a:p>
              <a:pPr algn="ctr"/>
              <a:endParaRPr lang="es-CO" dirty="0"/>
            </a:p>
            <a:p>
              <a:pPr algn="ctr"/>
              <a:endParaRPr lang="es-CO" dirty="0" smtClean="0"/>
            </a:p>
            <a:p>
              <a:pPr algn="ctr"/>
              <a:endParaRPr lang="es-CO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825321" y="3140968"/>
              <a:ext cx="1946479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Definición y medición de metas</a:t>
              </a:r>
              <a:endParaRPr lang="es-CO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3563888" y="3140968"/>
              <a:ext cx="1946479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Eficiencia operacional</a:t>
              </a:r>
              <a:endParaRPr lang="es-CO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6300192" y="3140968"/>
              <a:ext cx="1946479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Fortalecimiento relaciones con clientes</a:t>
              </a:r>
              <a:endParaRPr lang="es-CO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179512" y="4725144"/>
            <a:ext cx="2736304" cy="2132856"/>
            <a:chOff x="179512" y="4725144"/>
            <a:chExt cx="2736304" cy="2132856"/>
          </a:xfrm>
        </p:grpSpPr>
        <p:sp>
          <p:nvSpPr>
            <p:cNvPr id="13" name="12 Cilindro"/>
            <p:cNvSpPr/>
            <p:nvPr/>
          </p:nvSpPr>
          <p:spPr>
            <a:xfrm>
              <a:off x="971600" y="4725144"/>
              <a:ext cx="1152128" cy="1656184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79512" y="6334780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/>
                <a:t>Simple</a:t>
              </a:r>
              <a:endParaRPr lang="es-CO" sz="2800" b="1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131840" y="4725144"/>
            <a:ext cx="2736304" cy="2182657"/>
            <a:chOff x="3059832" y="4725144"/>
            <a:chExt cx="2736304" cy="2182657"/>
          </a:xfrm>
        </p:grpSpPr>
        <p:sp>
          <p:nvSpPr>
            <p:cNvPr id="14" name="13 Cilindro"/>
            <p:cNvSpPr/>
            <p:nvPr/>
          </p:nvSpPr>
          <p:spPr>
            <a:xfrm>
              <a:off x="3851920" y="4725144"/>
              <a:ext cx="1152128" cy="1656184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059832" y="6384581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/>
                <a:t>Productiva</a:t>
              </a:r>
              <a:endParaRPr lang="es-CO" sz="2800" b="1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6012160" y="4725144"/>
            <a:ext cx="2736304" cy="2190894"/>
            <a:chOff x="5868144" y="4725144"/>
            <a:chExt cx="2736304" cy="2190894"/>
          </a:xfrm>
        </p:grpSpPr>
        <p:sp>
          <p:nvSpPr>
            <p:cNvPr id="15" name="14 Cilindro"/>
            <p:cNvSpPr/>
            <p:nvPr/>
          </p:nvSpPr>
          <p:spPr>
            <a:xfrm>
              <a:off x="6697367" y="4725144"/>
              <a:ext cx="1152128" cy="1656184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868144" y="6392818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/>
                <a:t>Segura</a:t>
              </a:r>
              <a:endParaRPr lang="es-CO" sz="2800" b="1" dirty="0"/>
            </a:p>
          </p:txBody>
        </p:sp>
      </p:grpSp>
      <p:graphicFrame>
        <p:nvGraphicFramePr>
          <p:cNvPr id="23" name="22 Diagrama"/>
          <p:cNvGraphicFramePr/>
          <p:nvPr>
            <p:extLst>
              <p:ext uri="{D42A27DB-BD31-4B8C-83A1-F6EECF244321}">
                <p14:modId xmlns:p14="http://schemas.microsoft.com/office/powerpoint/2010/main" val="4146374576"/>
              </p:ext>
            </p:extLst>
          </p:nvPr>
        </p:nvGraphicFramePr>
        <p:xfrm>
          <a:off x="3282155" y="1772816"/>
          <a:ext cx="2369965" cy="602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775751042"/>
              </p:ext>
            </p:extLst>
          </p:nvPr>
        </p:nvGraphicFramePr>
        <p:xfrm>
          <a:off x="1403648" y="0"/>
          <a:ext cx="6144344" cy="232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9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23602"/>
              </p:ext>
            </p:extLst>
          </p:nvPr>
        </p:nvGraphicFramePr>
        <p:xfrm>
          <a:off x="179512" y="260648"/>
          <a:ext cx="8784976" cy="334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/>
                <a:gridCol w="1008112"/>
                <a:gridCol w="1152128"/>
                <a:gridCol w="1440160"/>
              </a:tblGrid>
              <a:tr h="258577">
                <a:tc>
                  <a:txBody>
                    <a:bodyPr/>
                    <a:lstStyle/>
                    <a:p>
                      <a:r>
                        <a:rPr lang="es-CO" dirty="0" smtClean="0"/>
                        <a:t>Modulo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Básica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Standard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Profesional</a:t>
                      </a:r>
                      <a:endParaRPr lang="es-CO" dirty="0"/>
                    </a:p>
                  </a:txBody>
                  <a:tcPr/>
                </a:tc>
              </a:tr>
              <a:tr h="803651">
                <a:tc>
                  <a:txBody>
                    <a:bodyPr/>
                    <a:lstStyle/>
                    <a:p>
                      <a:r>
                        <a:rPr lang="es-CO" b="1" dirty="0" smtClean="0"/>
                        <a:t>Gestión</a:t>
                      </a:r>
                      <a:r>
                        <a:rPr lang="es-CO" b="1" baseline="0" dirty="0" smtClean="0"/>
                        <a:t> de pacientes e historias clínicas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</a:tr>
              <a:tr h="432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baseline="0" dirty="0" smtClean="0"/>
                        <a:t>POS </a:t>
                      </a:r>
                      <a:r>
                        <a:rPr lang="es-CO" b="1" dirty="0" smtClean="0"/>
                        <a:t>Punto de venta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</a:tr>
              <a:tr h="45251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Gestión de Inventarios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</a:tr>
              <a:tr h="646443">
                <a:tc>
                  <a:txBody>
                    <a:bodyPr/>
                    <a:lstStyle/>
                    <a:p>
                      <a:r>
                        <a:rPr lang="es-CO" b="1" dirty="0" smtClean="0"/>
                        <a:t>CRM</a:t>
                      </a:r>
                      <a:r>
                        <a:rPr lang="es-CO" b="1" baseline="0" dirty="0" smtClean="0"/>
                        <a:t> gestión de relaciones con clientes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</a:tr>
              <a:tr h="646443">
                <a:tc>
                  <a:txBody>
                    <a:bodyPr/>
                    <a:lstStyle/>
                    <a:p>
                      <a:r>
                        <a:rPr lang="es-CO" b="1" dirty="0" smtClean="0"/>
                        <a:t>Gestión</a:t>
                      </a:r>
                      <a:r>
                        <a:rPr lang="es-CO" b="1" baseline="0" dirty="0" smtClean="0"/>
                        <a:t> </a:t>
                      </a:r>
                      <a:r>
                        <a:rPr lang="es-CO" b="1" baseline="0" dirty="0" smtClean="0"/>
                        <a:t>de </a:t>
                      </a:r>
                      <a:r>
                        <a:rPr lang="es-CO" b="1" baseline="0" dirty="0" smtClean="0"/>
                        <a:t>metas  y </a:t>
                      </a:r>
                      <a:r>
                        <a:rPr lang="es-CO" b="1" baseline="0" dirty="0" smtClean="0"/>
                        <a:t>desempeño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1 Grupo"/>
          <p:cNvGrpSpPr/>
          <p:nvPr/>
        </p:nvGrpSpPr>
        <p:grpSpPr>
          <a:xfrm>
            <a:off x="5724128" y="836712"/>
            <a:ext cx="2685884" cy="2537048"/>
            <a:chOff x="5724128" y="836712"/>
            <a:chExt cx="2685884" cy="2537048"/>
          </a:xfrm>
        </p:grpSpPr>
        <p:pic>
          <p:nvPicPr>
            <p:cNvPr id="1026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836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836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836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4847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419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212" y="249289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43" y="14847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kuper\Downloads\Png\Accept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43" y="19419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uper\Downloads\Axialis-Colored-Buttons-Square-Red-Png\Png\32x32\Can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4847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uper\Downloads\Axialis-Colored-Buttons-Square-Red-Png\Png\32x32\Can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9419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kuper\Downloads\Axialis-Colored-Buttons-Square-Red-Png\Png\32x32\Can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49289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kuper\Downloads\Axialis-Colored-Buttons-Square-Red-Png\Png\32x32\Can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0689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kuper\Downloads\Axialis-Colored-Buttons-Square-Red-Png\Png\32x32\Can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9289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kuper\Downloads\Axialis-Colored-Buttons-Square-Red-Png\Png\32x32\Can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43" y="30689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129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77801"/>
              </p:ext>
            </p:extLst>
          </p:nvPr>
        </p:nvGraphicFramePr>
        <p:xfrm>
          <a:off x="35496" y="44624"/>
          <a:ext cx="5184576" cy="182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/>
              </a:tblGrid>
              <a:tr h="258577">
                <a:tc>
                  <a:txBody>
                    <a:bodyPr/>
                    <a:lstStyle/>
                    <a:p>
                      <a:r>
                        <a:rPr lang="es-CO" dirty="0" smtClean="0"/>
                        <a:t>Beneficios</a:t>
                      </a:r>
                      <a:r>
                        <a:rPr lang="es-CO" baseline="0" dirty="0" smtClean="0"/>
                        <a:t> Administrativos</a:t>
                      </a:r>
                      <a:endParaRPr lang="es-CO" dirty="0"/>
                    </a:p>
                  </a:txBody>
                  <a:tcPr/>
                </a:tc>
              </a:tr>
              <a:tr h="570344">
                <a:tc>
                  <a:txBody>
                    <a:bodyPr/>
                    <a:lstStyle/>
                    <a:p>
                      <a:r>
                        <a:rPr lang="es-CO" b="1" dirty="0" smtClean="0"/>
                        <a:t>Enfoque</a:t>
                      </a:r>
                      <a:r>
                        <a:rPr lang="es-CO" b="1" baseline="0" dirty="0" smtClean="0"/>
                        <a:t> en tu negocio y administración por metas</a:t>
                      </a:r>
                      <a:endParaRPr lang="es-CO" b="1" dirty="0"/>
                    </a:p>
                  </a:txBody>
                  <a:tcPr/>
                </a:tc>
              </a:tr>
              <a:tr h="432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baseline="0" dirty="0" smtClean="0"/>
                        <a:t>Información real sobre tu negocio en todo momento</a:t>
                      </a:r>
                      <a:endParaRPr lang="es-CO" b="1" dirty="0"/>
                    </a:p>
                  </a:txBody>
                  <a:tcPr/>
                </a:tc>
              </a:tr>
              <a:tr h="45251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Cultura</a:t>
                      </a:r>
                      <a:r>
                        <a:rPr lang="es-CO" b="1" baseline="0" dirty="0" smtClean="0"/>
                        <a:t> de excelencia y mejoramiento continuo</a:t>
                      </a:r>
                      <a:endParaRPr lang="es-CO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06297"/>
              </p:ext>
            </p:extLst>
          </p:nvPr>
        </p:nvGraphicFramePr>
        <p:xfrm>
          <a:off x="35496" y="2382456"/>
          <a:ext cx="5184576" cy="185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/>
              </a:tblGrid>
              <a:tr h="258577">
                <a:tc>
                  <a:txBody>
                    <a:bodyPr/>
                    <a:lstStyle/>
                    <a:p>
                      <a:r>
                        <a:rPr lang="es-CO" dirty="0" smtClean="0"/>
                        <a:t>Beneficios</a:t>
                      </a:r>
                      <a:r>
                        <a:rPr lang="es-CO" baseline="0" dirty="0" smtClean="0"/>
                        <a:t> Operativos</a:t>
                      </a:r>
                      <a:endParaRPr lang="es-CO" dirty="0"/>
                    </a:p>
                  </a:txBody>
                  <a:tcPr/>
                </a:tc>
              </a:tr>
              <a:tr h="608776">
                <a:tc>
                  <a:txBody>
                    <a:bodyPr/>
                    <a:lstStyle/>
                    <a:p>
                      <a:r>
                        <a:rPr lang="es-CO" b="1" dirty="0" smtClean="0"/>
                        <a:t>Eficiencia y productividad</a:t>
                      </a:r>
                      <a:r>
                        <a:rPr lang="es-CO" b="1" baseline="0" dirty="0" smtClean="0"/>
                        <a:t> en tu día a día</a:t>
                      </a:r>
                      <a:endParaRPr lang="es-CO" b="1" dirty="0"/>
                    </a:p>
                  </a:txBody>
                  <a:tcPr/>
                </a:tc>
              </a:tr>
              <a:tr h="432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baseline="0" dirty="0" smtClean="0"/>
                        <a:t>Controlas tu desempeño y resultados</a:t>
                      </a:r>
                      <a:endParaRPr lang="es-CO" b="1" dirty="0"/>
                    </a:p>
                  </a:txBody>
                  <a:tcPr/>
                </a:tc>
              </a:tr>
              <a:tr h="45251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Aumento</a:t>
                      </a:r>
                      <a:r>
                        <a:rPr lang="es-CO" b="1" baseline="0" dirty="0" smtClean="0"/>
                        <a:t> de la satisfacción de tus clientes</a:t>
                      </a:r>
                      <a:endParaRPr lang="es-CO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51462"/>
              </p:ext>
            </p:extLst>
          </p:nvPr>
        </p:nvGraphicFramePr>
        <p:xfrm>
          <a:off x="35496" y="4725144"/>
          <a:ext cx="5184576" cy="205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/>
              </a:tblGrid>
              <a:tr h="258577">
                <a:tc>
                  <a:txBody>
                    <a:bodyPr/>
                    <a:lstStyle/>
                    <a:p>
                      <a:r>
                        <a:rPr lang="es-CO" dirty="0" smtClean="0"/>
                        <a:t>Beneficios</a:t>
                      </a:r>
                      <a:r>
                        <a:rPr lang="es-CO" baseline="0" dirty="0" smtClean="0"/>
                        <a:t> Financieros</a:t>
                      </a:r>
                      <a:endParaRPr lang="es-CO" dirty="0"/>
                    </a:p>
                  </a:txBody>
                  <a:tcPr/>
                </a:tc>
              </a:tr>
              <a:tr h="803651">
                <a:tc>
                  <a:txBody>
                    <a:bodyPr/>
                    <a:lstStyle/>
                    <a:p>
                      <a:r>
                        <a:rPr lang="es-CO" b="1" dirty="0" smtClean="0"/>
                        <a:t>No necesitas invertir grandes sumas en software, hardware, infraestructura</a:t>
                      </a:r>
                      <a:r>
                        <a:rPr lang="es-CO" b="1" baseline="0" dirty="0" smtClean="0"/>
                        <a:t> o </a:t>
                      </a:r>
                      <a:r>
                        <a:rPr lang="es-CO" b="1" dirty="0" smtClean="0"/>
                        <a:t>integración de sistemas</a:t>
                      </a:r>
                      <a:endParaRPr lang="es-CO" b="1" dirty="0"/>
                    </a:p>
                  </a:txBody>
                  <a:tcPr/>
                </a:tc>
              </a:tr>
              <a:tr h="432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baseline="0" dirty="0" smtClean="0"/>
                        <a:t>Precios muy accesibles al bolsillo de todos</a:t>
                      </a:r>
                      <a:endParaRPr lang="es-CO" b="1" dirty="0"/>
                    </a:p>
                  </a:txBody>
                  <a:tcPr/>
                </a:tc>
              </a:tr>
              <a:tr h="45251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Facilidad</a:t>
                      </a:r>
                      <a:r>
                        <a:rPr lang="es-CO" b="1" baseline="0" dirty="0" smtClean="0"/>
                        <a:t> de pagos. La que mas te convenga!</a:t>
                      </a:r>
                      <a:endParaRPr lang="es-CO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16674"/>
              </p:ext>
            </p:extLst>
          </p:nvPr>
        </p:nvGraphicFramePr>
        <p:xfrm>
          <a:off x="611560" y="260648"/>
          <a:ext cx="7776864" cy="414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3672408"/>
              </a:tblGrid>
              <a:tr h="25857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Soporte técnico</a:t>
                      </a:r>
                      <a:endParaRPr lang="es-CO" sz="2800" dirty="0"/>
                    </a:p>
                  </a:txBody>
                  <a:tcPr/>
                </a:tc>
              </a:tr>
              <a:tr h="803651">
                <a:tc>
                  <a:txBody>
                    <a:bodyPr/>
                    <a:lstStyle/>
                    <a:p>
                      <a:r>
                        <a:rPr lang="es-CO" b="1" dirty="0" smtClean="0"/>
                        <a:t>Limite</a:t>
                      </a:r>
                      <a:r>
                        <a:rPr lang="es-CO" b="1" baseline="0" dirty="0" smtClean="0"/>
                        <a:t> de ayudas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Ilimitado</a:t>
                      </a:r>
                      <a:endParaRPr lang="es-CO" b="0" dirty="0"/>
                    </a:p>
                  </a:txBody>
                  <a:tcPr/>
                </a:tc>
              </a:tr>
              <a:tr h="432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baseline="0" dirty="0" smtClean="0"/>
                        <a:t>Tiempo máximo de respuesta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1 día</a:t>
                      </a:r>
                      <a:endParaRPr lang="es-CO" b="0" dirty="0"/>
                    </a:p>
                  </a:txBody>
                  <a:tcPr/>
                </a:tc>
              </a:tr>
              <a:tr h="45251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Tiempo máximo</a:t>
                      </a:r>
                      <a:r>
                        <a:rPr lang="es-CO" b="1" baseline="0" dirty="0" smtClean="0"/>
                        <a:t> de solución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Dependiendo del nivel de severidad</a:t>
                      </a:r>
                      <a:endParaRPr lang="es-CO" b="0" dirty="0"/>
                    </a:p>
                  </a:txBody>
                  <a:tcPr/>
                </a:tc>
              </a:tr>
              <a:tr h="646443">
                <a:tc>
                  <a:txBody>
                    <a:bodyPr/>
                    <a:lstStyle/>
                    <a:p>
                      <a:r>
                        <a:rPr lang="es-CO" b="1" dirty="0" smtClean="0"/>
                        <a:t>Horario de</a:t>
                      </a:r>
                      <a:r>
                        <a:rPr lang="es-CO" b="1" baseline="0" dirty="0" smtClean="0"/>
                        <a:t> atención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Lunes</a:t>
                      </a:r>
                      <a:r>
                        <a:rPr lang="es-CO" b="0" baseline="0" dirty="0" smtClean="0"/>
                        <a:t> a Viernes</a:t>
                      </a:r>
                    </a:p>
                    <a:p>
                      <a:pPr algn="ctr"/>
                      <a:r>
                        <a:rPr lang="es-CO" b="0" baseline="0" dirty="0" smtClean="0"/>
                        <a:t>8:00 am – 6:00 pm</a:t>
                      </a:r>
                      <a:endParaRPr lang="es-CO" b="0" dirty="0"/>
                    </a:p>
                  </a:txBody>
                  <a:tcPr/>
                </a:tc>
              </a:tr>
              <a:tr h="646443">
                <a:tc>
                  <a:txBody>
                    <a:bodyPr/>
                    <a:lstStyle/>
                    <a:p>
                      <a:r>
                        <a:rPr lang="es-CO" b="1" dirty="0" smtClean="0"/>
                        <a:t>Apoyo</a:t>
                      </a:r>
                      <a:r>
                        <a:rPr lang="es-CO" b="1" baseline="0" dirty="0" smtClean="0"/>
                        <a:t> telefónico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Skype: soporteyoptic</a:t>
                      </a:r>
                    </a:p>
                  </a:txBody>
                  <a:tcPr/>
                </a:tc>
              </a:tr>
              <a:tr h="646443">
                <a:tc>
                  <a:txBody>
                    <a:bodyPr/>
                    <a:lstStyle/>
                    <a:p>
                      <a:r>
                        <a:rPr lang="es-CO" b="1" dirty="0" smtClean="0"/>
                        <a:t>Apoyo</a:t>
                      </a:r>
                      <a:r>
                        <a:rPr lang="es-CO" b="1" baseline="0" dirty="0" smtClean="0"/>
                        <a:t> por correo electrónico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soporte@yoptic.com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C:\Users\kuper\Downloads\Png\Accept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40" y="32046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uper\Downloads\Png\Accept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40" y="3838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733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173</Words>
  <Application>Microsoft Office PowerPoint</Application>
  <PresentationFormat>Presentación en pantalla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kuper</dc:creator>
  <cp:lastModifiedBy>kuper</cp:lastModifiedBy>
  <cp:revision>21</cp:revision>
  <dcterms:created xsi:type="dcterms:W3CDTF">2012-02-10T17:19:08Z</dcterms:created>
  <dcterms:modified xsi:type="dcterms:W3CDTF">2012-02-15T17:25:17Z</dcterms:modified>
</cp:coreProperties>
</file>