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7" r:id="rId5"/>
    <p:sldId id="285" r:id="rId6"/>
    <p:sldId id="286" r:id="rId7"/>
    <p:sldId id="262" r:id="rId8"/>
    <p:sldId id="261" r:id="rId9"/>
    <p:sldId id="267" r:id="rId10"/>
    <p:sldId id="272" r:id="rId11"/>
    <p:sldId id="273" r:id="rId12"/>
    <p:sldId id="275" r:id="rId13"/>
    <p:sldId id="274" r:id="rId14"/>
    <p:sldId id="278" r:id="rId15"/>
    <p:sldId id="280" r:id="rId16"/>
    <p:sldId id="264" r:id="rId17"/>
    <p:sldId id="270" r:id="rId18"/>
    <p:sldId id="281" r:id="rId19"/>
    <p:sldId id="282" r:id="rId20"/>
    <p:sldId id="269" r:id="rId21"/>
    <p:sldId id="283" r:id="rId22"/>
    <p:sldId id="268" r:id="rId23"/>
    <p:sldId id="265" r:id="rId24"/>
    <p:sldId id="266" r:id="rId25"/>
    <p:sldId id="288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973" autoAdjust="0"/>
  </p:normalViewPr>
  <p:slideViewPr>
    <p:cSldViewPr snapToGrid="0">
      <p:cViewPr>
        <p:scale>
          <a:sx n="53" d="100"/>
          <a:sy n="53" d="100"/>
        </p:scale>
        <p:origin x="18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mb" userId="fa208c01aaf836bb" providerId="LiveId" clId="{D2D1716E-47BD-4EF0-9234-CB9BB004C2B7}"/>
    <pc:docChg chg="undo custSel addSld delSld modSld sldOrd">
      <pc:chgData name="David Lamb" userId="fa208c01aaf836bb" providerId="LiveId" clId="{D2D1716E-47BD-4EF0-9234-CB9BB004C2B7}" dt="2018-04-11T18:35:08.274" v="4145" actId="20577"/>
      <pc:docMkLst>
        <pc:docMk/>
      </pc:docMkLst>
      <pc:sldChg chg="modSp modNotesTx">
        <pc:chgData name="David Lamb" userId="fa208c01aaf836bb" providerId="LiveId" clId="{D2D1716E-47BD-4EF0-9234-CB9BB004C2B7}" dt="2018-04-11T17:38:25.302" v="2858" actId="20577"/>
        <pc:sldMkLst>
          <pc:docMk/>
          <pc:sldMk cId="2535508318" sldId="256"/>
        </pc:sldMkLst>
        <pc:spChg chg="mod">
          <ac:chgData name="David Lamb" userId="fa208c01aaf836bb" providerId="LiveId" clId="{D2D1716E-47BD-4EF0-9234-CB9BB004C2B7}" dt="2018-04-06T17:32:35.571" v="2537" actId="255"/>
          <ac:spMkLst>
            <pc:docMk/>
            <pc:sldMk cId="2535508318" sldId="256"/>
            <ac:spMk id="2" creationId="{CEB457B2-C0A9-4B80-9960-9B6BB3B24815}"/>
          </ac:spMkLst>
        </pc:spChg>
      </pc:sldChg>
      <pc:sldChg chg="modSp modNotesTx">
        <pc:chgData name="David Lamb" userId="fa208c01aaf836bb" providerId="LiveId" clId="{D2D1716E-47BD-4EF0-9234-CB9BB004C2B7}" dt="2018-04-11T17:39:33.293" v="3099" actId="20577"/>
        <pc:sldMkLst>
          <pc:docMk/>
          <pc:sldMk cId="1555084437" sldId="257"/>
        </pc:sldMkLst>
        <pc:spChg chg="mod">
          <ac:chgData name="David Lamb" userId="fa208c01aaf836bb" providerId="LiveId" clId="{D2D1716E-47BD-4EF0-9234-CB9BB004C2B7}" dt="2018-04-06T17:32:19.550" v="2528" actId="20577"/>
          <ac:spMkLst>
            <pc:docMk/>
            <pc:sldMk cId="1555084437" sldId="257"/>
            <ac:spMk id="3" creationId="{73D2B710-0989-466D-9E51-17F4A849F029}"/>
          </ac:spMkLst>
        </pc:spChg>
      </pc:sldChg>
      <pc:sldChg chg="addSp delSp modSp modNotesTx">
        <pc:chgData name="David Lamb" userId="fa208c01aaf836bb" providerId="LiveId" clId="{D2D1716E-47BD-4EF0-9234-CB9BB004C2B7}" dt="2018-04-11T17:41:56.526" v="3427" actId="20577"/>
        <pc:sldMkLst>
          <pc:docMk/>
          <pc:sldMk cId="1171678408" sldId="258"/>
        </pc:sldMkLst>
        <pc:spChg chg="mod">
          <ac:chgData name="David Lamb" userId="fa208c01aaf836bb" providerId="LiveId" clId="{D2D1716E-47BD-4EF0-9234-CB9BB004C2B7}" dt="2018-04-06T14:14:32.193" v="1775" actId="20577"/>
          <ac:spMkLst>
            <pc:docMk/>
            <pc:sldMk cId="1171678408" sldId="258"/>
            <ac:spMk id="2" creationId="{D579AD80-017A-4ECD-B8AE-B90399E654A4}"/>
          </ac:spMkLst>
        </pc:spChg>
        <pc:spChg chg="mod">
          <ac:chgData name="David Lamb" userId="fa208c01aaf836bb" providerId="LiveId" clId="{D2D1716E-47BD-4EF0-9234-CB9BB004C2B7}" dt="2018-04-11T17:41:56.526" v="3427" actId="20577"/>
          <ac:spMkLst>
            <pc:docMk/>
            <pc:sldMk cId="1171678408" sldId="258"/>
            <ac:spMk id="3" creationId="{7A363B6A-B450-49E4-9B4C-C28674A8B283}"/>
          </ac:spMkLst>
        </pc:spChg>
        <pc:spChg chg="del mod">
          <ac:chgData name="David Lamb" userId="fa208c01aaf836bb" providerId="LiveId" clId="{D2D1716E-47BD-4EF0-9234-CB9BB004C2B7}" dt="2018-04-06T14:34:13.661" v="2228" actId="20577"/>
          <ac:spMkLst>
            <pc:docMk/>
            <pc:sldMk cId="1171678408" sldId="258"/>
            <ac:spMk id="5" creationId="{8BC4586C-8D0A-4BCB-ACFE-8B7B31E96258}"/>
          </ac:spMkLst>
        </pc:spChg>
        <pc:picChg chg="add del mod">
          <ac:chgData name="David Lamb" userId="fa208c01aaf836bb" providerId="LiveId" clId="{D2D1716E-47BD-4EF0-9234-CB9BB004C2B7}" dt="2018-04-06T14:22:19.647" v="2028" actId="478"/>
          <ac:picMkLst>
            <pc:docMk/>
            <pc:sldMk cId="1171678408" sldId="258"/>
            <ac:picMk id="4" creationId="{D5716C11-49C4-4FCF-99D0-AAA0CB528EB0}"/>
          </ac:picMkLst>
        </pc:picChg>
      </pc:sldChg>
      <pc:sldChg chg="del">
        <pc:chgData name="David Lamb" userId="fa208c01aaf836bb" providerId="LiveId" clId="{D2D1716E-47BD-4EF0-9234-CB9BB004C2B7}" dt="2018-04-10T22:53:53.719" v="2689" actId="2696"/>
        <pc:sldMkLst>
          <pc:docMk/>
          <pc:sldMk cId="3039799223" sldId="259"/>
        </pc:sldMkLst>
      </pc:sldChg>
      <pc:sldChg chg="del">
        <pc:chgData name="David Lamb" userId="fa208c01aaf836bb" providerId="LiveId" clId="{D2D1716E-47BD-4EF0-9234-CB9BB004C2B7}" dt="2018-04-10T22:51:52.156" v="2667" actId="2696"/>
        <pc:sldMkLst>
          <pc:docMk/>
          <pc:sldMk cId="151564765" sldId="260"/>
        </pc:sldMkLst>
      </pc:sldChg>
      <pc:sldChg chg="modSp">
        <pc:chgData name="David Lamb" userId="fa208c01aaf836bb" providerId="LiveId" clId="{D2D1716E-47BD-4EF0-9234-CB9BB004C2B7}" dt="2018-04-10T22:52:02.288" v="2679" actId="20577"/>
        <pc:sldMkLst>
          <pc:docMk/>
          <pc:sldMk cId="2287161976" sldId="262"/>
        </pc:sldMkLst>
        <pc:spChg chg="mod">
          <ac:chgData name="David Lamb" userId="fa208c01aaf836bb" providerId="LiveId" clId="{D2D1716E-47BD-4EF0-9234-CB9BB004C2B7}" dt="2018-04-10T22:52:02.288" v="2679" actId="20577"/>
          <ac:spMkLst>
            <pc:docMk/>
            <pc:sldMk cId="2287161976" sldId="262"/>
            <ac:spMk id="3" creationId="{9F313024-7749-4E1C-90F0-D7152F156F19}"/>
          </ac:spMkLst>
        </pc:spChg>
      </pc:sldChg>
      <pc:sldChg chg="del">
        <pc:chgData name="David Lamb" userId="fa208c01aaf836bb" providerId="LiveId" clId="{D2D1716E-47BD-4EF0-9234-CB9BB004C2B7}" dt="2018-04-10T22:53:54.532" v="2690" actId="2696"/>
        <pc:sldMkLst>
          <pc:docMk/>
          <pc:sldMk cId="3357099579" sldId="263"/>
        </pc:sldMkLst>
      </pc:sldChg>
      <pc:sldChg chg="del">
        <pc:chgData name="David Lamb" userId="fa208c01aaf836bb" providerId="LiveId" clId="{D2D1716E-47BD-4EF0-9234-CB9BB004C2B7}" dt="2018-04-10T22:53:55.313" v="2691" actId="2696"/>
        <pc:sldMkLst>
          <pc:docMk/>
          <pc:sldMk cId="2859511328" sldId="271"/>
        </pc:sldMkLst>
      </pc:sldChg>
      <pc:sldChg chg="modNotesTx">
        <pc:chgData name="David Lamb" userId="fa208c01aaf836bb" providerId="LiveId" clId="{D2D1716E-47BD-4EF0-9234-CB9BB004C2B7}" dt="2018-04-11T18:10:12.375" v="3849" actId="20577"/>
        <pc:sldMkLst>
          <pc:docMk/>
          <pc:sldMk cId="3067750803" sldId="273"/>
        </pc:sldMkLst>
      </pc:sldChg>
      <pc:sldChg chg="modSp">
        <pc:chgData name="David Lamb" userId="fa208c01aaf836bb" providerId="LiveId" clId="{D2D1716E-47BD-4EF0-9234-CB9BB004C2B7}" dt="2018-04-11T18:11:19.157" v="3863" actId="1076"/>
        <pc:sldMkLst>
          <pc:docMk/>
          <pc:sldMk cId="3159472971" sldId="274"/>
        </pc:sldMkLst>
        <pc:spChg chg="mod">
          <ac:chgData name="David Lamb" userId="fa208c01aaf836bb" providerId="LiveId" clId="{D2D1716E-47BD-4EF0-9234-CB9BB004C2B7}" dt="2018-04-11T18:11:02.090" v="3861"/>
          <ac:spMkLst>
            <pc:docMk/>
            <pc:sldMk cId="3159472971" sldId="274"/>
            <ac:spMk id="3" creationId="{7C7F256A-60D1-494F-A4FC-2AB6A25A79B3}"/>
          </ac:spMkLst>
        </pc:spChg>
        <pc:spChg chg="mod">
          <ac:chgData name="David Lamb" userId="fa208c01aaf836bb" providerId="LiveId" clId="{D2D1716E-47BD-4EF0-9234-CB9BB004C2B7}" dt="2018-04-11T18:11:11.698" v="3862" actId="1076"/>
          <ac:spMkLst>
            <pc:docMk/>
            <pc:sldMk cId="3159472971" sldId="274"/>
            <ac:spMk id="7" creationId="{51B2A224-4071-4AE0-B290-55A963044EA3}"/>
          </ac:spMkLst>
        </pc:spChg>
        <pc:spChg chg="mod">
          <ac:chgData name="David Lamb" userId="fa208c01aaf836bb" providerId="LiveId" clId="{D2D1716E-47BD-4EF0-9234-CB9BB004C2B7}" dt="2018-04-11T18:11:11.698" v="3862" actId="1076"/>
          <ac:spMkLst>
            <pc:docMk/>
            <pc:sldMk cId="3159472971" sldId="274"/>
            <ac:spMk id="8" creationId="{6C03B97E-1261-49AB-A729-8758F13FCB70}"/>
          </ac:spMkLst>
        </pc:spChg>
        <pc:spChg chg="mod">
          <ac:chgData name="David Lamb" userId="fa208c01aaf836bb" providerId="LiveId" clId="{D2D1716E-47BD-4EF0-9234-CB9BB004C2B7}" dt="2018-04-11T18:11:11.698" v="3862" actId="1076"/>
          <ac:spMkLst>
            <pc:docMk/>
            <pc:sldMk cId="3159472971" sldId="274"/>
            <ac:spMk id="9" creationId="{89B2E4DF-186A-445E-A53B-C53143FE9076}"/>
          </ac:spMkLst>
        </pc:spChg>
        <pc:spChg chg="mod">
          <ac:chgData name="David Lamb" userId="fa208c01aaf836bb" providerId="LiveId" clId="{D2D1716E-47BD-4EF0-9234-CB9BB004C2B7}" dt="2018-04-11T18:11:11.698" v="3862" actId="1076"/>
          <ac:spMkLst>
            <pc:docMk/>
            <pc:sldMk cId="3159472971" sldId="274"/>
            <ac:spMk id="10" creationId="{4588A843-587E-495C-A95D-FE7686E388A2}"/>
          </ac:spMkLst>
        </pc:spChg>
        <pc:spChg chg="mod">
          <ac:chgData name="David Lamb" userId="fa208c01aaf836bb" providerId="LiveId" clId="{D2D1716E-47BD-4EF0-9234-CB9BB004C2B7}" dt="2018-04-11T18:11:11.698" v="3862" actId="1076"/>
          <ac:spMkLst>
            <pc:docMk/>
            <pc:sldMk cId="3159472971" sldId="274"/>
            <ac:spMk id="11" creationId="{57B9621A-DD96-41CE-B9EB-6B453C41762F}"/>
          </ac:spMkLst>
        </pc:spChg>
        <pc:spChg chg="mod">
          <ac:chgData name="David Lamb" userId="fa208c01aaf836bb" providerId="LiveId" clId="{D2D1716E-47BD-4EF0-9234-CB9BB004C2B7}" dt="2018-04-11T18:11:11.698" v="3862" actId="1076"/>
          <ac:spMkLst>
            <pc:docMk/>
            <pc:sldMk cId="3159472971" sldId="274"/>
            <ac:spMk id="12" creationId="{87D903B0-B170-42D6-A3A0-5595A7151795}"/>
          </ac:spMkLst>
        </pc:spChg>
        <pc:spChg chg="mod">
          <ac:chgData name="David Lamb" userId="fa208c01aaf836bb" providerId="LiveId" clId="{D2D1716E-47BD-4EF0-9234-CB9BB004C2B7}" dt="2018-04-11T18:11:19.157" v="3863" actId="1076"/>
          <ac:spMkLst>
            <pc:docMk/>
            <pc:sldMk cId="3159472971" sldId="274"/>
            <ac:spMk id="13" creationId="{E2A73E91-939A-466C-8169-79B4BC5C5D2B}"/>
          </ac:spMkLst>
        </pc:spChg>
        <pc:graphicFrameChg chg="mod">
          <ac:chgData name="David Lamb" userId="fa208c01aaf836bb" providerId="LiveId" clId="{D2D1716E-47BD-4EF0-9234-CB9BB004C2B7}" dt="2018-04-11T18:11:11.698" v="3862" actId="1076"/>
          <ac:graphicFrameMkLst>
            <pc:docMk/>
            <pc:sldMk cId="3159472971" sldId="274"/>
            <ac:graphicFrameMk id="4" creationId="{AC2C1838-E552-4A17-A89E-69D04E6C7334}"/>
          </ac:graphicFrameMkLst>
        </pc:graphicFrameChg>
        <pc:graphicFrameChg chg="mod">
          <ac:chgData name="David Lamb" userId="fa208c01aaf836bb" providerId="LiveId" clId="{D2D1716E-47BD-4EF0-9234-CB9BB004C2B7}" dt="2018-04-11T18:11:11.698" v="3862" actId="1076"/>
          <ac:graphicFrameMkLst>
            <pc:docMk/>
            <pc:sldMk cId="3159472971" sldId="274"/>
            <ac:graphicFrameMk id="5" creationId="{843E849F-93CB-4A63-9055-C1DDE8A46C7F}"/>
          </ac:graphicFrameMkLst>
        </pc:graphicFrameChg>
        <pc:graphicFrameChg chg="mod">
          <ac:chgData name="David Lamb" userId="fa208c01aaf836bb" providerId="LiveId" clId="{D2D1716E-47BD-4EF0-9234-CB9BB004C2B7}" dt="2018-04-11T18:11:11.698" v="3862" actId="1076"/>
          <ac:graphicFrameMkLst>
            <pc:docMk/>
            <pc:sldMk cId="3159472971" sldId="274"/>
            <ac:graphicFrameMk id="6" creationId="{A729240D-E5D8-4A7D-9FFE-EDE7417B22BC}"/>
          </ac:graphicFrameMkLst>
        </pc:graphicFrameChg>
      </pc:sldChg>
      <pc:sldChg chg="modSp">
        <pc:chgData name="David Lamb" userId="fa208c01aaf836bb" providerId="LiveId" clId="{D2D1716E-47BD-4EF0-9234-CB9BB004C2B7}" dt="2018-04-11T18:35:08.274" v="4145" actId="20577"/>
        <pc:sldMkLst>
          <pc:docMk/>
          <pc:sldMk cId="3668027396" sldId="276"/>
        </pc:sldMkLst>
        <pc:spChg chg="mod">
          <ac:chgData name="David Lamb" userId="fa208c01aaf836bb" providerId="LiveId" clId="{D2D1716E-47BD-4EF0-9234-CB9BB004C2B7}" dt="2018-04-11T18:35:08.274" v="4145" actId="20577"/>
          <ac:spMkLst>
            <pc:docMk/>
            <pc:sldMk cId="3668027396" sldId="276"/>
            <ac:spMk id="3" creationId="{B8E6AB85-2893-490E-A622-350BBAAAF0F3}"/>
          </ac:spMkLst>
        </pc:spChg>
      </pc:sldChg>
      <pc:sldChg chg="modSp">
        <pc:chgData name="David Lamb" userId="fa208c01aaf836bb" providerId="LiveId" clId="{D2D1716E-47BD-4EF0-9234-CB9BB004C2B7}" dt="2018-04-11T18:33:41.265" v="3983" actId="20577"/>
        <pc:sldMkLst>
          <pc:docMk/>
          <pc:sldMk cId="3173164377" sldId="277"/>
        </pc:sldMkLst>
        <pc:spChg chg="mod">
          <ac:chgData name="David Lamb" userId="fa208c01aaf836bb" providerId="LiveId" clId="{D2D1716E-47BD-4EF0-9234-CB9BB004C2B7}" dt="2018-04-11T18:33:41.265" v="3983" actId="20577"/>
          <ac:spMkLst>
            <pc:docMk/>
            <pc:sldMk cId="3173164377" sldId="277"/>
            <ac:spMk id="3" creationId="{2105C967-89AB-4FB8-9735-DDEE00C859ED}"/>
          </ac:spMkLst>
        </pc:spChg>
      </pc:sldChg>
      <pc:sldChg chg="modSp ord">
        <pc:chgData name="David Lamb" userId="fa208c01aaf836bb" providerId="LiveId" clId="{D2D1716E-47BD-4EF0-9234-CB9BB004C2B7}" dt="2018-04-11T18:12:10.742" v="3872" actId="20577"/>
        <pc:sldMkLst>
          <pc:docMk/>
          <pc:sldMk cId="4111960563" sldId="278"/>
        </pc:sldMkLst>
        <pc:spChg chg="mod">
          <ac:chgData name="David Lamb" userId="fa208c01aaf836bb" providerId="LiveId" clId="{D2D1716E-47BD-4EF0-9234-CB9BB004C2B7}" dt="2018-04-11T16:24:43.179" v="2764" actId="20577"/>
          <ac:spMkLst>
            <pc:docMk/>
            <pc:sldMk cId="4111960563" sldId="278"/>
            <ac:spMk id="2" creationId="{CDD20EAC-719E-4996-B4A3-0AB10BBE0D6F}"/>
          </ac:spMkLst>
        </pc:spChg>
        <pc:spChg chg="mod">
          <ac:chgData name="David Lamb" userId="fa208c01aaf836bb" providerId="LiveId" clId="{D2D1716E-47BD-4EF0-9234-CB9BB004C2B7}" dt="2018-04-11T18:12:10.742" v="3872" actId="20577"/>
          <ac:spMkLst>
            <pc:docMk/>
            <pc:sldMk cId="4111960563" sldId="278"/>
            <ac:spMk id="3" creationId="{6A143FD1-F561-4834-A52F-D2406D994E0B}"/>
          </ac:spMkLst>
        </pc:spChg>
      </pc:sldChg>
      <pc:sldChg chg="modSp">
        <pc:chgData name="David Lamb" userId="fa208c01aaf836bb" providerId="LiveId" clId="{D2D1716E-47BD-4EF0-9234-CB9BB004C2B7}" dt="2018-04-06T13:53:04.010" v="63" actId="20577"/>
        <pc:sldMkLst>
          <pc:docMk/>
          <pc:sldMk cId="3718822939" sldId="281"/>
        </pc:sldMkLst>
        <pc:spChg chg="mod">
          <ac:chgData name="David Lamb" userId="fa208c01aaf836bb" providerId="LiveId" clId="{D2D1716E-47BD-4EF0-9234-CB9BB004C2B7}" dt="2018-04-06T13:53:04.010" v="63" actId="20577"/>
          <ac:spMkLst>
            <pc:docMk/>
            <pc:sldMk cId="3718822939" sldId="281"/>
            <ac:spMk id="3" creationId="{E5B993DD-C763-4B17-9EC1-BAA3D364E427}"/>
          </ac:spMkLst>
        </pc:spChg>
      </pc:sldChg>
      <pc:sldChg chg="addSp modSp add ord">
        <pc:chgData name="David Lamb" userId="fa208c01aaf836bb" providerId="LiveId" clId="{D2D1716E-47BD-4EF0-9234-CB9BB004C2B7}" dt="2018-04-06T13:52:17.067" v="3" actId="1076"/>
        <pc:sldMkLst>
          <pc:docMk/>
          <pc:sldMk cId="642878417" sldId="282"/>
        </pc:sldMkLst>
        <pc:picChg chg="add mod">
          <ac:chgData name="David Lamb" userId="fa208c01aaf836bb" providerId="LiveId" clId="{D2D1716E-47BD-4EF0-9234-CB9BB004C2B7}" dt="2018-04-06T13:52:17.067" v="3" actId="1076"/>
          <ac:picMkLst>
            <pc:docMk/>
            <pc:sldMk cId="642878417" sldId="282"/>
            <ac:picMk id="4" creationId="{143E2374-A821-4BB7-BBEA-B7D649BB3CC7}"/>
          </ac:picMkLst>
        </pc:picChg>
      </pc:sldChg>
      <pc:sldChg chg="modSp add">
        <pc:chgData name="David Lamb" userId="fa208c01aaf836bb" providerId="LiveId" clId="{D2D1716E-47BD-4EF0-9234-CB9BB004C2B7}" dt="2018-04-06T17:26:56.771" v="2520" actId="20577"/>
        <pc:sldMkLst>
          <pc:docMk/>
          <pc:sldMk cId="3980378791" sldId="283"/>
        </pc:sldMkLst>
        <pc:spChg chg="mod">
          <ac:chgData name="David Lamb" userId="fa208c01aaf836bb" providerId="LiveId" clId="{D2D1716E-47BD-4EF0-9234-CB9BB004C2B7}" dt="2018-04-06T17:26:56.771" v="2520" actId="20577"/>
          <ac:spMkLst>
            <pc:docMk/>
            <pc:sldMk cId="3980378791" sldId="283"/>
            <ac:spMk id="3" creationId="{E5B993DD-C763-4B17-9EC1-BAA3D364E427}"/>
          </ac:spMkLst>
        </pc:spChg>
      </pc:sldChg>
      <pc:sldChg chg="addSp modSp add">
        <pc:chgData name="David Lamb" userId="fa208c01aaf836bb" providerId="LiveId" clId="{D2D1716E-47BD-4EF0-9234-CB9BB004C2B7}" dt="2018-04-11T17:51:12.453" v="3610" actId="20577"/>
        <pc:sldMkLst>
          <pc:docMk/>
          <pc:sldMk cId="2292924592" sldId="285"/>
        </pc:sldMkLst>
        <pc:spChg chg="mod">
          <ac:chgData name="David Lamb" userId="fa208c01aaf836bb" providerId="LiveId" clId="{D2D1716E-47BD-4EF0-9234-CB9BB004C2B7}" dt="2018-04-06T13:58:45.346" v="417" actId="20577"/>
          <ac:spMkLst>
            <pc:docMk/>
            <pc:sldMk cId="2292924592" sldId="285"/>
            <ac:spMk id="2" creationId="{69E3A32A-561B-4705-A666-4BBEA035C7F3}"/>
          </ac:spMkLst>
        </pc:spChg>
        <pc:spChg chg="mod">
          <ac:chgData name="David Lamb" userId="fa208c01aaf836bb" providerId="LiveId" clId="{D2D1716E-47BD-4EF0-9234-CB9BB004C2B7}" dt="2018-04-11T17:51:12.453" v="3610" actId="20577"/>
          <ac:spMkLst>
            <pc:docMk/>
            <pc:sldMk cId="2292924592" sldId="285"/>
            <ac:spMk id="3" creationId="{15B9C85A-2814-4F97-A9E8-B5D4F83712DC}"/>
          </ac:spMkLst>
        </pc:spChg>
        <pc:spChg chg="add mod">
          <ac:chgData name="David Lamb" userId="fa208c01aaf836bb" providerId="LiveId" clId="{D2D1716E-47BD-4EF0-9234-CB9BB004C2B7}" dt="2018-04-06T14:08:48.592" v="1187" actId="20577"/>
          <ac:spMkLst>
            <pc:docMk/>
            <pc:sldMk cId="2292924592" sldId="285"/>
            <ac:spMk id="4" creationId="{7707996B-6E09-493C-803C-D9F5D45485B5}"/>
          </ac:spMkLst>
        </pc:spChg>
      </pc:sldChg>
      <pc:sldChg chg="modSp add">
        <pc:chgData name="David Lamb" userId="fa208c01aaf836bb" providerId="LiveId" clId="{D2D1716E-47BD-4EF0-9234-CB9BB004C2B7}" dt="2018-04-11T17:52:03.092" v="3647" actId="20577"/>
        <pc:sldMkLst>
          <pc:docMk/>
          <pc:sldMk cId="273199428" sldId="286"/>
        </pc:sldMkLst>
        <pc:spChg chg="mod">
          <ac:chgData name="David Lamb" userId="fa208c01aaf836bb" providerId="LiveId" clId="{D2D1716E-47BD-4EF0-9234-CB9BB004C2B7}" dt="2018-04-06T14:11:20.051" v="1215" actId="20577"/>
          <ac:spMkLst>
            <pc:docMk/>
            <pc:sldMk cId="273199428" sldId="286"/>
            <ac:spMk id="2" creationId="{2186BA77-E3DF-4AA0-91BE-65A29195A060}"/>
          </ac:spMkLst>
        </pc:spChg>
        <pc:spChg chg="mod">
          <ac:chgData name="David Lamb" userId="fa208c01aaf836bb" providerId="LiveId" clId="{D2D1716E-47BD-4EF0-9234-CB9BB004C2B7}" dt="2018-04-11T17:52:03.092" v="3647" actId="20577"/>
          <ac:spMkLst>
            <pc:docMk/>
            <pc:sldMk cId="273199428" sldId="286"/>
            <ac:spMk id="3" creationId="{11C5B546-4BEB-409D-B8AE-A44C5DC74541}"/>
          </ac:spMkLst>
        </pc:spChg>
      </pc:sldChg>
      <pc:sldChg chg="addSp delSp modSp add modNotesTx">
        <pc:chgData name="David Lamb" userId="fa208c01aaf836bb" providerId="LiveId" clId="{D2D1716E-47BD-4EF0-9234-CB9BB004C2B7}" dt="2018-04-11T18:21:52.163" v="3940" actId="20577"/>
        <pc:sldMkLst>
          <pc:docMk/>
          <pc:sldMk cId="2484324395" sldId="287"/>
        </pc:sldMkLst>
        <pc:spChg chg="add">
          <ac:chgData name="David Lamb" userId="fa208c01aaf836bb" providerId="LiveId" clId="{D2D1716E-47BD-4EF0-9234-CB9BB004C2B7}" dt="2018-04-06T14:34:15.575" v="2229" actId="1076"/>
          <ac:spMkLst>
            <pc:docMk/>
            <pc:sldMk cId="2484324395" sldId="287"/>
            <ac:spMk id="6" creationId="{FEC9982A-6D8F-4748-B7A4-EFE056A93A6B}"/>
          </ac:spMkLst>
        </pc:spChg>
        <pc:picChg chg="add del">
          <ac:chgData name="David Lamb" userId="fa208c01aaf836bb" providerId="LiveId" clId="{D2D1716E-47BD-4EF0-9234-CB9BB004C2B7}" dt="2018-04-06T14:33:15.970" v="2226" actId="478"/>
          <ac:picMkLst>
            <pc:docMk/>
            <pc:sldMk cId="2484324395" sldId="287"/>
            <ac:picMk id="4" creationId="{4F5E4E56-3AF2-4EAA-9C6B-3277DBC85D53}"/>
          </ac:picMkLst>
        </pc:picChg>
        <pc:picChg chg="add mod">
          <ac:chgData name="David Lamb" userId="fa208c01aaf836bb" providerId="LiveId" clId="{D2D1716E-47BD-4EF0-9234-CB9BB004C2B7}" dt="2018-04-06T14:34:18.273" v="2230" actId="1076"/>
          <ac:picMkLst>
            <pc:docMk/>
            <pc:sldMk cId="2484324395" sldId="287"/>
            <ac:picMk id="5" creationId="{37551A08-F867-4D92-BBE3-1D90F1EC5C76}"/>
          </ac:picMkLst>
        </pc:picChg>
      </pc:sldChg>
      <pc:sldChg chg="addSp delSp modSp add">
        <pc:chgData name="David Lamb" userId="fa208c01aaf836bb" providerId="LiveId" clId="{D2D1716E-47BD-4EF0-9234-CB9BB004C2B7}" dt="2018-04-10T12:05:23.636" v="2567" actId="14100"/>
        <pc:sldMkLst>
          <pc:docMk/>
          <pc:sldMk cId="3898476272" sldId="288"/>
        </pc:sldMkLst>
        <pc:picChg chg="add del">
          <ac:chgData name="David Lamb" userId="fa208c01aaf836bb" providerId="LiveId" clId="{D2D1716E-47BD-4EF0-9234-CB9BB004C2B7}" dt="2018-04-10T12:04:11.818" v="2556" actId="478"/>
          <ac:picMkLst>
            <pc:docMk/>
            <pc:sldMk cId="3898476272" sldId="288"/>
            <ac:picMk id="4" creationId="{4E615807-3ED2-4CE2-8A52-0B8D88836A5B}"/>
          </ac:picMkLst>
        </pc:picChg>
        <pc:picChg chg="add mod">
          <ac:chgData name="David Lamb" userId="fa208c01aaf836bb" providerId="LiveId" clId="{D2D1716E-47BD-4EF0-9234-CB9BB004C2B7}" dt="2018-04-10T12:05:14.288" v="2565" actId="14100"/>
          <ac:picMkLst>
            <pc:docMk/>
            <pc:sldMk cId="3898476272" sldId="288"/>
            <ac:picMk id="5" creationId="{DDBAADF1-1E41-440D-B118-4B83247FF278}"/>
          </ac:picMkLst>
        </pc:picChg>
        <pc:picChg chg="add mod">
          <ac:chgData name="David Lamb" userId="fa208c01aaf836bb" providerId="LiveId" clId="{D2D1716E-47BD-4EF0-9234-CB9BB004C2B7}" dt="2018-04-10T12:05:23.636" v="2567" actId="14100"/>
          <ac:picMkLst>
            <pc:docMk/>
            <pc:sldMk cId="3898476272" sldId="288"/>
            <ac:picMk id="6" creationId="{713F7204-985A-46D9-8DE0-E67A26C83C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FE224-4EED-4899-845B-0F879B953FB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D4F61-F983-45D5-9846-12F40C1D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Where you are from</a:t>
            </a:r>
          </a:p>
          <a:p>
            <a:pPr marL="228600" indent="-228600">
              <a:buAutoNum type="arabicPeriod"/>
            </a:pPr>
            <a:r>
              <a:rPr lang="en-US" dirty="0"/>
              <a:t>Title talk, preliminary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7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Cokriging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Will talk about some of the previous work in this area</a:t>
            </a:r>
          </a:p>
          <a:p>
            <a:pPr marL="228600" indent="-228600">
              <a:buAutoNum type="arabicPeriod"/>
            </a:pPr>
            <a:r>
              <a:rPr lang="en-US" dirty="0"/>
              <a:t>My intent with the analysis</a:t>
            </a:r>
          </a:p>
          <a:p>
            <a:pPr marL="228600" indent="-228600">
              <a:buAutoNum type="arabicPeriod"/>
            </a:pPr>
            <a:r>
              <a:rPr lang="en-US" dirty="0"/>
              <a:t>Briefly cover random forest methods, assume some familiarity with decision trees</a:t>
            </a:r>
          </a:p>
          <a:p>
            <a:pPr marL="228600" indent="-228600">
              <a:buAutoNum type="arabicPeriod"/>
            </a:pPr>
            <a:r>
              <a:rPr lang="en-US" dirty="0"/>
              <a:t>Cover the results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1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Two main articles, comparing numerous machine learning approaches to a baseline popular approach in Kriging</a:t>
            </a:r>
          </a:p>
          <a:p>
            <a:pPr marL="228600" indent="-228600">
              <a:buAutoNum type="arabicPeriod"/>
            </a:pPr>
            <a:r>
              <a:rPr lang="en-US" dirty="0"/>
              <a:t>Discussing prediction of unknown values across a raster grid. In some cases it may to be prediction at discrete 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Here is the results from the </a:t>
            </a:r>
            <a:r>
              <a:rPr lang="en-US" dirty="0" err="1"/>
              <a:t>Appelhans</a:t>
            </a:r>
            <a:r>
              <a:rPr lang="en-US" dirty="0"/>
              <a:t> comparison looking at monthly air temperature</a:t>
            </a:r>
          </a:p>
          <a:p>
            <a:pPr marL="228600" indent="-228600">
              <a:buAutoNum type="arabicPeriod"/>
            </a:pPr>
            <a:r>
              <a:rPr lang="en-US" dirty="0"/>
              <a:t>Kriging plus explanatory variables at the top, uses kriged surfaces like DEM for part of the prediction</a:t>
            </a:r>
          </a:p>
          <a:p>
            <a:pPr marL="228600" indent="-228600">
              <a:buAutoNum type="arabicPeriod"/>
            </a:pPr>
            <a:r>
              <a:rPr lang="en-US" dirty="0"/>
              <a:t>Trees at the bottom. Less variability.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regression problems, boosting is a form of ‘functional gradient descent’. Consider a loss function – in this case, a measure (such as deviance) that represents the loss in predictive performance due to a suboptimal model. Boosting is a numerical optimization technique for minimizing the loss function by adding, at each step, a new tree that best reduces (steps down the gradient of) the loss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function.For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BRT, the first regression tree is the one that, for the selected tree size, maximally reduces the loss function. For each following step, the focus is on the residuals: on variation in the response that is not so far explained by the model.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at the second step, a tree is fitted to the residuals of the first tree, and that second tree could contain quite different variables and split points compared with the first.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BRT model is a linear combination of many trees (usually hundreds to thousands) that can be thought of as a regression model where each term is a tree.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model-building process performs best if it moves slowly down the gradient, so the contribution of each tree is usually shrunk by a learning rate that is substantially less than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 to shrink the contribution of each tree as it is added to the model. Decreasing (slowing)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 the number of trees required, and in general a smaller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 larger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preferable,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stochasticity is controlled through a ‘bag fraction’ that specifies the proportion of data to be selected at each step.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Search Cross Validation uses a metric to analyze the performance of the model, such as mean square error, and finds the combination of different parameter ranges to minimize that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3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0.32763999729563015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0.3581176442727025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0.9542116440492512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 Simulated Gaussian Surface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 Sample locations for dependent and independent variables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 Co-Kriging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 MSE, MAE, R2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1.44922527671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0.895214340775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0.797467820258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IDW MSE, MAE, R2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1.91528946318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1.0022805292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0.732334402354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 Simulated Gaussian Surface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 Sample locations for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depedent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independent variables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 Inverse Distance Weighted surface of independent variable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- Nearest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(7) interpolation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- Predicted results using Gradient Boosted Regression Trees and the Inverse Distance Weighted Surface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- Predicted results using Gradient Boosted Regression Trees and the Nearest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D4F61-F983-45D5-9846-12F40C1DB6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57B2-C0A9-4B80-9960-9B6BB3B24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Random Forest Spatial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01A4-4445-4FBE-BF91-09E687CD4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David S. Lamb</a:t>
            </a:r>
          </a:p>
          <a:p>
            <a:r>
              <a:rPr lang="en-US" dirty="0"/>
              <a:t>Center for Urban Transportation Research</a:t>
            </a:r>
          </a:p>
          <a:p>
            <a:r>
              <a:rPr lang="en-US" dirty="0"/>
              <a:t>School of Geosciences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53550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AF2E-A9A5-4382-9B12-1F75C5FD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3024-7749-4E1C-90F0-D7152F15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Training/Testing Framework</a:t>
            </a:r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Overfitting</a:t>
            </a:r>
          </a:p>
          <a:p>
            <a:r>
              <a:rPr lang="en-US" dirty="0"/>
              <a:t>Ensemble Learning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Gradient Boosted Regression</a:t>
            </a:r>
          </a:p>
        </p:txBody>
      </p:sp>
      <p:pic>
        <p:nvPicPr>
          <p:cNvPr id="4" name="Picture 4" descr="http://www.netinstructions.com/content/images/2015/07/decision-tree-visualized.png">
            <a:extLst>
              <a:ext uri="{FF2B5EF4-FFF2-40B4-BE49-F238E27FC236}">
                <a16:creationId xmlns:a16="http://schemas.microsoft.com/office/drawing/2014/main" id="{5E7FF081-1FE1-4636-BC77-EC9E74AF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80" y="1219939"/>
            <a:ext cx="3156857" cy="31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2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3772-EE70-45FC-ADAC-9649EF6B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05B9-2C9D-48FD-B3BD-1F7EAFC6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0730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GBRT</a:t>
            </a:r>
          </a:p>
          <a:p>
            <a:pPr lvl="1"/>
            <a:r>
              <a:rPr lang="en-US" dirty="0"/>
              <a:t>Stochastic</a:t>
            </a:r>
          </a:p>
          <a:p>
            <a:r>
              <a:rPr lang="en-US" dirty="0"/>
              <a:t>Model Parameters</a:t>
            </a:r>
          </a:p>
          <a:p>
            <a:pPr lvl="1"/>
            <a:r>
              <a:rPr lang="en-US" dirty="0"/>
              <a:t>Number of Estimators</a:t>
            </a:r>
          </a:p>
          <a:p>
            <a:pPr lvl="1"/>
            <a:r>
              <a:rPr lang="en-US" dirty="0"/>
              <a:t>Learning Rate &lt;- Contribution of each tree</a:t>
            </a:r>
          </a:p>
          <a:p>
            <a:pPr lvl="1"/>
            <a:r>
              <a:rPr lang="en-US" dirty="0"/>
              <a:t>Loss Function &lt;- Optimization parameter (least absolute deviation, least squares)</a:t>
            </a:r>
          </a:p>
          <a:p>
            <a:pPr lvl="1"/>
            <a:r>
              <a:rPr lang="en-US" dirty="0"/>
              <a:t>Minimum Samples at Leaf &lt;- 1 - 3</a:t>
            </a:r>
          </a:p>
          <a:p>
            <a:pPr lvl="1"/>
            <a:r>
              <a:rPr lang="en-US" dirty="0"/>
              <a:t>Maximum Number of Nodes in a Tree &lt;- Tree Complexity</a:t>
            </a:r>
          </a:p>
          <a:p>
            <a:pPr lvl="1"/>
            <a:r>
              <a:rPr lang="en-US" dirty="0"/>
              <a:t>Max Number of Features for splitting tree &lt;- Auto</a:t>
            </a:r>
          </a:p>
          <a:p>
            <a:pPr lvl="1"/>
            <a:r>
              <a:rPr lang="en-US" dirty="0"/>
              <a:t>“subsample” - &lt;1 = Stochastic GBRT (samples used to fit tree)</a:t>
            </a:r>
          </a:p>
          <a:p>
            <a:r>
              <a:rPr lang="en-US" dirty="0"/>
              <a:t>Model Selection</a:t>
            </a:r>
          </a:p>
          <a:p>
            <a:pPr lvl="1"/>
            <a:r>
              <a:rPr lang="en-US" dirty="0"/>
              <a:t>Grid Search Cross Validation</a:t>
            </a:r>
          </a:p>
          <a:p>
            <a:r>
              <a:rPr lang="en-US" dirty="0" err="1"/>
              <a:t>Scikit</a:t>
            </a:r>
            <a:r>
              <a:rPr lang="en-US" dirty="0"/>
              <a:t> Learn Python Package</a:t>
            </a:r>
          </a:p>
          <a:p>
            <a:r>
              <a:rPr lang="en-US" dirty="0" err="1"/>
              <a:t>Elith</a:t>
            </a:r>
            <a:r>
              <a:rPr lang="en-US" dirty="0"/>
              <a:t>, J., J. R. </a:t>
            </a:r>
            <a:r>
              <a:rPr lang="en-US" dirty="0" err="1"/>
              <a:t>Leathwick</a:t>
            </a:r>
            <a:r>
              <a:rPr lang="en-US" dirty="0"/>
              <a:t>, and T. Hastie. 2008. “A working guide to boosted regression trees.” </a:t>
            </a:r>
            <a:r>
              <a:rPr lang="en-US" i="1" dirty="0"/>
              <a:t>Journal of Animal Ecology</a:t>
            </a:r>
            <a:r>
              <a:rPr lang="en-US" dirty="0"/>
              <a:t> 77.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5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099B-43B0-4FD2-A04D-CBB94C00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4C9-5E02-470B-A45C-4AD8F074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Comparison Interpolation Methods</a:t>
            </a:r>
          </a:p>
          <a:p>
            <a:pPr lvl="1"/>
            <a:r>
              <a:rPr lang="en-US" dirty="0"/>
              <a:t>Inverse Distance Weighted (Squared or Cubed)</a:t>
            </a:r>
          </a:p>
          <a:p>
            <a:pPr lvl="2"/>
            <a:r>
              <a:rPr lang="en-US" dirty="0"/>
              <a:t>Deterministic</a:t>
            </a:r>
          </a:p>
          <a:p>
            <a:pPr lvl="1"/>
            <a:r>
              <a:rPr lang="en-US" dirty="0"/>
              <a:t>Ordinary Kriging</a:t>
            </a:r>
          </a:p>
          <a:p>
            <a:pPr lvl="2"/>
            <a:r>
              <a:rPr lang="en-US" dirty="0"/>
              <a:t>Stochastic</a:t>
            </a:r>
          </a:p>
          <a:p>
            <a:pPr lvl="2"/>
            <a:r>
              <a:rPr lang="en-US" dirty="0"/>
              <a:t>Single variable</a:t>
            </a:r>
          </a:p>
          <a:p>
            <a:pPr lvl="2"/>
            <a:r>
              <a:rPr lang="en-US" dirty="0"/>
              <a:t>ArcGIS Geostatistical Analyst</a:t>
            </a:r>
          </a:p>
          <a:p>
            <a:pPr lvl="1"/>
            <a:r>
              <a:rPr lang="en-US" dirty="0" err="1"/>
              <a:t>CoKriging</a:t>
            </a:r>
            <a:endParaRPr lang="en-US" dirty="0"/>
          </a:p>
          <a:p>
            <a:pPr lvl="2"/>
            <a:r>
              <a:rPr lang="en-US" dirty="0"/>
              <a:t>Multiple variables</a:t>
            </a:r>
          </a:p>
          <a:p>
            <a:pPr lvl="2"/>
            <a:r>
              <a:rPr lang="en-US" dirty="0"/>
              <a:t>Handles different sampled data (observations don’t have to be at the same location)</a:t>
            </a:r>
          </a:p>
          <a:p>
            <a:pPr lvl="2"/>
            <a:r>
              <a:rPr lang="en-US" dirty="0"/>
              <a:t>Models spatial autocorrelation individually for each variable, and covariance between variables</a:t>
            </a:r>
          </a:p>
          <a:p>
            <a:pPr lvl="2"/>
            <a:r>
              <a:rPr lang="en-US" dirty="0"/>
              <a:t>ArcGIS Geostatistical Analyst</a:t>
            </a:r>
          </a:p>
        </p:txBody>
      </p:sp>
    </p:spTree>
    <p:extLst>
      <p:ext uri="{BB962C8B-B14F-4D97-AF65-F5344CB8AC3E}">
        <p14:creationId xmlns:p14="http://schemas.microsoft.com/office/powerpoint/2010/main" val="37709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2417-4E9F-4A4B-A74A-4775E51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256A-60D1-494F-A4FC-2AB6A25A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sample of cells for interpolation</a:t>
            </a:r>
          </a:p>
          <a:p>
            <a:pPr lvl="1"/>
            <a:r>
              <a:rPr lang="en-US" dirty="0"/>
              <a:t>100 iterations</a:t>
            </a:r>
          </a:p>
          <a:p>
            <a:pPr lvl="1"/>
            <a:r>
              <a:rPr lang="en-US" dirty="0"/>
              <a:t>MSE, MAE, R^2</a:t>
            </a:r>
          </a:p>
          <a:p>
            <a:r>
              <a:rPr lang="en-US" dirty="0"/>
              <a:t>Independent Variables</a:t>
            </a:r>
          </a:p>
          <a:p>
            <a:pPr lvl="1"/>
            <a:r>
              <a:rPr lang="en-US" dirty="0"/>
              <a:t>Missing Value imputation</a:t>
            </a:r>
          </a:p>
          <a:p>
            <a:pPr lvl="2"/>
            <a:r>
              <a:rPr lang="en-US" dirty="0"/>
              <a:t>Nearest Neighbor, IDW, </a:t>
            </a:r>
            <a:br>
              <a:rPr lang="en-US" dirty="0"/>
            </a:br>
            <a:r>
              <a:rPr lang="en-US" dirty="0"/>
              <a:t>and Kriging</a:t>
            </a:r>
          </a:p>
          <a:p>
            <a:r>
              <a:rPr lang="en-US" dirty="0"/>
              <a:t>Encapsulating spatial dependence</a:t>
            </a:r>
          </a:p>
          <a:p>
            <a:pPr lvl="1"/>
            <a:r>
              <a:rPr lang="en-US" dirty="0"/>
              <a:t>Grid, distance from sample to grid location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2C1838-E552-4A17-A89E-69D04E6C7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60092"/>
              </p:ext>
            </p:extLst>
          </p:nvPr>
        </p:nvGraphicFramePr>
        <p:xfrm>
          <a:off x="6096000" y="2672443"/>
          <a:ext cx="1828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82062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662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61580"/>
                    </a:ext>
                  </a:extLst>
                </a:gridCol>
              </a:tblGrid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53045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14717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934957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86550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77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3E849F-93CB-4A63-9055-C1DDE8A4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78163"/>
              </p:ext>
            </p:extLst>
          </p:nvPr>
        </p:nvGraphicFramePr>
        <p:xfrm>
          <a:off x="8207829" y="2672443"/>
          <a:ext cx="17126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95">
                  <a:extLst>
                    <a:ext uri="{9D8B030D-6E8A-4147-A177-3AD203B41FA5}">
                      <a16:colId xmlns:a16="http://schemas.microsoft.com/office/drawing/2014/main" val="1282062117"/>
                    </a:ext>
                  </a:extLst>
                </a:gridCol>
                <a:gridCol w="570895">
                  <a:extLst>
                    <a:ext uri="{9D8B030D-6E8A-4147-A177-3AD203B41FA5}">
                      <a16:colId xmlns:a16="http://schemas.microsoft.com/office/drawing/2014/main" val="3349662882"/>
                    </a:ext>
                  </a:extLst>
                </a:gridCol>
                <a:gridCol w="570895">
                  <a:extLst>
                    <a:ext uri="{9D8B030D-6E8A-4147-A177-3AD203B41FA5}">
                      <a16:colId xmlns:a16="http://schemas.microsoft.com/office/drawing/2014/main" val="35226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25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9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93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8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1773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29240D-E5D8-4A7D-9FFE-EDE7417B2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8568"/>
              </p:ext>
            </p:extLst>
          </p:nvPr>
        </p:nvGraphicFramePr>
        <p:xfrm>
          <a:off x="10083800" y="2672443"/>
          <a:ext cx="1828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82062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662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61580"/>
                    </a:ext>
                  </a:extLst>
                </a:gridCol>
              </a:tblGrid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53045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14717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34957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86550"/>
                  </a:ext>
                </a:extLst>
              </a:tr>
              <a:tr h="341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17731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1B2A224-4071-4AE0-B290-55A963044EA3}"/>
              </a:ext>
            </a:extLst>
          </p:cNvPr>
          <p:cNvSpPr/>
          <p:nvPr/>
        </p:nvSpPr>
        <p:spPr>
          <a:xfrm>
            <a:off x="8443685" y="2824842"/>
            <a:ext cx="366486" cy="25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03B97E-1261-49AB-A729-8758F13FCB70}"/>
              </a:ext>
            </a:extLst>
          </p:cNvPr>
          <p:cNvSpPr/>
          <p:nvPr/>
        </p:nvSpPr>
        <p:spPr>
          <a:xfrm>
            <a:off x="8626928" y="3291112"/>
            <a:ext cx="366486" cy="25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2E4DF-186A-445E-A53B-C53143FE9076}"/>
              </a:ext>
            </a:extLst>
          </p:cNvPr>
          <p:cNvSpPr/>
          <p:nvPr/>
        </p:nvSpPr>
        <p:spPr>
          <a:xfrm>
            <a:off x="9229270" y="3161390"/>
            <a:ext cx="366486" cy="25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88A843-587E-495C-A95D-FE7686E388A2}"/>
              </a:ext>
            </a:extLst>
          </p:cNvPr>
          <p:cNvSpPr/>
          <p:nvPr/>
        </p:nvSpPr>
        <p:spPr>
          <a:xfrm>
            <a:off x="8810171" y="3927925"/>
            <a:ext cx="366486" cy="25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9621A-DD96-41CE-B9EB-6B453C41762F}"/>
              </a:ext>
            </a:extLst>
          </p:cNvPr>
          <p:cNvSpPr/>
          <p:nvPr/>
        </p:nvSpPr>
        <p:spPr>
          <a:xfrm>
            <a:off x="6021699" y="4691743"/>
            <a:ext cx="197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Prediction Surface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03B0-B170-42D6-A3A0-5595A7151795}"/>
              </a:ext>
            </a:extLst>
          </p:cNvPr>
          <p:cNvSpPr/>
          <p:nvPr/>
        </p:nvSpPr>
        <p:spPr>
          <a:xfrm>
            <a:off x="8281168" y="4691743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73E91-939A-466C-8169-79B4BC5C5D2B}"/>
              </a:ext>
            </a:extLst>
          </p:cNvPr>
          <p:cNvSpPr/>
          <p:nvPr/>
        </p:nvSpPr>
        <p:spPr>
          <a:xfrm>
            <a:off x="10338307" y="4615543"/>
            <a:ext cx="1319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Explanatory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15947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0EAC-719E-4996-B4A3-0AB10BBE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Dimensions/Features/Independent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43FD1-F561-4834-A52F-D2406D994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43FD1-F561-4834-A52F-D2406D994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6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051-6977-4B12-A583-70C16387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93DD-C763-4B17-9EC1-BAA3D364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Field </a:t>
            </a:r>
          </a:p>
          <a:p>
            <a:r>
              <a:rPr lang="en-US" dirty="0"/>
              <a:t>Gradient Boosted Regression Vs. Inverse Distance Weighted</a:t>
            </a:r>
          </a:p>
        </p:txBody>
      </p:sp>
    </p:spTree>
    <p:extLst>
      <p:ext uri="{BB962C8B-B14F-4D97-AF65-F5344CB8AC3E}">
        <p14:creationId xmlns:p14="http://schemas.microsoft.com/office/powerpoint/2010/main" val="406105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C52E-1B17-4BC7-892A-0F9F0AEE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84CF-C835-4322-AE16-005AB5AD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A2AA9-7F01-4348-83A6-F6A51B7F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00" y="171167"/>
            <a:ext cx="9000000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6EC-DDA7-4169-B779-AAA43EB4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E017-4FDC-48CA-BCAD-3CFFEB44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2189F-AF55-4C65-839F-9B172227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289288"/>
            <a:ext cx="9388654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051-6977-4B12-A583-70C16387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93DD-C763-4B17-9EC1-BAA3D364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Field </a:t>
            </a:r>
          </a:p>
          <a:p>
            <a:r>
              <a:rPr lang="en-US" dirty="0"/>
              <a:t>Gradient Boosted Regression Vs. Inverse Distance Weighted</a:t>
            </a:r>
          </a:p>
          <a:p>
            <a:r>
              <a:rPr lang="en-US" dirty="0"/>
              <a:t>Spatial </a:t>
            </a:r>
            <a:r>
              <a:rPr lang="en-US" dirty="0" err="1"/>
              <a:t>Depdence</a:t>
            </a:r>
            <a:r>
              <a:rPr lang="en-US" dirty="0"/>
              <a:t> -&gt; Gird</a:t>
            </a:r>
          </a:p>
        </p:txBody>
      </p:sp>
    </p:spTree>
    <p:extLst>
      <p:ext uri="{BB962C8B-B14F-4D97-AF65-F5344CB8AC3E}">
        <p14:creationId xmlns:p14="http://schemas.microsoft.com/office/powerpoint/2010/main" val="371882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B3C5-D7FC-4B3C-A04C-06BA35CE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B083-B859-47F1-8F85-D3B9C053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E2374-A821-4BB7-BBEA-B7D649BB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82" y="178788"/>
            <a:ext cx="8939035" cy="65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052F-F9A2-4B2F-A2B1-FDDE52D9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B710-0989-466D-9E51-17F4A849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Random Forest 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 and Guidelines</a:t>
            </a:r>
          </a:p>
        </p:txBody>
      </p:sp>
    </p:spTree>
    <p:extLst>
      <p:ext uri="{BB962C8B-B14F-4D97-AF65-F5344CB8AC3E}">
        <p14:creationId xmlns:p14="http://schemas.microsoft.com/office/powerpoint/2010/main" val="155508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0F87-CAC6-4503-88C5-E172D609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8925-DC9C-427F-9422-112F7973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9CE8C-1496-4400-99E4-A640DED0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281667"/>
            <a:ext cx="8885690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051-6977-4B12-A583-70C16387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93DD-C763-4B17-9EC1-BAA3D364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Field </a:t>
            </a:r>
          </a:p>
          <a:p>
            <a:r>
              <a:rPr lang="en-US" dirty="0"/>
              <a:t>Gradient Boosted Regression Vs. Co-Kriging</a:t>
            </a:r>
          </a:p>
          <a:p>
            <a:r>
              <a:rPr lang="en-US" dirty="0"/>
              <a:t>Spatial </a:t>
            </a:r>
            <a:r>
              <a:rPr lang="en-US" dirty="0" err="1"/>
              <a:t>Depdence</a:t>
            </a:r>
            <a:r>
              <a:rPr lang="en-US" dirty="0"/>
              <a:t> -&gt; Gird</a:t>
            </a:r>
          </a:p>
          <a:p>
            <a:r>
              <a:rPr lang="en-US" dirty="0"/>
              <a:t>Independent Variable -&gt; Nearest Neighbor Average, Inverse Distance Weighted, and </a:t>
            </a:r>
            <a:r>
              <a:rPr lang="en-US" dirty="0" err="1"/>
              <a:t>Krigging</a:t>
            </a:r>
            <a:endParaRPr lang="en-US" dirty="0"/>
          </a:p>
          <a:p>
            <a:pPr lvl="1"/>
            <a:r>
              <a:rPr lang="en-US" dirty="0"/>
              <a:t>Co-Kriging handles this</a:t>
            </a:r>
          </a:p>
        </p:txBody>
      </p:sp>
    </p:spTree>
    <p:extLst>
      <p:ext uri="{BB962C8B-B14F-4D97-AF65-F5344CB8AC3E}">
        <p14:creationId xmlns:p14="http://schemas.microsoft.com/office/powerpoint/2010/main" val="398037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98FE-4668-4296-A5E6-2B9CAD7E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7E7E-4036-4BBE-A0B9-48F8B313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11303-86B6-4BF3-A0D1-1C33E396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4" y="1135181"/>
            <a:ext cx="11682472" cy="4587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62D4A-393F-460E-BBCD-4C2E928B27BC}"/>
              </a:ext>
            </a:extLst>
          </p:cNvPr>
          <p:cNvSpPr txBox="1"/>
          <p:nvPr/>
        </p:nvSpPr>
        <p:spPr>
          <a:xfrm>
            <a:off x="1103085" y="5798457"/>
            <a:ext cx="946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- Simulated Gaussian Surface</a:t>
            </a:r>
            <a:endParaRPr lang="en-US" dirty="0"/>
          </a:p>
          <a:p>
            <a:r>
              <a:rPr lang="en-GB" dirty="0"/>
              <a:t>B - Sample locations for dependent and independent variables</a:t>
            </a:r>
            <a:endParaRPr lang="en-US" dirty="0"/>
          </a:p>
          <a:p>
            <a:r>
              <a:rPr lang="en-GB" dirty="0"/>
              <a:t>C - Co-Kriging 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5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816B6-D0E8-43B0-B34D-FDCB7CFA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1" y="849519"/>
            <a:ext cx="6517065" cy="4838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EAE-C592-471D-A49E-7C5BFC41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 - Simulated Gaussian Surface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 - Sample locations for dependent and independent variables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 - Inverse Distance Weighted surface of independent variable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 - Nearest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(7) interpolation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 - Predicted results using Gradient Boosted Regression Trees and the Inverse Distance Weighted Surface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 - Predicted results using Gradient Boosted Regression Trees and the Nearest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159F-D371-45C3-BF96-17FB945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6C06-025B-482A-98D3-59EF5F2B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F5D3C-8B2B-4FB8-883B-BBEF0CEA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34" y="239753"/>
            <a:ext cx="8900931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3B98-A6E1-4EF3-8069-E3049BF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CA62-5D19-49FB-832F-C8F582AC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AADF1-1E41-440D-B118-4B83247F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504889" cy="449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F7204-985A-46D9-8DE0-E67A26C8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82" y="2975428"/>
            <a:ext cx="5801218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4D0B-9866-4FE8-889E-27241FD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AB85-2893-490E-A622-350BBAAA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50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True performance may be confounded with the quality of the interpolation method of explanatory variables.</a:t>
            </a:r>
          </a:p>
          <a:p>
            <a:r>
              <a:rPr lang="en-US" dirty="0"/>
              <a:t>Co-Kriging may work better for &lt;15 samples</a:t>
            </a:r>
          </a:p>
          <a:p>
            <a:r>
              <a:rPr lang="en-US" dirty="0"/>
              <a:t>Be aware of how spatial dependence is incorporated</a:t>
            </a:r>
          </a:p>
          <a:p>
            <a:pPr lvl="1"/>
            <a:r>
              <a:rPr lang="en-US" dirty="0"/>
              <a:t>Grid [performed better than IDW] </a:t>
            </a:r>
          </a:p>
          <a:p>
            <a:pPr lvl="2"/>
            <a:r>
              <a:rPr lang="en-US" dirty="0"/>
              <a:t>Features vs samples</a:t>
            </a:r>
          </a:p>
          <a:p>
            <a:pPr lvl="1"/>
            <a:r>
              <a:rPr lang="en-US" dirty="0"/>
              <a:t>Averaging, or combining the output with another interpolation method gives good results </a:t>
            </a:r>
          </a:p>
          <a:p>
            <a:pPr lvl="1"/>
            <a:r>
              <a:rPr lang="en-US" dirty="0"/>
              <a:t>Kriging applied to the RF’s residuals then added back</a:t>
            </a:r>
          </a:p>
          <a:p>
            <a:pPr lvl="1"/>
            <a:r>
              <a:rPr lang="en-US" sz="1500" i="0" dirty="0"/>
              <a:t>Liu, Ying, Guofeng Cao, </a:t>
            </a:r>
            <a:r>
              <a:rPr lang="en-US" sz="1500" i="0" dirty="0" err="1"/>
              <a:t>Naizhuo</a:t>
            </a:r>
            <a:r>
              <a:rPr lang="en-US" sz="1500" i="0" dirty="0"/>
              <a:t> Zhao, Kevin Mulligan, and </a:t>
            </a:r>
            <a:r>
              <a:rPr lang="en-US" sz="1500" i="0" dirty="0" err="1"/>
              <a:t>Xinyue</a:t>
            </a:r>
            <a:r>
              <a:rPr lang="en-US" sz="1500" i="0" dirty="0"/>
              <a:t> Ye. 2018. “Improve ground-level PM2.5 concentration mapping using a random forests-based geostatistical approach.” </a:t>
            </a:r>
            <a:r>
              <a:rPr lang="en-US" sz="1500" dirty="0"/>
              <a:t>Environmental pollution (Barking, Essex : 1987)</a:t>
            </a:r>
            <a:r>
              <a:rPr lang="en-US" sz="1500" i="0" dirty="0"/>
              <a:t> 235: 272–82.</a:t>
            </a:r>
          </a:p>
          <a:p>
            <a:pPr lvl="1"/>
            <a:r>
              <a:rPr lang="en-US" sz="1500" i="0" dirty="0" err="1"/>
              <a:t>Hengl</a:t>
            </a:r>
            <a:r>
              <a:rPr lang="en-US" sz="1500" i="0" dirty="0"/>
              <a:t>, Tomislav, Gerard B. M. </a:t>
            </a:r>
            <a:r>
              <a:rPr lang="en-US" sz="1500" i="0" dirty="0" err="1"/>
              <a:t>Heuvelink</a:t>
            </a:r>
            <a:r>
              <a:rPr lang="en-US" sz="1500" i="0" dirty="0"/>
              <a:t>, Bas </a:t>
            </a:r>
            <a:r>
              <a:rPr lang="en-US" sz="1500" i="0" dirty="0" err="1"/>
              <a:t>Kempen</a:t>
            </a:r>
            <a:r>
              <a:rPr lang="en-US" sz="1500" i="0" dirty="0"/>
              <a:t>, Johan G. B. </a:t>
            </a:r>
            <a:r>
              <a:rPr lang="en-US" sz="1500" i="0" dirty="0" err="1"/>
              <a:t>Leenaars</a:t>
            </a:r>
            <a:r>
              <a:rPr lang="en-US" sz="1500" i="0" dirty="0"/>
              <a:t>, Markus G. Walsh, Keith D. Shepherd, Andrew </a:t>
            </a:r>
            <a:r>
              <a:rPr lang="en-US" sz="1500" i="0" dirty="0" err="1"/>
              <a:t>Sila</a:t>
            </a:r>
            <a:r>
              <a:rPr lang="en-US" sz="1500" i="0" dirty="0"/>
              <a:t> et al. 2015. “Mapping Soil Properties of Africa at 250 m Resolution: Random Forests Significantly Improve Current Predictions.” </a:t>
            </a:r>
            <a:r>
              <a:rPr lang="en-US" sz="1500" dirty="0" err="1"/>
              <a:t>PloS</a:t>
            </a:r>
            <a:r>
              <a:rPr lang="en-US" sz="1500" dirty="0"/>
              <a:t> one</a:t>
            </a:r>
            <a:r>
              <a:rPr lang="en-US" sz="1500" i="0" dirty="0"/>
              <a:t> 10 (6): e0125814. doi:10.1371/journal.pone.0125814.</a:t>
            </a:r>
          </a:p>
          <a:p>
            <a:pPr lvl="1"/>
            <a:r>
              <a:rPr lang="en-US" sz="1500" i="0" dirty="0"/>
              <a:t>Li, </a:t>
            </a:r>
            <a:r>
              <a:rPr lang="en-US" sz="1500" i="0" dirty="0" err="1"/>
              <a:t>Jin</a:t>
            </a:r>
            <a:r>
              <a:rPr lang="en-US" sz="1500" i="0" dirty="0"/>
              <a:t>, Andrew D. Heap, Anna Potter, and James J. </a:t>
            </a:r>
            <a:r>
              <a:rPr lang="en-US" sz="1500" i="0" dirty="0" err="1"/>
              <a:t>Daniell</a:t>
            </a:r>
            <a:r>
              <a:rPr lang="en-US" sz="1500" i="0" dirty="0"/>
              <a:t>. 2011. “Application of machine learning methods to spatial interpolation of environmental variables.” </a:t>
            </a:r>
            <a:r>
              <a:rPr lang="en-US" sz="1500" dirty="0"/>
              <a:t>Environmental Modelling &amp; Software</a:t>
            </a:r>
            <a:r>
              <a:rPr lang="en-US" sz="1500" i="0" dirty="0"/>
              <a:t> 26 (12): 1647–59. doi:10.1016/j.envsoft.2011.07.004.</a:t>
            </a:r>
          </a:p>
          <a:p>
            <a:pPr lvl="1"/>
            <a:endParaRPr lang="en-US" sz="1700" i="0" dirty="0"/>
          </a:p>
          <a:p>
            <a:pPr lvl="1"/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B98C-5F47-4380-8C05-2FB10B9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967-89AB-4FB8-9735-DDEE00C8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still has many advantages</a:t>
            </a:r>
          </a:p>
          <a:p>
            <a:pPr lvl="1"/>
            <a:r>
              <a:rPr lang="en-US" dirty="0"/>
              <a:t>Use an Ensemble Learning approach to combine variables of different distributions, and types</a:t>
            </a:r>
          </a:p>
          <a:p>
            <a:pPr lvl="1"/>
            <a:r>
              <a:rPr lang="en-US" dirty="0"/>
              <a:t>For sampled independent variables, use kriging to interpolate the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AD80-017A-4ECD-B8AE-B90399E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-&gt; Tree-based methods</a:t>
            </a:r>
            <a:br>
              <a:rPr lang="en-US" dirty="0"/>
            </a:br>
            <a:r>
              <a:rPr lang="en-US" dirty="0"/>
              <a:t>in Spatial Interpolation/Prediction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3B6A-B450-49E4-9B4C-C28674A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Primarily in Environment and Ecological applications </a:t>
            </a:r>
            <a:r>
              <a:rPr lang="en-GB" dirty="0"/>
              <a:t>(</a:t>
            </a:r>
            <a:r>
              <a:rPr lang="en-GB" dirty="0" err="1"/>
              <a:t>Elith</a:t>
            </a:r>
            <a:r>
              <a:rPr lang="en-GB" dirty="0"/>
              <a:t>, </a:t>
            </a:r>
            <a:r>
              <a:rPr lang="en-GB" dirty="0" err="1"/>
              <a:t>Leathwick</a:t>
            </a:r>
            <a:r>
              <a:rPr lang="en-GB" dirty="0"/>
              <a:t>, and Hastie 2008)</a:t>
            </a:r>
          </a:p>
          <a:p>
            <a:r>
              <a:rPr lang="en-GB" dirty="0"/>
              <a:t>Applied to Classification or </a:t>
            </a:r>
            <a:r>
              <a:rPr lang="en-GB" u="sng" dirty="0"/>
              <a:t>Regression</a:t>
            </a:r>
            <a:r>
              <a:rPr lang="en-GB" dirty="0"/>
              <a:t> problems (CART)</a:t>
            </a:r>
          </a:p>
          <a:p>
            <a:r>
              <a:rPr lang="en-GB" dirty="0" err="1"/>
              <a:t>Appelhans</a:t>
            </a:r>
            <a:r>
              <a:rPr lang="en-GB" dirty="0"/>
              <a:t> et al. (2015) Compared 14 Machine Learning algorithms to Universal Kriging (UK) of air temperature. Tree-based methods outperformed UK (stochastic gradient boosting)</a:t>
            </a:r>
          </a:p>
          <a:p>
            <a:r>
              <a:rPr lang="en-GB" dirty="0"/>
              <a:t>Li et al. (2011) Compared 23 algorithms and found Random Forest to perform well, particularly when combined with kriging.</a:t>
            </a:r>
          </a:p>
          <a:p>
            <a:r>
              <a:rPr lang="en-GB" dirty="0"/>
              <a:t>Prediction may be made for a continuous raster grid, or at individual locations (see for example </a:t>
            </a:r>
            <a:r>
              <a:rPr lang="en-US" dirty="0"/>
              <a:t>Liu, Wei, </a:t>
            </a:r>
            <a:r>
              <a:rPr lang="en-US" dirty="0" err="1"/>
              <a:t>Peijun</a:t>
            </a:r>
            <a:r>
              <a:rPr lang="en-US" dirty="0"/>
              <a:t> Du, and </a:t>
            </a:r>
            <a:r>
              <a:rPr lang="en-US" dirty="0" err="1"/>
              <a:t>Dongchen</a:t>
            </a:r>
            <a:r>
              <a:rPr lang="en-US" dirty="0"/>
              <a:t> Wang. 2015. “Ensemble learning for spatial interpolation of soil potassium content based on environmental information.”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 10 (4): e0124383)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030D-09C2-478E-944C-24218BE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D3DE-132A-4034-8F4D-A0C9C243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51A08-F867-4D92-BBE3-1D90F1EC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94" y="257754"/>
            <a:ext cx="5906012" cy="5471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C9982A-6D8F-4748-B7A4-EFE056A93A6B}"/>
              </a:ext>
            </a:extLst>
          </p:cNvPr>
          <p:cNvSpPr/>
          <p:nvPr/>
        </p:nvSpPr>
        <p:spPr>
          <a:xfrm>
            <a:off x="776061" y="5981700"/>
            <a:ext cx="10639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Appelhans</a:t>
            </a:r>
            <a:r>
              <a:rPr lang="en-US" dirty="0"/>
              <a:t>, Tim, Ephraim </a:t>
            </a:r>
            <a:r>
              <a:rPr lang="en-US" dirty="0" err="1"/>
              <a:t>Mwangomo</a:t>
            </a:r>
            <a:r>
              <a:rPr lang="en-US" dirty="0"/>
              <a:t>, Douglas R. Hardy, Andreas Hemp, and Thomas </a:t>
            </a:r>
            <a:r>
              <a:rPr lang="en-US" dirty="0" err="1"/>
              <a:t>Nauss</a:t>
            </a:r>
            <a:r>
              <a:rPr lang="en-US" dirty="0"/>
              <a:t>. 2015. “Evaluating machine learning approaches for the interpolation of monthly air temperature at Mt. Kilimanjaro, Tanzania.” </a:t>
            </a:r>
            <a:r>
              <a:rPr lang="en-US" i="1" dirty="0"/>
              <a:t>Spatial Statistics</a:t>
            </a:r>
            <a:r>
              <a:rPr lang="en-US" dirty="0"/>
              <a:t> 14: 91–113.</a:t>
            </a:r>
          </a:p>
        </p:txBody>
      </p:sp>
    </p:spTree>
    <p:extLst>
      <p:ext uri="{BB962C8B-B14F-4D97-AF65-F5344CB8AC3E}">
        <p14:creationId xmlns:p14="http://schemas.microsoft.com/office/powerpoint/2010/main" val="248432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A32A-561B-4705-A666-4BBEA035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C85A-2814-4F97-A9E8-B5D4F83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5086"/>
          </a:xfrm>
        </p:spPr>
        <p:txBody>
          <a:bodyPr/>
          <a:lstStyle/>
          <a:p>
            <a:r>
              <a:rPr lang="en-US" dirty="0"/>
              <a:t>Internal unbiased estimate of the prediction error*</a:t>
            </a:r>
          </a:p>
          <a:p>
            <a:r>
              <a:rPr lang="en-US" dirty="0"/>
              <a:t>The ability to handle complex data of different statistical distributions*</a:t>
            </a:r>
          </a:p>
          <a:p>
            <a:r>
              <a:rPr lang="en-US" dirty="0"/>
              <a:t>The capability to use categorical predictors [and numerical]*</a:t>
            </a:r>
          </a:p>
          <a:p>
            <a:r>
              <a:rPr lang="en-US" dirty="0"/>
              <a:t>The capability to determine variable importance [although may have problems with highly correlated variables]*</a:t>
            </a:r>
          </a:p>
          <a:p>
            <a:r>
              <a:rPr lang="en-US" dirty="0"/>
              <a:t>Automatically models interaction between variables</a:t>
            </a:r>
          </a:p>
          <a:p>
            <a:r>
              <a:rPr lang="en-US" dirty="0"/>
              <a:t>Large datasets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7996B-6E09-493C-803C-D9F5D45485B5}"/>
              </a:ext>
            </a:extLst>
          </p:cNvPr>
          <p:cNvSpPr txBox="1"/>
          <p:nvPr/>
        </p:nvSpPr>
        <p:spPr>
          <a:xfrm>
            <a:off x="972457" y="5753633"/>
            <a:ext cx="10638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*Rodriguez-Galiano, V. F., M. Chica-</a:t>
            </a:r>
            <a:r>
              <a:rPr lang="en-US" dirty="0" err="1"/>
              <a:t>Olmo</a:t>
            </a:r>
            <a:r>
              <a:rPr lang="en-US" dirty="0"/>
              <a:t>, and M. Chica-Rivas. 2014. “Predictive modelling of gold potential with the integration of multisource information based on random forest: A case study on the </a:t>
            </a:r>
            <a:r>
              <a:rPr lang="en-US" dirty="0" err="1"/>
              <a:t>Rodalquilar</a:t>
            </a:r>
            <a:r>
              <a:rPr lang="en-US" dirty="0"/>
              <a:t> area, Southern Spain.” </a:t>
            </a:r>
            <a:r>
              <a:rPr lang="en-US" i="1" dirty="0"/>
              <a:t>International Journal of Geographical Information Science</a:t>
            </a:r>
            <a:r>
              <a:rPr lang="en-US" dirty="0"/>
              <a:t> 28 (7): 1336–54.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292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BA77-E3DF-4AA0-91BE-65A29195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B546-4BEB-409D-B8AE-A44C5DC7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Random Forest performing well?</a:t>
            </a:r>
          </a:p>
          <a:p>
            <a:r>
              <a:rPr lang="en-US" dirty="0"/>
              <a:t>How does Random Forest perform as a standalone interpolation method?</a:t>
            </a:r>
          </a:p>
          <a:p>
            <a:pPr lvl="1"/>
            <a:r>
              <a:rPr lang="en-US" dirty="0"/>
              <a:t>Spatial dependence &lt;- not inherent in the method</a:t>
            </a:r>
          </a:p>
          <a:p>
            <a:r>
              <a:rPr lang="en-US" dirty="0"/>
              <a:t>How does explanatory variables with missing values affect the results?</a:t>
            </a:r>
          </a:p>
          <a:p>
            <a:pPr lvl="1"/>
            <a:r>
              <a:rPr lang="en-US" dirty="0"/>
              <a:t>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AF2E-A9A5-4382-9B12-1F75C5FD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3024-7749-4E1C-90F0-D7152F15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– </a:t>
            </a:r>
          </a:p>
          <a:p>
            <a:pPr lvl="1"/>
            <a:r>
              <a:rPr lang="en-US" dirty="0"/>
              <a:t>Multivariate Normal Distribution &lt;- not shown</a:t>
            </a:r>
          </a:p>
          <a:p>
            <a:pPr lvl="2"/>
            <a:r>
              <a:rPr lang="en-US" dirty="0"/>
              <a:t>Single peak surface</a:t>
            </a:r>
          </a:p>
          <a:p>
            <a:pPr lvl="1"/>
            <a:r>
              <a:rPr lang="en-US" dirty="0" err="1"/>
              <a:t>Guassian</a:t>
            </a:r>
            <a:r>
              <a:rPr lang="en-US" dirty="0"/>
              <a:t> Random Field</a:t>
            </a:r>
          </a:p>
          <a:p>
            <a:pPr lvl="2"/>
            <a:r>
              <a:rPr lang="en-US" dirty="0"/>
              <a:t>Variable surface with peaks and valleys</a:t>
            </a:r>
          </a:p>
          <a:p>
            <a:pPr lvl="1"/>
            <a:r>
              <a:rPr lang="en-US" dirty="0" err="1"/>
              <a:t>Guassian</a:t>
            </a:r>
            <a:r>
              <a:rPr lang="en-US" dirty="0"/>
              <a:t> Random Field with Explanatory Variable</a:t>
            </a:r>
          </a:p>
          <a:p>
            <a:pPr lvl="2"/>
            <a:r>
              <a:rPr lang="en-US" dirty="0"/>
              <a:t>Variable </a:t>
            </a:r>
          </a:p>
        </p:txBody>
      </p:sp>
    </p:spTree>
    <p:extLst>
      <p:ext uri="{BB962C8B-B14F-4D97-AF65-F5344CB8AC3E}">
        <p14:creationId xmlns:p14="http://schemas.microsoft.com/office/powerpoint/2010/main" val="228716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1" name="Content Placeholder 14">
            <a:extLst>
              <a:ext uri="{FF2B5EF4-FFF2-40B4-BE49-F238E27FC236}">
                <a16:creationId xmlns:a16="http://schemas.microsoft.com/office/drawing/2014/main" id="{C01C8951-62F1-4D16-8C14-4E23578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48832"/>
            <a:ext cx="5659222" cy="4159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5879A-F680-4613-8F44-FFC53470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280719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D0F1-0468-4F23-A3BA-477999D7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ABFA-0992-451D-9319-8F4911D4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FBB57-C45A-4F44-A1CF-DCEA8BF0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1" y="1556849"/>
            <a:ext cx="11735817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1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4402</TotalTime>
  <Words>1628</Words>
  <Application>Microsoft Office PowerPoint</Application>
  <PresentationFormat>Widescreen</PresentationFormat>
  <Paragraphs>220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Cambria Math</vt:lpstr>
      <vt:lpstr>Franklin Gothic Book</vt:lpstr>
      <vt:lpstr>Crop</vt:lpstr>
      <vt:lpstr>Random Forest Spatial Interpolation</vt:lpstr>
      <vt:lpstr>Overview</vt:lpstr>
      <vt:lpstr>Random Forest -&gt; Tree-based methods in Spatial Interpolation/Prediction</vt:lpstr>
      <vt:lpstr>PowerPoint Presentation</vt:lpstr>
      <vt:lpstr>Advantages of Random Forest Approach</vt:lpstr>
      <vt:lpstr>Research</vt:lpstr>
      <vt:lpstr>Methods</vt:lpstr>
      <vt:lpstr>Simulated Data</vt:lpstr>
      <vt:lpstr>Simulated Data</vt:lpstr>
      <vt:lpstr>Methods</vt:lpstr>
      <vt:lpstr>Methods</vt:lpstr>
      <vt:lpstr>Methods</vt:lpstr>
      <vt:lpstr>Methods - Framework</vt:lpstr>
      <vt:lpstr>Dimensions/Features/Independent Variables</vt:lpstr>
      <vt:lpstr>Results</vt:lpstr>
      <vt:lpstr>PowerPoint Presentation</vt:lpstr>
      <vt:lpstr>PowerPoint Presentation</vt:lpstr>
      <vt:lpstr>Results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 -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Interpolation</dc:title>
  <dc:creator>Lamb, David</dc:creator>
  <cp:lastModifiedBy>Lamb, David</cp:lastModifiedBy>
  <cp:revision>15</cp:revision>
  <dcterms:created xsi:type="dcterms:W3CDTF">2018-04-04T12:32:27Z</dcterms:created>
  <dcterms:modified xsi:type="dcterms:W3CDTF">2018-04-11T18:35:18Z</dcterms:modified>
</cp:coreProperties>
</file>