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83" r:id="rId2"/>
    <p:sldId id="286" r:id="rId3"/>
    <p:sldId id="284" r:id="rId4"/>
    <p:sldId id="292" r:id="rId5"/>
    <p:sldId id="256" r:id="rId6"/>
    <p:sldId id="293" r:id="rId7"/>
    <p:sldId id="294" r:id="rId8"/>
    <p:sldId id="295" r:id="rId9"/>
    <p:sldId id="296" r:id="rId10"/>
    <p:sldId id="297"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1" autoAdjust="0"/>
    <p:restoredTop sz="61905"/>
  </p:normalViewPr>
  <p:slideViewPr>
    <p:cSldViewPr snapToGrid="0">
      <p:cViewPr varScale="1">
        <p:scale>
          <a:sx n="70" d="100"/>
          <a:sy n="70" d="100"/>
        </p:scale>
        <p:origin x="17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i.dev/c/redux/what-is-the-redux-sto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act.dev/learn/managing-state#reacting-to-input-with-stat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codesandbox.io/s/5cw764?file=/App.js&amp;utm_medium=sandpack" TargetMode="External"/><Relationship Id="rId5" Type="http://schemas.openxmlformats.org/officeDocument/2006/relationships/hyperlink" Target="https://react.dev/learn/reacting-to-input-with-state" TargetMode="External"/><Relationship Id="rId4" Type="http://schemas.openxmlformats.org/officeDocument/2006/relationships/hyperlink" Target="https://ui.dev/imperative-vs-declarative-programm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a:t>
            </a:r>
          </a:p>
          <a:p>
            <a:pPr marL="171450" indent="-171450">
              <a:buFontTx/>
              <a:buChar char="-"/>
            </a:pPr>
            <a:endParaRPr lang="en-US" dirty="0"/>
          </a:p>
          <a:p>
            <a:pPr marL="171450" indent="-171450">
              <a:buFontTx/>
              <a:buChar char="-"/>
            </a:pPr>
            <a:r>
              <a:rPr lang="en-US" dirty="0"/>
              <a:t>And a couple of popular libraries written to help us manage state</a:t>
            </a:r>
          </a:p>
          <a:p>
            <a:pPr marL="171450" indent="-171450">
              <a:buFontTx/>
              <a:buChar char="-"/>
            </a:pPr>
            <a:endParaRPr lang="en-US" dirty="0"/>
          </a:p>
          <a:p>
            <a:pPr marL="171450" indent="-171450">
              <a:buFontTx/>
              <a:buChar char="-"/>
            </a:pPr>
            <a:r>
              <a:rPr lang="en-US" dirty="0"/>
              <a:t>Some of these examples will be straight from the React docs or from the libraries we’ll look at, so I’ll provide links at the end if you’re want to re-review or dig deeper into anything we cover</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UI and state are fundamental elements of any application, let’s think about this quote from </a:t>
            </a:r>
            <a:r>
              <a:rPr lang="en-US" b="0" i="0" dirty="0" err="1">
                <a:solidFill>
                  <a:srgbClr val="F9F4DA"/>
                </a:solidFill>
                <a:effectLst/>
                <a:latin typeface="Outfit"/>
              </a:rPr>
              <a:t>ui.dev</a:t>
            </a:r>
            <a:endParaRPr lang="en-US" b="0" i="0" dirty="0">
              <a:solidFill>
                <a:srgbClr val="F9F4DA"/>
              </a:solidFill>
              <a:effectLst/>
              <a:latin typeface="Outfit"/>
            </a:endParaRPr>
          </a:p>
          <a:p>
            <a:endParaRPr lang="en-US" b="0" i="0" dirty="0">
              <a:solidFill>
                <a:srgbClr val="F9F4DA"/>
              </a:solidFill>
              <a:effectLst/>
              <a:latin typeface="Outfit"/>
            </a:endParaRPr>
          </a:p>
          <a:p>
            <a:r>
              <a:rPr lang="en-US" b="0" i="0" dirty="0">
                <a:solidFill>
                  <a:srgbClr val="F9F4DA"/>
                </a:solidFill>
                <a:effectLst/>
                <a:latin typeface="Outfit"/>
              </a:rPr>
              <a:t>“If you were to boil down an app to its two most fundamental components, what you'd get is UI and State.”</a:t>
            </a:r>
          </a:p>
          <a:p>
            <a:endParaRPr lang="en-US" b="0" i="0" dirty="0">
              <a:solidFill>
                <a:srgbClr val="F9F4DA"/>
              </a:solidFill>
              <a:effectLst/>
              <a:latin typeface="Outfit"/>
            </a:endParaRPr>
          </a:p>
          <a:p>
            <a:r>
              <a:rPr lang="en-US" b="0" i="0" dirty="0">
                <a:solidFill>
                  <a:srgbClr val="F9F4DA"/>
                </a:solidFill>
                <a:effectLst/>
                <a:latin typeface="Outfit"/>
              </a:rPr>
              <a:t>So, what that quote is saying is that, two core elements of any app are the UI you interact with, and the state changes that occur when you interact with that UI.</a:t>
            </a:r>
          </a:p>
          <a:p>
            <a:endParaRPr lang="en-US" b="0" i="0" dirty="0">
              <a:solidFill>
                <a:srgbClr val="F9F4DA"/>
              </a:solidFill>
              <a:effectLst/>
              <a:latin typeface="Outfit"/>
            </a:endParaRPr>
          </a:p>
          <a:p>
            <a:r>
              <a:rPr lang="en-US" b="0" i="0" dirty="0">
                <a:solidFill>
                  <a:srgbClr val="F9F4DA"/>
                </a:solidFill>
                <a:effectLst/>
                <a:latin typeface="Outfit"/>
              </a:rPr>
              <a:t>If you think about the business rules in the app, again, it’s our state that changes in coordination with those rules.</a:t>
            </a:r>
          </a:p>
          <a:p>
            <a:endParaRPr lang="en-US" b="0" i="0" dirty="0">
              <a:solidFill>
                <a:srgbClr val="F9F4DA"/>
              </a:solidFill>
              <a:effectLst/>
              <a:latin typeface="Outfit"/>
            </a:endParaRPr>
          </a:p>
          <a:p>
            <a:r>
              <a:rPr lang="en-US" b="0" i="0" dirty="0">
                <a:solidFill>
                  <a:srgbClr val="F9F4DA"/>
                </a:solidFill>
                <a:effectLst/>
                <a:latin typeface="Outfit"/>
              </a:rPr>
              <a:t>So, 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Now, here’s some more on the quote from above:</a:t>
            </a:r>
          </a:p>
          <a:p>
            <a:r>
              <a:rPr lang="en-US" b="0" i="0" dirty="0">
                <a:solidFill>
                  <a:srgbClr val="F9F4DA"/>
                </a:solidFill>
                <a:effectLst/>
                <a:latin typeface="Outfit"/>
              </a:rPr>
              <a:t>“if you were to boil down the root cause for any bug you've ever written, odds are that bug was caused because of state mismanagement. The state the app expected and the state it got were out of sync.</a:t>
            </a: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b="0" i="0" dirty="0">
                <a:solidFill>
                  <a:srgbClr val="F9F4DA"/>
                </a:solidFill>
                <a:effectLst/>
                <a:latin typeface="Outfit"/>
              </a:rPr>
              <a:t>So, by increasing the predictability of your state, you can decrease the number of bugs in your application.</a:t>
            </a:r>
          </a:p>
          <a:p>
            <a:endParaRPr lang="en-US" b="0" i="0" dirty="0">
              <a:solidFill>
                <a:srgbClr val="F9F4DA"/>
              </a:solidFill>
              <a:effectLst/>
              <a:latin typeface="Outfit"/>
            </a:endParaRPr>
          </a:p>
          <a:p>
            <a:r>
              <a:rPr lang="en-US" b="0" i="0" dirty="0">
                <a:solidFill>
                  <a:srgbClr val="F9F4DA"/>
                </a:solidFill>
                <a:effectLst/>
                <a:latin typeface="Outfit"/>
              </a:rPr>
              <a:t>And that’s why state management is important.</a:t>
            </a:r>
          </a:p>
          <a:p>
            <a:endParaRPr lang="en-US" b="0" i="0" dirty="0">
              <a:solidFill>
                <a:srgbClr val="F9F4DA"/>
              </a:solidFill>
              <a:effectLst/>
              <a:latin typeface="Outfit"/>
            </a:endParaRPr>
          </a:p>
          <a:p>
            <a:r>
              <a:rPr lang="en-US" dirty="0">
                <a:hlinkClick r:id="rId3"/>
              </a:rPr>
              <a:t>What is the Store? - ui.dev</a:t>
            </a: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why state management is important, let’s talk about the state management tools we’re given out of the box with React.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do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understand first that React embraces and emphasizes declarative programming, as opposed to imperative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3</a:t>
            </a:fld>
            <a:endParaRPr lang="en-US"/>
          </a:p>
        </p:txBody>
      </p:sp>
    </p:spTree>
    <p:extLst>
      <p:ext uri="{BB962C8B-B14F-4D97-AF65-F5344CB8AC3E}">
        <p14:creationId xmlns:p14="http://schemas.microsoft.com/office/powerpoint/2010/main" val="150541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React docs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you’ll describe the UI you want to see for the different visual states of your component (“initial state”, “typing state”, “success state”), and then trigger the state changes in response to user input. This is similar to how designers think about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BECF0"/>
              </a:solidFill>
              <a:effectLst/>
              <a:latin typeface="Optimistic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concept to understand, and I think an easy one to understand as well with the right mental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metaphor that worked well for me was to make the distinction is that imperative programming would be like if you asked someone for directions to their house,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imperative response might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hlinkClick r:id="rId3"/>
              </a:rPr>
              <a:t>Managing State – React</a:t>
            </a:r>
            <a:endParaRPr lang="en-US" dirty="0"/>
          </a:p>
          <a:p>
            <a:r>
              <a:rPr lang="en-US" dirty="0">
                <a:hlinkClick r:id="rId4"/>
              </a:rPr>
              <a:t>Imperative vs Declarative Programming (</a:t>
            </a:r>
            <a:r>
              <a:rPr lang="en-US" dirty="0" err="1">
                <a:hlinkClick r:id="rId4"/>
              </a:rPr>
              <a:t>ui.dev</a:t>
            </a:r>
            <a:r>
              <a:rPr lang="en-US" dirty="0">
                <a:hlinkClick r:id="rId4"/>
              </a:rPr>
              <a:t>)</a:t>
            </a:r>
            <a:endParaRPr lang="en-US" dirty="0"/>
          </a:p>
          <a:p>
            <a:r>
              <a:rPr lang="en-US" dirty="0">
                <a:hlinkClick r:id="rId5"/>
              </a:rPr>
              <a:t>Reacting to Input with State – React</a:t>
            </a:r>
            <a:endParaRPr lang="en-US" dirty="0">
              <a:hlinkClick r:id="rId6"/>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6"/>
            </a:endParaRP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4</a:t>
            </a:fld>
            <a:endParaRPr lang="en-US"/>
          </a:p>
        </p:txBody>
      </p:sp>
    </p:spTree>
    <p:extLst>
      <p:ext uri="{BB962C8B-B14F-4D97-AF65-F5344CB8AC3E}">
        <p14:creationId xmlns:p14="http://schemas.microsoft.com/office/powerpoint/2010/main" val="134695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Paytone One"/>
              </a:rPr>
              <a:t>IMPERATIVE</a:t>
            </a:r>
          </a:p>
          <a:p>
            <a:pPr algn="ctr"/>
            <a:r>
              <a:rPr lang="en-US" b="0" i="0" dirty="0">
                <a:solidFill>
                  <a:srgbClr val="F9F4DA"/>
                </a:solidFill>
                <a:effectLst/>
                <a:latin typeface="Outfit"/>
              </a:rPr>
              <a:t>Go out of the north exit of the parking lot and take a left. Get on I-15 going North until you get to the 12th street exit. Take a right off the exit like you’re going to Ikea. Go straight and take a right at the first light. Continue through the next light then take your next left. My house is #298.</a:t>
            </a:r>
          </a:p>
        </p:txBody>
      </p:sp>
      <p:sp>
        <p:nvSpPr>
          <p:cNvPr id="4" name="Slide Number Placeholder 3"/>
          <p:cNvSpPr>
            <a:spLocks noGrp="1"/>
          </p:cNvSpPr>
          <p:nvPr>
            <p:ph type="sldNum" sz="quarter" idx="5"/>
          </p:nvPr>
        </p:nvSpPr>
        <p:spPr/>
        <p:txBody>
          <a:bodyPr/>
          <a:lstStyle/>
          <a:p>
            <a:fld id="{93AF359F-E95C-F64B-B302-8F3904292CB4}" type="slidenum">
              <a:rPr lang="en-US" smtClean="0"/>
              <a:t>5</a:t>
            </a:fld>
            <a:endParaRPr lang="en-US"/>
          </a:p>
        </p:txBody>
      </p:sp>
    </p:spTree>
    <p:extLst>
      <p:ext uri="{BB962C8B-B14F-4D97-AF65-F5344CB8AC3E}">
        <p14:creationId xmlns:p14="http://schemas.microsoft.com/office/powerpoint/2010/main" val="247081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A declarative response would be</a:t>
            </a:r>
          </a:p>
          <a:p>
            <a:pPr algn="ctr"/>
            <a:endParaRPr lang="en-US" b="0" i="0" dirty="0">
              <a:solidFill>
                <a:srgbClr val="F9F4DA"/>
              </a:solidFill>
              <a:effectLst/>
              <a:latin typeface="Outfit"/>
            </a:endParaRPr>
          </a:p>
          <a:p>
            <a:pPr algn="ctr"/>
            <a:r>
              <a:rPr lang="en-US" b="0" i="0" dirty="0">
                <a:solidFill>
                  <a:srgbClr val="F9F4DA"/>
                </a:solidFill>
                <a:effectLst/>
                <a:latin typeface="Paytone One"/>
              </a:rPr>
              <a:t>DECLARATIVE</a:t>
            </a:r>
          </a:p>
          <a:p>
            <a:pPr algn="ctr"/>
            <a:r>
              <a:rPr lang="en-US" b="0" i="0" dirty="0">
                <a:solidFill>
                  <a:srgbClr val="F9F4DA"/>
                </a:solidFill>
                <a:effectLst/>
                <a:latin typeface="Outfit"/>
              </a:rPr>
              <a:t>My address is 298 West Immutable Alley, Eden, Utah 84310</a:t>
            </a:r>
          </a:p>
        </p:txBody>
      </p:sp>
      <p:sp>
        <p:nvSpPr>
          <p:cNvPr id="4" name="Slide Number Placeholder 3"/>
          <p:cNvSpPr>
            <a:spLocks noGrp="1"/>
          </p:cNvSpPr>
          <p:nvPr>
            <p:ph type="sldNum" sz="quarter" idx="5"/>
          </p:nvPr>
        </p:nvSpPr>
        <p:spPr/>
        <p:txBody>
          <a:bodyPr/>
          <a:lstStyle/>
          <a:p>
            <a:fld id="{93AF359F-E95C-F64B-B302-8F3904292CB4}" type="slidenum">
              <a:rPr lang="en-US" smtClean="0"/>
              <a:t>6</a:t>
            </a:fld>
            <a:endParaRPr lang="en-US"/>
          </a:p>
        </p:txBody>
      </p:sp>
    </p:spTree>
    <p:extLst>
      <p:ext uri="{BB962C8B-B14F-4D97-AF65-F5344CB8AC3E}">
        <p14:creationId xmlns:p14="http://schemas.microsoft.com/office/powerpoint/2010/main" val="1965730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b="0" i="0" dirty="0">
              <a:solidFill>
                <a:srgbClr val="F9F4DA"/>
              </a:solidFill>
              <a:effectLst/>
              <a:latin typeface="Outfi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7</a:t>
            </a:fld>
            <a:endParaRPr lang="en-US"/>
          </a:p>
        </p:txBody>
      </p:sp>
    </p:spTree>
    <p:extLst>
      <p:ext uri="{BB962C8B-B14F-4D97-AF65-F5344CB8AC3E}">
        <p14:creationId xmlns:p14="http://schemas.microsoft.com/office/powerpoint/2010/main" val="301523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https://codesandbox.io/s/kpgmzv?file=/index.js&amp;utm_medium=sandpack</a:t>
            </a:r>
          </a:p>
          <a:p>
            <a:pPr algn="ctr"/>
            <a:endParaRPr lang="en-US" b="0" i="0" dirty="0">
              <a:solidFill>
                <a:srgbClr val="F9F4DA"/>
              </a:solidFill>
              <a:effectLst/>
              <a:latin typeface="Outfit"/>
            </a:endParaRPr>
          </a:p>
          <a:p>
            <a:pPr algn="ctr"/>
            <a:r>
              <a:rPr lang="en-US" b="0" i="0" dirty="0">
                <a:solidFill>
                  <a:srgbClr val="F9F4DA"/>
                </a:solidFill>
                <a:effectLst/>
                <a:latin typeface="Outfit"/>
              </a:rPr>
              <a:t>https://codesandbox.io/s/5cw764?file=/App.js&amp;utm_medium=sandpack</a:t>
            </a:r>
          </a:p>
        </p:txBody>
      </p:sp>
      <p:sp>
        <p:nvSpPr>
          <p:cNvPr id="4" name="Slide Number Placeholder 3"/>
          <p:cNvSpPr>
            <a:spLocks noGrp="1"/>
          </p:cNvSpPr>
          <p:nvPr>
            <p:ph type="sldNum" sz="quarter" idx="5"/>
          </p:nvPr>
        </p:nvSpPr>
        <p:spPr/>
        <p:txBody>
          <a:bodyPr/>
          <a:lstStyle/>
          <a:p>
            <a:fld id="{93AF359F-E95C-F64B-B302-8F3904292CB4}" type="slidenum">
              <a:rPr lang="en-US" smtClean="0"/>
              <a:t>8</a:t>
            </a:fld>
            <a:endParaRPr lang="en-US"/>
          </a:p>
        </p:txBody>
      </p:sp>
    </p:spTree>
    <p:extLst>
      <p:ext uri="{BB962C8B-B14F-4D97-AF65-F5344CB8AC3E}">
        <p14:creationId xmlns:p14="http://schemas.microsoft.com/office/powerpoint/2010/main" val="152042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3/24/2023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3/24/2023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Tit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3/24/2023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831850" y="2471532"/>
            <a:ext cx="9183007" cy="2120900"/>
          </a:xfrm>
          <a:noFill/>
        </p:spPr>
        <p:txBody>
          <a:bodyPr anchor="t" anchorCtr="0">
            <a:normAutofit/>
          </a:bodyPr>
          <a:lstStyle>
            <a:lvl1pPr>
              <a:defRPr sz="7200" b="1" spc="-150">
                <a:solidFill>
                  <a:schemeClr val="bg1"/>
                </a:solidFill>
                <a:latin typeface="Helvetica" pitchFamily="2" charset="0"/>
              </a:defRPr>
            </a:lvl1pPr>
          </a:lstStyle>
          <a:p>
            <a:r>
              <a:rPr lang="en-US" dirty="0"/>
              <a:t>Title Here</a:t>
            </a:r>
          </a:p>
        </p:txBody>
      </p:sp>
      <p:sp>
        <p:nvSpPr>
          <p:cNvPr id="11" name="Text Placeholder 3">
            <a:extLst>
              <a:ext uri="{FF2B5EF4-FFF2-40B4-BE49-F238E27FC236}">
                <a16:creationId xmlns:a16="http://schemas.microsoft.com/office/drawing/2014/main" id="{CBFB946C-9D69-EAE0-C618-BCCBE8BBB2EF}"/>
              </a:ext>
            </a:extLst>
          </p:cNvPr>
          <p:cNvSpPr>
            <a:spLocks noGrp="1"/>
          </p:cNvSpPr>
          <p:nvPr>
            <p:ph type="body" sz="half" idx="14" hasCustomPrompt="1"/>
          </p:nvPr>
        </p:nvSpPr>
        <p:spPr>
          <a:xfrm>
            <a:off x="838336" y="2163126"/>
            <a:ext cx="9183007" cy="287323"/>
          </a:xfrm>
        </p:spPr>
        <p:txBody>
          <a:bodyPr>
            <a:noAutofit/>
          </a:bodyPr>
          <a:lstStyle>
            <a:lvl1pPr marL="0" indent="0">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243786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C931-4E90-A17B-FCC8-AADDC56915FF}"/>
              </a:ext>
            </a:extLst>
          </p:cNvPr>
          <p:cNvSpPr>
            <a:spLocks noGrp="1"/>
          </p:cNvSpPr>
          <p:nvPr>
            <p:ph type="title" hasCustomPrompt="1"/>
          </p:nvPr>
        </p:nvSpPr>
        <p:spPr>
          <a:xfrm>
            <a:off x="839788" y="966540"/>
            <a:ext cx="3932237" cy="1069975"/>
          </a:xfrm>
        </p:spPr>
        <p:txBody>
          <a:bodyPr anchor="t" anchorCtr="0">
            <a:normAutofit/>
          </a:bodyPr>
          <a:lstStyle>
            <a:lvl1pPr>
              <a:defRPr sz="3600" b="1">
                <a:solidFill>
                  <a:srgbClr val="552061"/>
                </a:solidFill>
                <a:latin typeface="Helvetica" pitchFamily="2" charset="0"/>
              </a:defRPr>
            </a:lvl1pPr>
          </a:lstStyle>
          <a:p>
            <a:r>
              <a:rPr lang="en-US" dirty="0"/>
              <a:t>Title Here</a:t>
            </a:r>
          </a:p>
        </p:txBody>
      </p:sp>
      <p:sp>
        <p:nvSpPr>
          <p:cNvPr id="11" name="Date Placeholder 3">
            <a:extLst>
              <a:ext uri="{FF2B5EF4-FFF2-40B4-BE49-F238E27FC236}">
                <a16:creationId xmlns:a16="http://schemas.microsoft.com/office/drawing/2014/main" id="{4418FFE3-3F8B-C013-6324-6D9F5568615E}"/>
              </a:ext>
            </a:extLst>
          </p:cNvPr>
          <p:cNvSpPr>
            <a:spLocks noGrp="1"/>
          </p:cNvSpPr>
          <p:nvPr>
            <p:ph type="dt" sz="half" idx="10"/>
          </p:nvPr>
        </p:nvSpPr>
        <p:spPr>
          <a:xfrm>
            <a:off x="838200" y="6356350"/>
            <a:ext cx="2743200" cy="365125"/>
          </a:xfrm>
        </p:spPr>
        <p:txBody>
          <a:bodyPr/>
          <a:lstStyle/>
          <a:p>
            <a:fld id="{6F202981-861B-764C-8A12-BA3162DB706A}" type="datetimeFigureOut">
              <a:rPr lang="en-US" smtClean="0"/>
              <a:t>3/24/2023</a:t>
            </a:fld>
            <a:endParaRPr lang="en-US"/>
          </a:p>
        </p:txBody>
      </p:sp>
      <p:sp>
        <p:nvSpPr>
          <p:cNvPr id="12" name="Footer Placeholder 4">
            <a:extLst>
              <a:ext uri="{FF2B5EF4-FFF2-40B4-BE49-F238E27FC236}">
                <a16:creationId xmlns:a16="http://schemas.microsoft.com/office/drawing/2014/main" id="{35B46C7A-38E0-C1B0-EA11-4D619463DD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E0187D84-5D12-617C-96AD-1EB2564B62BF}"/>
              </a:ext>
            </a:extLst>
          </p:cNvPr>
          <p:cNvSpPr>
            <a:spLocks noGrp="1"/>
          </p:cNvSpPr>
          <p:nvPr>
            <p:ph type="sldNum" sz="quarter" idx="12"/>
          </p:nvPr>
        </p:nvSpPr>
        <p:spPr>
          <a:xfrm>
            <a:off x="8610600" y="6356350"/>
            <a:ext cx="2743200" cy="365125"/>
          </a:xfrm>
        </p:spPr>
        <p:txBody>
          <a:bodyPr/>
          <a:lstStyle/>
          <a:p>
            <a:fld id="{566A63C5-CCCE-DA47-8C12-F99EBD9F7C78}" type="slidenum">
              <a:rPr lang="en-US" smtClean="0"/>
              <a:t>‹#›</a:t>
            </a:fld>
            <a:endParaRPr lang="en-US"/>
          </a:p>
        </p:txBody>
      </p:sp>
      <p:sp>
        <p:nvSpPr>
          <p:cNvPr id="15" name="Text Placeholder 3">
            <a:extLst>
              <a:ext uri="{FF2B5EF4-FFF2-40B4-BE49-F238E27FC236}">
                <a16:creationId xmlns:a16="http://schemas.microsoft.com/office/drawing/2014/main" id="{EBAD02C1-0C5B-8A3C-D449-6E2343294B48}"/>
              </a:ext>
            </a:extLst>
          </p:cNvPr>
          <p:cNvSpPr>
            <a:spLocks noGrp="1"/>
          </p:cNvSpPr>
          <p:nvPr>
            <p:ph type="body" sz="half" idx="14" hasCustomPrompt="1"/>
          </p:nvPr>
        </p:nvSpPr>
        <p:spPr>
          <a:xfrm>
            <a:off x="838336" y="676644"/>
            <a:ext cx="3932237" cy="287323"/>
          </a:xfrm>
        </p:spPr>
        <p:txBody>
          <a:bodyPr>
            <a:normAutofit/>
          </a:bodyPr>
          <a:lstStyle>
            <a:lvl1pPr marL="0" indent="0">
              <a:buNone/>
              <a:defRPr sz="1200" spc="300">
                <a:solidFill>
                  <a:schemeClr val="tx1">
                    <a:alpha val="4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SUBHEADING – ALL CAPS</a:t>
            </a:r>
          </a:p>
        </p:txBody>
      </p:sp>
      <p:sp>
        <p:nvSpPr>
          <p:cNvPr id="16" name="Text Placeholder 3">
            <a:extLst>
              <a:ext uri="{FF2B5EF4-FFF2-40B4-BE49-F238E27FC236}">
                <a16:creationId xmlns:a16="http://schemas.microsoft.com/office/drawing/2014/main" id="{64D8CBE2-80D7-4D9A-DCA1-5807628B34F3}"/>
              </a:ext>
            </a:extLst>
          </p:cNvPr>
          <p:cNvSpPr>
            <a:spLocks noGrp="1"/>
          </p:cNvSpPr>
          <p:nvPr>
            <p:ph type="body" sz="half" idx="2" hasCustomPrompt="1"/>
          </p:nvPr>
        </p:nvSpPr>
        <p:spPr>
          <a:xfrm>
            <a:off x="839788" y="2632677"/>
            <a:ext cx="3932237" cy="3258783"/>
          </a:xfrm>
        </p:spPr>
        <p:txBody>
          <a:bodyPr>
            <a:normAutofit/>
          </a:bodyPr>
          <a:lstStyle>
            <a:lvl1pPr marL="0" indent="0">
              <a:buNone/>
              <a:defRPr sz="2000" b="0">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Text here</a:t>
            </a:r>
          </a:p>
        </p:txBody>
      </p:sp>
    </p:spTree>
    <p:extLst>
      <p:ext uri="{BB962C8B-B14F-4D97-AF65-F5344CB8AC3E}">
        <p14:creationId xmlns:p14="http://schemas.microsoft.com/office/powerpoint/2010/main" val="12822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3/24/2023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3/24/2023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10000"/>
          </a:bodyPr>
          <a:lstStyle/>
          <a:p>
            <a:r>
              <a:rPr lang="en-US" dirty="0"/>
              <a:t>Built-In State Management and Libraries</a:t>
            </a:r>
          </a:p>
        </p:txBody>
      </p:sp>
    </p:spTree>
    <p:extLst>
      <p:ext uri="{BB962C8B-B14F-4D97-AF65-F5344CB8AC3E}">
        <p14:creationId xmlns:p14="http://schemas.microsoft.com/office/powerpoint/2010/main" val="126276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useReducer</a:t>
            </a:r>
            <a:endParaRPr lang="en-US" dirty="0"/>
          </a:p>
        </p:txBody>
      </p:sp>
      <p:sp>
        <p:nvSpPr>
          <p:cNvPr id="3" name="Content Placeholder 2">
            <a:extLst>
              <a:ext uri="{FF2B5EF4-FFF2-40B4-BE49-F238E27FC236}">
                <a16:creationId xmlns:a16="http://schemas.microsoft.com/office/drawing/2014/main" id="{22EFBF2E-6115-BA49-D2B7-6CCC5A8F21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10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useContext</a:t>
            </a:r>
            <a:endParaRPr lang="en-US" dirty="0"/>
          </a:p>
        </p:txBody>
      </p:sp>
      <p:sp>
        <p:nvSpPr>
          <p:cNvPr id="3" name="Content Placeholder 2">
            <a:extLst>
              <a:ext uri="{FF2B5EF4-FFF2-40B4-BE49-F238E27FC236}">
                <a16:creationId xmlns:a16="http://schemas.microsoft.com/office/drawing/2014/main" id="{22EFBF2E-6115-BA49-D2B7-6CCC5A8F21C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5410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any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normAutofit fontScale="90000"/>
          </a:bodyPr>
          <a:lstStyle/>
          <a:p>
            <a:r>
              <a:rPr lang="en-US" dirty="0"/>
              <a:t>Built-In State Management in React</a:t>
            </a:r>
          </a:p>
        </p:txBody>
      </p:sp>
    </p:spTree>
    <p:extLst>
      <p:ext uri="{BB962C8B-B14F-4D97-AF65-F5344CB8AC3E}">
        <p14:creationId xmlns:p14="http://schemas.microsoft.com/office/powerpoint/2010/main" val="343220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547364" cy="1069975"/>
          </a:xfrm>
        </p:spPr>
        <p:txBody>
          <a:bodyPr>
            <a:normAutofit fontScale="90000"/>
          </a:bodyPr>
          <a:lstStyle/>
          <a:p>
            <a:r>
              <a:rPr lang="en-US" dirty="0"/>
              <a:t>Reacting to Input with State</a:t>
            </a:r>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8336" y="2080457"/>
            <a:ext cx="10653079" cy="4144841"/>
          </a:xfrm>
        </p:spPr>
        <p:txBody>
          <a:bodyPr>
            <a:normAutofit/>
          </a:bodyPr>
          <a:lstStyle/>
          <a:p>
            <a:r>
              <a:rPr lang="en-US" sz="2800" dirty="0"/>
              <a:t>“React uses a declarative way to manipulate the UI. </a:t>
            </a:r>
          </a:p>
          <a:p>
            <a:endParaRPr lang="en-US" sz="2800" dirty="0"/>
          </a:p>
          <a:p>
            <a:r>
              <a:rPr lang="en-US" sz="2800" dirty="0"/>
              <a:t>Instead of manipulating individual pieces of the UI directly, you describe the different states that your component can be in, and switch between them in response to the user input. </a:t>
            </a:r>
          </a:p>
          <a:p>
            <a:endParaRPr lang="en-US" sz="2800" dirty="0"/>
          </a:p>
          <a:p>
            <a:r>
              <a:rPr lang="en-US" sz="2800" dirty="0"/>
              <a:t>This is similar to how designers think about the UI.”</a:t>
            </a:r>
          </a:p>
        </p:txBody>
      </p:sp>
    </p:spTree>
    <p:extLst>
      <p:ext uri="{BB962C8B-B14F-4D97-AF65-F5344CB8AC3E}">
        <p14:creationId xmlns:p14="http://schemas.microsoft.com/office/powerpoint/2010/main" val="256169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3074" name="Picture 2">
            <a:extLst>
              <a:ext uri="{FF2B5EF4-FFF2-40B4-BE49-F238E27FC236}">
                <a16:creationId xmlns:a16="http://schemas.microsoft.com/office/drawing/2014/main" id="{1DE62447-15C6-E71E-88D7-D4650CF14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0"/>
            <a:ext cx="11144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0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2050" name="Picture 2">
            <a:extLst>
              <a:ext uri="{FF2B5EF4-FFF2-40B4-BE49-F238E27FC236}">
                <a16:creationId xmlns:a16="http://schemas.microsoft.com/office/drawing/2014/main" id="{E2B67C53-1DFA-1D77-2A7E-8B97B2388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1785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8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5" name="Picture 4" descr="Graphical user interface, text, application, email">
            <a:extLst>
              <a:ext uri="{FF2B5EF4-FFF2-40B4-BE49-F238E27FC236}">
                <a16:creationId xmlns:a16="http://schemas.microsoft.com/office/drawing/2014/main" id="{55666101-570E-CBB0-EDC2-9C1649DEBEB0}"/>
              </a:ext>
            </a:extLst>
          </p:cNvPr>
          <p:cNvPicPr>
            <a:picLocks noChangeAspect="1"/>
          </p:cNvPicPr>
          <p:nvPr/>
        </p:nvPicPr>
        <p:blipFill>
          <a:blip r:embed="rId3"/>
          <a:stretch>
            <a:fillRect/>
          </a:stretch>
        </p:blipFill>
        <p:spPr>
          <a:xfrm>
            <a:off x="3060798" y="1"/>
            <a:ext cx="6070201" cy="6858000"/>
          </a:xfrm>
          <a:prstGeom prst="rect">
            <a:avLst/>
          </a:prstGeom>
        </p:spPr>
      </p:pic>
    </p:spTree>
    <p:extLst>
      <p:ext uri="{BB962C8B-B14F-4D97-AF65-F5344CB8AC3E}">
        <p14:creationId xmlns:p14="http://schemas.microsoft.com/office/powerpoint/2010/main" val="210259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079014-E955-23B6-55AE-5F53B7AEE2BA}"/>
              </a:ext>
            </a:extLst>
          </p:cNvPr>
          <p:cNvSpPr txBox="1"/>
          <p:nvPr/>
        </p:nvSpPr>
        <p:spPr>
          <a:xfrm>
            <a:off x="477672" y="423080"/>
            <a:ext cx="5145206" cy="643491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27347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FD1-9DB5-8790-3A66-8C90D164820D}"/>
              </a:ext>
            </a:extLst>
          </p:cNvPr>
          <p:cNvSpPr>
            <a:spLocks noGrp="1"/>
          </p:cNvSpPr>
          <p:nvPr>
            <p:ph type="title"/>
          </p:nvPr>
        </p:nvSpPr>
        <p:spPr/>
        <p:txBody>
          <a:bodyPr/>
          <a:lstStyle/>
          <a:p>
            <a:r>
              <a:rPr lang="en-US" dirty="0" err="1"/>
              <a:t>useState</a:t>
            </a:r>
            <a:endParaRPr lang="en-US" dirty="0"/>
          </a:p>
        </p:txBody>
      </p:sp>
      <p:sp>
        <p:nvSpPr>
          <p:cNvPr id="3" name="Content Placeholder 2">
            <a:extLst>
              <a:ext uri="{FF2B5EF4-FFF2-40B4-BE49-F238E27FC236}">
                <a16:creationId xmlns:a16="http://schemas.microsoft.com/office/drawing/2014/main" id="{22EFBF2E-6115-BA49-D2B7-6CCC5A8F21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281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798</Words>
  <Application>Microsoft Office PowerPoint</Application>
  <PresentationFormat>Widescreen</PresentationFormat>
  <Paragraphs>83</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Helvetica</vt:lpstr>
      <vt:lpstr>Optimistic Text</vt:lpstr>
      <vt:lpstr>Outfit</vt:lpstr>
      <vt:lpstr>Paytone One</vt:lpstr>
      <vt:lpstr>Office Theme</vt:lpstr>
      <vt:lpstr>React State Management</vt:lpstr>
      <vt:lpstr>Why talk about State Management? </vt:lpstr>
      <vt:lpstr>Built-In State Management in React</vt:lpstr>
      <vt:lpstr>Reacting to Input with State</vt:lpstr>
      <vt:lpstr>PowerPoint Presentation</vt:lpstr>
      <vt:lpstr>PowerPoint Presentation</vt:lpstr>
      <vt:lpstr>PowerPoint Presentation</vt:lpstr>
      <vt:lpstr>PowerPoint Presentation</vt:lpstr>
      <vt:lpstr>useState</vt:lpstr>
      <vt:lpstr>useReducer</vt:lpstr>
      <vt:lpstr>useContext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Lambl, David G</cp:lastModifiedBy>
  <cp:revision>21</cp:revision>
  <dcterms:created xsi:type="dcterms:W3CDTF">2023-03-22T03:14:55Z</dcterms:created>
  <dcterms:modified xsi:type="dcterms:W3CDTF">2023-03-24T21:03:22Z</dcterms:modified>
</cp:coreProperties>
</file>