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83" r:id="rId2"/>
    <p:sldId id="286" r:id="rId3"/>
    <p:sldId id="284" r:id="rId4"/>
    <p:sldId id="287"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3"/>
    <p:restoredTop sz="61905"/>
  </p:normalViewPr>
  <p:slideViewPr>
    <p:cSldViewPr snapToGrid="0">
      <p:cViewPr>
        <p:scale>
          <a:sx n="119" d="100"/>
          <a:sy n="119" d="100"/>
        </p:scale>
        <p:origin x="1776"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i.dev/c/redux/what-is-the-redux-sto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act.dev/learn/managing-state#reacting-to-input-with-stat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odesandbox.io/s/5cw764?file=/App.js&amp;utm_medium=sandpack" TargetMode="External"/><Relationship Id="rId5" Type="http://schemas.openxmlformats.org/officeDocument/2006/relationships/hyperlink" Target="https://react.dev/learn/reacting-to-input-with-state" TargetMode="External"/><Relationship Id="rId4" Type="http://schemas.openxmlformats.org/officeDocument/2006/relationships/hyperlink" Target="https://ui.dev/imperative-vs-declarative-programm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desandbox.io/s/5cw764?file=/App.js&amp;utm_medium=sandpac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a:t>
            </a:r>
          </a:p>
          <a:p>
            <a:pPr marL="171450" indent="-171450">
              <a:buFontTx/>
              <a:buChar char="-"/>
            </a:pPr>
            <a:endParaRPr lang="en-US" dirty="0"/>
          </a:p>
          <a:p>
            <a:pPr marL="171450" indent="-171450">
              <a:buFontTx/>
              <a:buChar char="-"/>
            </a:pPr>
            <a:r>
              <a:rPr lang="en-US" dirty="0"/>
              <a:t>And a couple of popular libraries written to help us manage state</a:t>
            </a:r>
          </a:p>
          <a:p>
            <a:pPr marL="171450" indent="-171450">
              <a:buFontTx/>
              <a:buChar char="-"/>
            </a:pPr>
            <a:endParaRPr lang="en-US" dirty="0"/>
          </a:p>
          <a:p>
            <a:pPr marL="171450" indent="-171450">
              <a:buFontTx/>
              <a:buChar char="-"/>
            </a:pPr>
            <a:r>
              <a:rPr lang="en-US" dirty="0"/>
              <a:t>Some of these examples will be straight from the React docs or from the libraries we’ll look at, so I’ll provide links at the end if you’re want to re-review or dig deeper into anything we cover</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the app, again, it’s our state that changes in coordination with those rules.</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decrease the amount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why state management is important.</a:t>
            </a:r>
          </a:p>
          <a:p>
            <a:endParaRPr lang="en-US" b="0" i="0" dirty="0">
              <a:solidFill>
                <a:srgbClr val="F9F4DA"/>
              </a:solidFill>
              <a:effectLst/>
              <a:latin typeface="Outfit"/>
            </a:endParaRPr>
          </a:p>
          <a:p>
            <a:r>
              <a:rPr lang="en-US" dirty="0">
                <a:hlinkClick r:id="rId3"/>
              </a:rPr>
              <a:t>What is the Store? - ui.dev</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talk about the state management tools we’re given out of the box with React.</a:t>
            </a:r>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looking at the specific API we’re working with, it’s important to understand that React embraces and emphasizes declarative programming, as opposed to imperative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React docs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 will describe the UI you want to see for the different visual states of your component (“initial state”, “typing state”, “success state”), and then trigger the state changes in response to user input. This is similar to how designers think about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BECF0"/>
              </a:solidFill>
              <a:effectLst/>
              <a:latin typeface="Optimistic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concept to understand, and I think an easy one to understand as well with the right mental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that worked well for me to make the distinction is that imperative programming would be like if you asked someone for directions to their 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imperative response would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ctr"/>
            <a:r>
              <a:rPr lang="en-US" b="0" i="0" dirty="0">
                <a:solidFill>
                  <a:srgbClr val="F9F4DA"/>
                </a:solidFill>
                <a:effectLst/>
                <a:latin typeface="Paytone One"/>
              </a:rPr>
              <a:t>IMPERATIVE</a:t>
            </a:r>
          </a:p>
          <a:p>
            <a:pPr algn="ctr"/>
            <a:r>
              <a:rPr lang="en-US" b="0" i="0" dirty="0">
                <a:solidFill>
                  <a:srgbClr val="F9F4DA"/>
                </a:solidFill>
                <a:effectLst/>
                <a:latin typeface="Outfit"/>
              </a:rPr>
              <a:t>Go out of the north exit of the parking lot and take a left. Get on I-15 going North until you get to the 12th street exit. Take a right off the exit like you’re going to Ikea. Go straight and take a right at the first light. Continue through the next light then take your next left. My house is #298.</a:t>
            </a:r>
          </a:p>
          <a:p>
            <a:pPr algn="ctr"/>
            <a:endParaRPr lang="en-US" b="0" i="0" dirty="0">
              <a:solidFill>
                <a:srgbClr val="F9F4DA"/>
              </a:solidFill>
              <a:effectLst/>
              <a:latin typeface="Outfit"/>
            </a:endParaRPr>
          </a:p>
          <a:p>
            <a:pPr algn="ctr"/>
            <a:endParaRPr lang="en-US" b="0" i="0" dirty="0">
              <a:solidFill>
                <a:srgbClr val="F9F4DA"/>
              </a:solidFill>
              <a:effectLst/>
              <a:latin typeface="Outfit"/>
            </a:endParaRPr>
          </a:p>
          <a:p>
            <a:pPr algn="ctr"/>
            <a:r>
              <a:rPr lang="en-US" b="0" i="0" dirty="0">
                <a:solidFill>
                  <a:srgbClr val="F9F4DA"/>
                </a:solidFill>
                <a:effectLst/>
                <a:latin typeface="Paytone One"/>
              </a:rPr>
              <a:t>DECLARATIVE</a:t>
            </a:r>
          </a:p>
          <a:p>
            <a:pPr algn="ctr"/>
            <a:r>
              <a:rPr lang="en-US" b="0" i="0" dirty="0">
                <a:solidFill>
                  <a:srgbClr val="F9F4DA"/>
                </a:solidFill>
                <a:effectLst/>
                <a:latin typeface="Outfit"/>
              </a:rPr>
              <a:t>My address is 298 West Immutable Alley, Eden, Utah 84310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think about this in respect to C#, writing imperative could would be: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Declarative would be: LINQ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hlinkClick r:id="rId3"/>
              </a:rPr>
              <a:t>Managing State – React</a:t>
            </a:r>
            <a:endParaRPr lang="en-US" dirty="0"/>
          </a:p>
          <a:p>
            <a:r>
              <a:rPr lang="en-US" dirty="0">
                <a:hlinkClick r:id="rId4"/>
              </a:rPr>
              <a:t>Imperative vs Declarative Programming (ui.dev)</a:t>
            </a:r>
            <a:endParaRPr lang="en-US" dirty="0"/>
          </a:p>
          <a:p>
            <a:r>
              <a:rPr lang="en-US" dirty="0">
                <a:hlinkClick r:id="rId5"/>
              </a:rPr>
              <a:t>Reacting to Input with State – React</a:t>
            </a:r>
            <a:endParaRPr lang="en-US" dirty="0">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6"/>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393046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boring-galois-5cw764 - CodeSandbox</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5</a:t>
            </a:fld>
            <a:endParaRPr lang="en-US"/>
          </a:p>
        </p:txBody>
      </p:sp>
    </p:spTree>
    <p:extLst>
      <p:ext uri="{BB962C8B-B14F-4D97-AF65-F5344CB8AC3E}">
        <p14:creationId xmlns:p14="http://schemas.microsoft.com/office/powerpoint/2010/main" val="247081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3/22/23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3/22/23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3/22/23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 Column– Text/Text w/sub-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C1E13B-3296-571E-DCB6-40EFF373D80A}"/>
              </a:ext>
            </a:extLst>
          </p:cNvPr>
          <p:cNvSpPr>
            <a:spLocks noGrp="1"/>
          </p:cNvSpPr>
          <p:nvPr>
            <p:ph type="body" idx="1" hasCustomPrompt="1"/>
          </p:nvPr>
        </p:nvSpPr>
        <p:spPr>
          <a:xfrm>
            <a:off x="839788" y="2135186"/>
            <a:ext cx="5157787" cy="255588"/>
          </a:xfrm>
        </p:spPr>
        <p:txBody>
          <a:bodyPr anchor="t" anchorCtr="0">
            <a:noAutofit/>
          </a:bodyPr>
          <a:lstStyle>
            <a:lvl1pPr marL="0" indent="0">
              <a:buNone/>
              <a:defRPr sz="1200" b="1" spc="300">
                <a:solidFill>
                  <a:schemeClr val="tx1">
                    <a:alpha val="40000"/>
                  </a:schemeClr>
                </a:solidFill>
                <a:latin typeface="Helvetica"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 – ALL CAPS</a:t>
            </a:r>
          </a:p>
        </p:txBody>
      </p:sp>
      <p:sp>
        <p:nvSpPr>
          <p:cNvPr id="4" name="Content Placeholder 3">
            <a:extLst>
              <a:ext uri="{FF2B5EF4-FFF2-40B4-BE49-F238E27FC236}">
                <a16:creationId xmlns:a16="http://schemas.microsoft.com/office/drawing/2014/main" id="{BB0B9245-B259-6C7C-28A7-8FB498F3238A}"/>
              </a:ext>
            </a:extLst>
          </p:cNvPr>
          <p:cNvSpPr>
            <a:spLocks noGrp="1"/>
          </p:cNvSpPr>
          <p:nvPr>
            <p:ph sz="half" idx="2"/>
          </p:nvPr>
        </p:nvSpPr>
        <p:spPr>
          <a:xfrm>
            <a:off x="839788" y="2505075"/>
            <a:ext cx="5157787" cy="3684588"/>
          </a:xfrm>
        </p:spPr>
        <p:txBody>
          <a:bodyPr/>
          <a:lstStyle>
            <a:lvl1pPr>
              <a:defRPr>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E12557C-3178-AE9C-85E0-BD7BE4C39153}"/>
              </a:ext>
            </a:extLst>
          </p:cNvPr>
          <p:cNvSpPr>
            <a:spLocks noGrp="1"/>
          </p:cNvSpPr>
          <p:nvPr>
            <p:ph type="body" sz="quarter" idx="3" hasCustomPrompt="1"/>
          </p:nvPr>
        </p:nvSpPr>
        <p:spPr>
          <a:xfrm>
            <a:off x="6172200" y="2135186"/>
            <a:ext cx="5183188" cy="255588"/>
          </a:xfrm>
        </p:spPr>
        <p:txBody>
          <a:bodyPr anchor="t" anchorCtr="0">
            <a:noAutofit/>
          </a:bodyPr>
          <a:lstStyle>
            <a:lvl1pPr marL="0" indent="0">
              <a:buNone/>
              <a:defRPr sz="1200" b="1" spc="300">
                <a:solidFill>
                  <a:schemeClr val="tx1">
                    <a:alpha val="40000"/>
                  </a:schemeClr>
                </a:solidFill>
                <a:latin typeface="Helvetica"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 – ALL CAPS</a:t>
            </a:r>
          </a:p>
        </p:txBody>
      </p:sp>
      <p:sp>
        <p:nvSpPr>
          <p:cNvPr id="6" name="Content Placeholder 5">
            <a:extLst>
              <a:ext uri="{FF2B5EF4-FFF2-40B4-BE49-F238E27FC236}">
                <a16:creationId xmlns:a16="http://schemas.microsoft.com/office/drawing/2014/main" id="{ABFCAA6D-E45C-2906-7B2D-01FE2D4EEDCF}"/>
              </a:ext>
            </a:extLst>
          </p:cNvPr>
          <p:cNvSpPr>
            <a:spLocks noGrp="1"/>
          </p:cNvSpPr>
          <p:nvPr>
            <p:ph sz="quarter" idx="4"/>
          </p:nvPr>
        </p:nvSpPr>
        <p:spPr>
          <a:xfrm>
            <a:off x="6172200" y="2505075"/>
            <a:ext cx="5183188" cy="3684588"/>
          </a:xfrm>
        </p:spPr>
        <p:txBody>
          <a:bodyPr/>
          <a:lstStyle>
            <a:lvl1pPr>
              <a:defRPr>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43E21DB0-E9B3-D6DA-3CB5-1B6ADD30B1D9}"/>
              </a:ext>
            </a:extLst>
          </p:cNvPr>
          <p:cNvSpPr>
            <a:spLocks noGrp="1"/>
          </p:cNvSpPr>
          <p:nvPr>
            <p:ph type="dt" sz="half" idx="10"/>
          </p:nvPr>
        </p:nvSpPr>
        <p:spPr>
          <a:xfrm>
            <a:off x="838200" y="6356350"/>
            <a:ext cx="2743200" cy="365125"/>
          </a:xfrm>
        </p:spPr>
        <p:txBody>
          <a:bodyPr/>
          <a:lstStyle/>
          <a:p>
            <a:fld id="{6F202981-861B-764C-8A12-BA3162DB706A}" type="datetimeFigureOut">
              <a:rPr lang="en-US" smtClean="0"/>
              <a:t>3/22/23</a:t>
            </a:fld>
            <a:endParaRPr lang="en-US"/>
          </a:p>
        </p:txBody>
      </p:sp>
      <p:sp>
        <p:nvSpPr>
          <p:cNvPr id="11" name="Footer Placeholder 4">
            <a:extLst>
              <a:ext uri="{FF2B5EF4-FFF2-40B4-BE49-F238E27FC236}">
                <a16:creationId xmlns:a16="http://schemas.microsoft.com/office/drawing/2014/main" id="{A1417124-23BD-4EFF-C884-98430EEC66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2" name="Slide Number Placeholder 5">
            <a:extLst>
              <a:ext uri="{FF2B5EF4-FFF2-40B4-BE49-F238E27FC236}">
                <a16:creationId xmlns:a16="http://schemas.microsoft.com/office/drawing/2014/main" id="{D06945D4-3264-0852-3A53-F32EE3E6CA9B}"/>
              </a:ext>
            </a:extLst>
          </p:cNvPr>
          <p:cNvSpPr>
            <a:spLocks noGrp="1"/>
          </p:cNvSpPr>
          <p:nvPr>
            <p:ph type="sldNum" sz="quarter" idx="12"/>
          </p:nvPr>
        </p:nvSpPr>
        <p:spPr>
          <a:xfrm>
            <a:off x="8610600" y="6356350"/>
            <a:ext cx="2743200" cy="365125"/>
          </a:xfrm>
        </p:spPr>
        <p:txBody>
          <a:bodyPr/>
          <a:lstStyle/>
          <a:p>
            <a:fld id="{566A63C5-CCCE-DA47-8C12-F99EBD9F7C78}" type="slidenum">
              <a:rPr lang="en-US" smtClean="0"/>
              <a:t>‹#›</a:t>
            </a:fld>
            <a:endParaRPr lang="en-US"/>
          </a:p>
        </p:txBody>
      </p:sp>
      <p:sp>
        <p:nvSpPr>
          <p:cNvPr id="13" name="Title 1">
            <a:extLst>
              <a:ext uri="{FF2B5EF4-FFF2-40B4-BE49-F238E27FC236}">
                <a16:creationId xmlns:a16="http://schemas.microsoft.com/office/drawing/2014/main" id="{9A44DD2A-079C-4D20-41B1-66E42138C111}"/>
              </a:ext>
            </a:extLst>
          </p:cNvPr>
          <p:cNvSpPr>
            <a:spLocks noGrp="1"/>
          </p:cNvSpPr>
          <p:nvPr>
            <p:ph type="title" hasCustomPrompt="1"/>
          </p:nvPr>
        </p:nvSpPr>
        <p:spPr>
          <a:xfrm>
            <a:off x="839788" y="966540"/>
            <a:ext cx="10512424" cy="1001959"/>
          </a:xfrm>
        </p:spPr>
        <p:txBody>
          <a:bodyPr anchor="t" anchorCtr="0">
            <a:normAutofit/>
          </a:bodyPr>
          <a:lstStyle>
            <a:lvl1pPr>
              <a:defRPr sz="4800" b="1">
                <a:solidFill>
                  <a:srgbClr val="552061"/>
                </a:solidFill>
                <a:latin typeface="Helvetica" pitchFamily="2" charset="0"/>
              </a:defRPr>
            </a:lvl1pPr>
          </a:lstStyle>
          <a:p>
            <a:r>
              <a:rPr lang="en-US" dirty="0"/>
              <a:t>Title Here</a:t>
            </a:r>
          </a:p>
        </p:txBody>
      </p:sp>
      <p:sp>
        <p:nvSpPr>
          <p:cNvPr id="14" name="Text Placeholder 3">
            <a:extLst>
              <a:ext uri="{FF2B5EF4-FFF2-40B4-BE49-F238E27FC236}">
                <a16:creationId xmlns:a16="http://schemas.microsoft.com/office/drawing/2014/main" id="{E696A2E8-8E4C-C294-3AFB-66BCBB081F77}"/>
              </a:ext>
            </a:extLst>
          </p:cNvPr>
          <p:cNvSpPr>
            <a:spLocks noGrp="1"/>
          </p:cNvSpPr>
          <p:nvPr>
            <p:ph type="body" sz="half" idx="14" hasCustomPrompt="1"/>
          </p:nvPr>
        </p:nvSpPr>
        <p:spPr>
          <a:xfrm>
            <a:off x="838336" y="676644"/>
            <a:ext cx="3932237" cy="287323"/>
          </a:xfrm>
        </p:spPr>
        <p:txBody>
          <a:bodyPr>
            <a:normAutofit/>
          </a:bodyPr>
          <a:lstStyle>
            <a:lvl1pPr marL="0" indent="0">
              <a:buNone/>
              <a:defRPr sz="1200" spc="300">
                <a:solidFill>
                  <a:schemeClr val="tx1">
                    <a:alpha val="4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SUBHEADING – ALL CAPS</a:t>
            </a:r>
          </a:p>
        </p:txBody>
      </p:sp>
    </p:spTree>
    <p:extLst>
      <p:ext uri="{BB962C8B-B14F-4D97-AF65-F5344CB8AC3E}">
        <p14:creationId xmlns:p14="http://schemas.microsoft.com/office/powerpoint/2010/main" val="62216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3/22/23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3/22/23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20000"/>
          </a:bodyPr>
          <a:lstStyle/>
          <a:p>
            <a:r>
              <a:rPr lang="en-US" dirty="0"/>
              <a:t>Built-In State Management and Libraries</a:t>
            </a:r>
          </a:p>
        </p:txBody>
      </p:sp>
    </p:spTree>
    <p:extLst>
      <p:ext uri="{BB962C8B-B14F-4D97-AF65-F5344CB8AC3E}">
        <p14:creationId xmlns:p14="http://schemas.microsoft.com/office/powerpoint/2010/main" val="12627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2F401B-22AD-4ED2-15B7-6F8E85E2F9F2}"/>
              </a:ext>
            </a:extLst>
          </p:cNvPr>
          <p:cNvSpPr>
            <a:spLocks noGrp="1"/>
          </p:cNvSpPr>
          <p:nvPr>
            <p:ph type="body" idx="1"/>
          </p:nvPr>
        </p:nvSpPr>
        <p:spPr/>
        <p:txBody>
          <a:bodyPr/>
          <a:lstStyle/>
          <a:p>
            <a:endParaRPr lang="en-US"/>
          </a:p>
        </p:txBody>
      </p:sp>
      <p:pic>
        <p:nvPicPr>
          <p:cNvPr id="9" name="Content Placeholder 8">
            <a:extLst>
              <a:ext uri="{FF2B5EF4-FFF2-40B4-BE49-F238E27FC236}">
                <a16:creationId xmlns:a16="http://schemas.microsoft.com/office/drawing/2014/main" id="{AFD7B2F9-46D2-6D86-FAFF-28CC19C2F941}"/>
              </a:ext>
            </a:extLst>
          </p:cNvPr>
          <p:cNvPicPr>
            <a:picLocks noGrp="1" noChangeAspect="1"/>
          </p:cNvPicPr>
          <p:nvPr>
            <p:ph sz="half" idx="2"/>
          </p:nvPr>
        </p:nvPicPr>
        <p:blipFill>
          <a:blip r:embed="rId3"/>
          <a:stretch>
            <a:fillRect/>
          </a:stretch>
        </p:blipFill>
        <p:spPr>
          <a:xfrm>
            <a:off x="839788" y="2762812"/>
            <a:ext cx="5157787" cy="3169114"/>
          </a:xfrm>
        </p:spPr>
      </p:pic>
      <p:sp>
        <p:nvSpPr>
          <p:cNvPr id="4" name="Text Placeholder 3">
            <a:extLst>
              <a:ext uri="{FF2B5EF4-FFF2-40B4-BE49-F238E27FC236}">
                <a16:creationId xmlns:a16="http://schemas.microsoft.com/office/drawing/2014/main" id="{1DD44CA6-9610-9929-3732-B951A276C1E2}"/>
              </a:ext>
            </a:extLst>
          </p:cNvPr>
          <p:cNvSpPr>
            <a:spLocks noGrp="1"/>
          </p:cNvSpPr>
          <p:nvPr>
            <p:ph type="body" sz="quarter" idx="3"/>
          </p:nvPr>
        </p:nvSpPr>
        <p:spPr/>
        <p:txBody>
          <a:bodyPr/>
          <a:lstStyle/>
          <a:p>
            <a:endParaRPr lang="en-US"/>
          </a:p>
        </p:txBody>
      </p:sp>
      <p:sp>
        <p:nvSpPr>
          <p:cNvPr id="5" name="Content Placeholder 4">
            <a:extLst>
              <a:ext uri="{FF2B5EF4-FFF2-40B4-BE49-F238E27FC236}">
                <a16:creationId xmlns:a16="http://schemas.microsoft.com/office/drawing/2014/main" id="{9C369427-86E7-1A34-A366-58F6A67CF72C}"/>
              </a:ext>
            </a:extLst>
          </p:cNvPr>
          <p:cNvSpPr>
            <a:spLocks noGrp="1"/>
          </p:cNvSpPr>
          <p:nvPr>
            <p:ph sz="quarter" idx="4"/>
          </p:nvPr>
        </p:nvSpPr>
        <p:spPr/>
        <p:txBody>
          <a:bodyPr/>
          <a:lstStyle/>
          <a:p>
            <a:endParaRPr lang="en-US"/>
          </a:p>
        </p:txBody>
      </p:sp>
      <p:sp>
        <p:nvSpPr>
          <p:cNvPr id="6" name="Title 5">
            <a:extLst>
              <a:ext uri="{FF2B5EF4-FFF2-40B4-BE49-F238E27FC236}">
                <a16:creationId xmlns:a16="http://schemas.microsoft.com/office/drawing/2014/main" id="{B0C28C60-FF0A-1585-D7C0-66D9E5E456F9}"/>
              </a:ext>
            </a:extLst>
          </p:cNvPr>
          <p:cNvSpPr>
            <a:spLocks noGrp="1"/>
          </p:cNvSpPr>
          <p:nvPr>
            <p:ph type="title"/>
          </p:nvPr>
        </p:nvSpPr>
        <p:spPr/>
        <p:txBody>
          <a:bodyPr/>
          <a:lstStyle/>
          <a:p>
            <a:r>
              <a:rPr lang="en-US" dirty="0"/>
              <a:t>Reacting to Input with State</a:t>
            </a:r>
          </a:p>
        </p:txBody>
      </p:sp>
      <p:sp>
        <p:nvSpPr>
          <p:cNvPr id="7" name="Text Placeholder 6">
            <a:extLst>
              <a:ext uri="{FF2B5EF4-FFF2-40B4-BE49-F238E27FC236}">
                <a16:creationId xmlns:a16="http://schemas.microsoft.com/office/drawing/2014/main" id="{414B806C-C48D-8F53-EF6D-098D0FE49EF9}"/>
              </a:ext>
            </a:extLst>
          </p:cNvPr>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058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5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712</Words>
  <Application>Microsoft Macintosh PowerPoint</Application>
  <PresentationFormat>Widescreen</PresentationFormat>
  <Paragraphs>72</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Helvetica</vt:lpstr>
      <vt:lpstr>Optimistic Text</vt:lpstr>
      <vt:lpstr>Outfit</vt:lpstr>
      <vt:lpstr>Paytone One</vt:lpstr>
      <vt:lpstr>Office Theme</vt:lpstr>
      <vt:lpstr>React State Management</vt:lpstr>
      <vt:lpstr>Why talk about State Management? </vt:lpstr>
      <vt:lpstr>Built-In State Management in React</vt:lpstr>
      <vt:lpstr>Reacting to Input with State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David Lambl</cp:lastModifiedBy>
  <cp:revision>12</cp:revision>
  <dcterms:created xsi:type="dcterms:W3CDTF">2023-03-22T03:14:55Z</dcterms:created>
  <dcterms:modified xsi:type="dcterms:W3CDTF">2023-03-23T03:36:32Z</dcterms:modified>
</cp:coreProperties>
</file>