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83" r:id="rId2"/>
    <p:sldId id="286" r:id="rId3"/>
    <p:sldId id="284" r:id="rId4"/>
    <p:sldId id="292" r:id="rId5"/>
    <p:sldId id="256" r:id="rId6"/>
    <p:sldId id="293" r:id="rId7"/>
    <p:sldId id="294" r:id="rId8"/>
    <p:sldId id="303" r:id="rId9"/>
    <p:sldId id="305" r:id="rId10"/>
    <p:sldId id="306" r:id="rId11"/>
    <p:sldId id="307" r:id="rId12"/>
    <p:sldId id="314" r:id="rId13"/>
    <p:sldId id="309" r:id="rId14"/>
    <p:sldId id="310" r:id="rId15"/>
    <p:sldId id="311" r:id="rId16"/>
    <p:sldId id="31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48" autoAdjust="0"/>
    <p:restoredTop sz="61905"/>
  </p:normalViewPr>
  <p:slideViewPr>
    <p:cSldViewPr snapToGrid="0">
      <p:cViewPr varScale="1">
        <p:scale>
          <a:sx n="88" d="100"/>
          <a:sy n="88" d="100"/>
        </p:scale>
        <p:origin x="152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5AAE58-E562-DF47-A0F7-42787D754845}" type="datetimeFigureOut">
              <a:rPr lang="en-US" smtClean="0"/>
              <a:t>3/29/23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AF359F-E95C-F64B-B302-8F3904292CB4}" type="slidenum">
              <a:rPr lang="en-US" smtClean="0"/>
              <a:t>‹#›</a:t>
            </a:fld>
            <a:endParaRPr lang="en-US"/>
          </a:p>
        </p:txBody>
      </p:sp>
    </p:spTree>
    <p:extLst>
      <p:ext uri="{BB962C8B-B14F-4D97-AF65-F5344CB8AC3E}">
        <p14:creationId xmlns:p14="http://schemas.microsoft.com/office/powerpoint/2010/main" val="1804060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ui.dev/c/advanced-javascript/ultimate-guide-to-execution-contexts-hoisting-scopes-and-closures-in-javascript"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ui.dev/c/redux/what-is-the-redux-store"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react.dev/learn/managing-state#reacting-to-input-with-state"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codesandbox.io/s/5cw764?file=/App.js&amp;utm_medium=sandpack" TargetMode="External"/><Relationship Id="rId5" Type="http://schemas.openxmlformats.org/officeDocument/2006/relationships/hyperlink" Target="https://react.dev/learn/reacting-to-input-with-state" TargetMode="External"/><Relationship Id="rId4" Type="http://schemas.openxmlformats.org/officeDocument/2006/relationships/hyperlink" Target="https://ui.dev/imperative-vs-declarative-programming"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I’ll be presenting on today is React State Management:</a:t>
            </a:r>
          </a:p>
          <a:p>
            <a:endParaRPr lang="en-US" dirty="0"/>
          </a:p>
          <a:p>
            <a:r>
              <a:rPr lang="en-US" dirty="0"/>
              <a:t>We’ll talk about:</a:t>
            </a:r>
          </a:p>
          <a:p>
            <a:endParaRPr lang="en-US" dirty="0"/>
          </a:p>
          <a:p>
            <a:pPr marL="171450" indent="-171450">
              <a:buFontTx/>
              <a:buChar char="-"/>
            </a:pPr>
            <a:r>
              <a:rPr lang="en-US" dirty="0"/>
              <a:t>What state management is and why its important</a:t>
            </a:r>
          </a:p>
          <a:p>
            <a:pPr marL="171450" indent="-171450">
              <a:buFontTx/>
              <a:buChar char="-"/>
            </a:pPr>
            <a:endParaRPr lang="en-US" dirty="0"/>
          </a:p>
          <a:p>
            <a:pPr marL="171450" indent="-171450">
              <a:buFontTx/>
              <a:buChar char="-"/>
            </a:pPr>
            <a:r>
              <a:rPr lang="en-US" dirty="0"/>
              <a:t>What React provides for us out of the box to manage our application’s state</a:t>
            </a:r>
          </a:p>
          <a:p>
            <a:pPr marL="171450" indent="-171450">
              <a:buFontTx/>
              <a:buChar char="-"/>
            </a:pPr>
            <a:endParaRPr lang="en-US" dirty="0"/>
          </a:p>
          <a:p>
            <a:pPr marL="171450" indent="-171450">
              <a:buFontTx/>
              <a:buChar char="-"/>
            </a:pPr>
            <a:r>
              <a:rPr lang="en-US" dirty="0"/>
              <a:t>And a couple of popular libraries written to help us manage state</a:t>
            </a:r>
          </a:p>
          <a:p>
            <a:pPr marL="171450" indent="-171450">
              <a:buFontTx/>
              <a:buChar char="-"/>
            </a:pPr>
            <a:endParaRPr lang="en-US" dirty="0"/>
          </a:p>
          <a:p>
            <a:pPr marL="171450" indent="-171450">
              <a:buFontTx/>
              <a:buChar char="-"/>
            </a:pPr>
            <a:r>
              <a:rPr lang="en-US" dirty="0"/>
              <a:t>Some of these examples will be straight from the React docs or from the libraries we’ll look at, so I’ll provide links at the end if you’re want to re-review or dig deeper into anything we cover</a:t>
            </a:r>
          </a:p>
        </p:txBody>
      </p:sp>
      <p:sp>
        <p:nvSpPr>
          <p:cNvPr id="4" name="Slide Number Placeholder 3"/>
          <p:cNvSpPr>
            <a:spLocks noGrp="1"/>
          </p:cNvSpPr>
          <p:nvPr>
            <p:ph type="sldNum" sz="quarter" idx="5"/>
          </p:nvPr>
        </p:nvSpPr>
        <p:spPr/>
        <p:txBody>
          <a:bodyPr/>
          <a:lstStyle/>
          <a:p>
            <a:fld id="{93AF359F-E95C-F64B-B302-8F3904292CB4}" type="slidenum">
              <a:rPr lang="en-US" smtClean="0"/>
              <a:t>1</a:t>
            </a:fld>
            <a:endParaRPr lang="en-US"/>
          </a:p>
        </p:txBody>
      </p:sp>
    </p:spTree>
    <p:extLst>
      <p:ext uri="{BB962C8B-B14F-4D97-AF65-F5344CB8AC3E}">
        <p14:creationId xmlns:p14="http://schemas.microsoft.com/office/powerpoint/2010/main" val="27060253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The canonical and more precise way to write the code above is to use Array </a:t>
            </a:r>
            <a:r>
              <a:rPr lang="en-US" dirty="0" err="1">
                <a:effectLst/>
              </a:rPr>
              <a:t>destructuring</a:t>
            </a:r>
            <a:r>
              <a:rPr lang="en-US" dirty="0">
                <a:effectLst/>
              </a:rPr>
              <a:t> and put it all on one line. You can see that in the full example here.</a:t>
            </a:r>
          </a:p>
          <a:p>
            <a:endParaRPr lang="en-US" dirty="0">
              <a:effectLst/>
            </a:endParaRPr>
          </a:p>
          <a:p>
            <a:pPr algn="l"/>
            <a:r>
              <a:rPr lang="en-US" b="0" i="0" dirty="0">
                <a:solidFill>
                  <a:srgbClr val="F9F4DA"/>
                </a:solidFill>
                <a:effectLst/>
                <a:latin typeface="Outfit"/>
              </a:rPr>
              <a:t>The Mental Model</a:t>
            </a:r>
          </a:p>
          <a:p>
            <a:pPr algn="l"/>
            <a:r>
              <a:rPr lang="en-US" b="0" i="0" dirty="0">
                <a:solidFill>
                  <a:srgbClr val="F9F4DA"/>
                </a:solidFill>
                <a:effectLst/>
                <a:latin typeface="Outfit"/>
              </a:rPr>
              <a:t>Now that we've seen a simple example for how the </a:t>
            </a:r>
            <a:r>
              <a:rPr lang="en-US" b="0" i="0" dirty="0" err="1">
                <a:solidFill>
                  <a:srgbClr val="F9F4DA"/>
                </a:solidFill>
                <a:effectLst/>
                <a:latin typeface="Outfit"/>
              </a:rPr>
              <a:t>useState</a:t>
            </a:r>
            <a:r>
              <a:rPr lang="en-US" b="0" i="0" dirty="0">
                <a:solidFill>
                  <a:srgbClr val="F9F4DA"/>
                </a:solidFill>
                <a:effectLst/>
                <a:latin typeface="Outfit"/>
              </a:rPr>
              <a:t> API works, before we get into more advanced use cases, it's important to have a solid mental model for the actual functionality that it provides.</a:t>
            </a:r>
          </a:p>
          <a:p>
            <a:pPr algn="l"/>
            <a:endParaRPr lang="en-US" b="0" i="0" dirty="0">
              <a:solidFill>
                <a:srgbClr val="F9F4DA"/>
              </a:solidFill>
              <a:effectLst/>
              <a:latin typeface="Outfit"/>
            </a:endParaRPr>
          </a:p>
          <a:p>
            <a:pPr algn="l"/>
            <a:r>
              <a:rPr lang="en-US" b="0" i="0" dirty="0">
                <a:solidFill>
                  <a:srgbClr val="F9F4DA"/>
                </a:solidFill>
                <a:effectLst/>
                <a:latin typeface="Outfit"/>
              </a:rPr>
              <a:t>Namely, </a:t>
            </a:r>
            <a:r>
              <a:rPr lang="en-US" b="0" i="0" dirty="0" err="1">
                <a:solidFill>
                  <a:srgbClr val="F9F4DA"/>
                </a:solidFill>
                <a:effectLst/>
                <a:latin typeface="Outfit"/>
              </a:rPr>
              <a:t>useState</a:t>
            </a:r>
            <a:r>
              <a:rPr lang="en-US" b="0" i="0" dirty="0">
                <a:solidFill>
                  <a:srgbClr val="F9F4DA"/>
                </a:solidFill>
                <a:effectLst/>
                <a:latin typeface="Outfit"/>
              </a:rPr>
              <a:t> allows you to trigger a component re-render, and it can preserve values between renders.</a:t>
            </a:r>
          </a:p>
          <a:p>
            <a:pPr algn="l"/>
            <a:endParaRPr lang="en-US" b="0" i="0" dirty="0">
              <a:solidFill>
                <a:srgbClr val="F9F4DA"/>
              </a:solidFill>
              <a:effectLst/>
              <a:latin typeface="Outfit"/>
            </a:endParaRPr>
          </a:p>
          <a:p>
            <a:pPr algn="l"/>
            <a:r>
              <a:rPr lang="en-US" b="0" i="0" dirty="0">
                <a:solidFill>
                  <a:srgbClr val="F9F4DA"/>
                </a:solidFill>
                <a:effectLst/>
                <a:latin typeface="Outfit"/>
              </a:rPr>
              <a:t>Trigger Re-renders</a:t>
            </a:r>
          </a:p>
          <a:p>
            <a:pPr algn="l"/>
            <a:r>
              <a:rPr lang="en-US" b="0" i="0" dirty="0">
                <a:solidFill>
                  <a:srgbClr val="F9F4DA"/>
                </a:solidFill>
                <a:effectLst/>
                <a:latin typeface="Outfit"/>
              </a:rPr>
              <a:t>The concept here is the same as before when we'd invoke </a:t>
            </a:r>
            <a:r>
              <a:rPr lang="en-US" b="0" i="0" dirty="0" err="1">
                <a:solidFill>
                  <a:srgbClr val="F9F4DA"/>
                </a:solidFill>
                <a:effectLst/>
                <a:latin typeface="Outfit"/>
              </a:rPr>
              <a:t>setState</a:t>
            </a:r>
            <a:r>
              <a:rPr lang="en-US" b="0" i="0" dirty="0">
                <a:solidFill>
                  <a:srgbClr val="F9F4DA"/>
                </a:solidFill>
                <a:effectLst/>
                <a:latin typeface="Outfit"/>
              </a:rPr>
              <a:t>. Whenever you invoke the updater function that </a:t>
            </a:r>
            <a:r>
              <a:rPr lang="en-US" b="0" i="0" dirty="0" err="1">
                <a:solidFill>
                  <a:srgbClr val="F9F4DA"/>
                </a:solidFill>
                <a:effectLst/>
                <a:latin typeface="Outfit"/>
              </a:rPr>
              <a:t>useState</a:t>
            </a:r>
            <a:r>
              <a:rPr lang="en-US" b="0" i="0" dirty="0">
                <a:solidFill>
                  <a:srgbClr val="F9F4DA"/>
                </a:solidFill>
                <a:effectLst/>
                <a:latin typeface="Outfit"/>
              </a:rPr>
              <a:t> gives you, assuming the argument you pass in is different from the current state value, React will cause a re-render to the component, updating the UI.</a:t>
            </a:r>
          </a:p>
          <a:p>
            <a:pPr algn="l"/>
            <a:endParaRPr lang="en-US" b="0" i="0" dirty="0">
              <a:solidFill>
                <a:srgbClr val="F9F4DA"/>
              </a:solidFill>
              <a:effectLst/>
              <a:latin typeface="Outfit"/>
            </a:endParaRPr>
          </a:p>
          <a:p>
            <a:pPr algn="l"/>
            <a:r>
              <a:rPr lang="en-US" b="0" i="0" dirty="0">
                <a:solidFill>
                  <a:srgbClr val="F9F4DA"/>
                </a:solidFill>
                <a:effectLst/>
                <a:latin typeface="Outfit"/>
              </a:rPr>
              <a:t>Preserve Values</a:t>
            </a:r>
          </a:p>
          <a:p>
            <a:pPr algn="l"/>
            <a:r>
              <a:rPr lang="en-US" b="0" i="0" dirty="0">
                <a:solidFill>
                  <a:srgbClr val="F9F4DA"/>
                </a:solidFill>
                <a:effectLst/>
                <a:latin typeface="Outfit"/>
              </a:rPr>
              <a:t>Typically when you invoke a function in JavaScript, unless you're utilizing </a:t>
            </a:r>
            <a:r>
              <a:rPr lang="en-US" b="0" i="0" u="none" strike="noStrike" dirty="0">
                <a:solidFill>
                  <a:srgbClr val="F9F4DA"/>
                </a:solidFill>
                <a:effectLst/>
                <a:latin typeface="Outfit"/>
                <a:hlinkClick r:id="rId3"/>
              </a:rPr>
              <a:t>closures</a:t>
            </a:r>
            <a:r>
              <a:rPr lang="en-US" b="0" i="0" dirty="0">
                <a:solidFill>
                  <a:srgbClr val="F9F4DA"/>
                </a:solidFill>
                <a:effectLst/>
                <a:latin typeface="Outfit"/>
              </a:rPr>
              <a:t>, you expect any values defined in that function to get garbage collected once the function is finished executing and you expect each subsequent call to that function to produce its own unique values.</a:t>
            </a:r>
          </a:p>
          <a:p>
            <a:pPr algn="l"/>
            <a:br>
              <a:rPr lang="en-US" b="0" i="0" dirty="0">
                <a:solidFill>
                  <a:srgbClr val="F9F4DA"/>
                </a:solidFill>
                <a:effectLst/>
                <a:latin typeface="Outfit"/>
              </a:rPr>
            </a:br>
            <a:endParaRPr lang="en-US" b="0" i="0" dirty="0">
              <a:solidFill>
                <a:srgbClr val="F9F4DA"/>
              </a:solidFill>
              <a:effectLst/>
              <a:latin typeface="Outfit"/>
            </a:endParaRPr>
          </a:p>
          <a:p>
            <a:pPr algn="l"/>
            <a:r>
              <a:rPr lang="en-US" b="0" i="0" dirty="0">
                <a:solidFill>
                  <a:srgbClr val="F9F4DA"/>
                </a:solidFill>
                <a:effectLst/>
                <a:latin typeface="Outfit"/>
              </a:rPr>
              <a:t>Because React Components are now just functions, naturally you may want to apply the same intuition to them. However, if that were the case, React wouldn't work. The whole point of React is that components are able to describe their UI based on their current state, View = </a:t>
            </a:r>
            <a:r>
              <a:rPr lang="en-US" b="0" i="0" dirty="0" err="1">
                <a:solidFill>
                  <a:srgbClr val="F9F4DA"/>
                </a:solidFill>
                <a:effectLst/>
                <a:latin typeface="Outfit"/>
              </a:rPr>
              <a:t>fn</a:t>
            </a:r>
            <a:r>
              <a:rPr lang="en-US" b="0" i="0" dirty="0">
                <a:solidFill>
                  <a:srgbClr val="F9F4DA"/>
                </a:solidFill>
                <a:effectLst/>
                <a:latin typeface="Outfit"/>
              </a:rPr>
              <a:t>(state). This implies that React, under the hood, has some way to preserve values between function calls to prevent them from being garbage collected once the function has finished executing. The public API for this, as you've seen, is </a:t>
            </a:r>
            <a:r>
              <a:rPr lang="en-US" b="0" i="0" dirty="0" err="1">
                <a:solidFill>
                  <a:srgbClr val="F9F4DA"/>
                </a:solidFill>
                <a:effectLst/>
                <a:latin typeface="Outfit"/>
              </a:rPr>
              <a:t>useState</a:t>
            </a:r>
            <a:r>
              <a:rPr lang="en-US" b="0" i="0" dirty="0">
                <a:solidFill>
                  <a:srgbClr val="F9F4DA"/>
                </a:solidFill>
                <a:effectLst/>
                <a:latin typeface="Outfit"/>
              </a:rPr>
              <a:t>.</a:t>
            </a:r>
          </a:p>
          <a:p>
            <a:pPr algn="l"/>
            <a:r>
              <a:rPr lang="en-US" b="0" i="0" dirty="0">
                <a:solidFill>
                  <a:srgbClr val="F9F4DA"/>
                </a:solidFill>
                <a:effectLst/>
                <a:latin typeface="Outfit"/>
              </a:rPr>
              <a:t>The way I like to think about </a:t>
            </a:r>
            <a:r>
              <a:rPr lang="en-US" b="0" i="0" dirty="0" err="1">
                <a:solidFill>
                  <a:srgbClr val="F9F4DA"/>
                </a:solidFill>
                <a:effectLst/>
                <a:latin typeface="Outfit"/>
              </a:rPr>
              <a:t>useState</a:t>
            </a:r>
            <a:r>
              <a:rPr lang="en-US" b="0" i="0" dirty="0">
                <a:solidFill>
                  <a:srgbClr val="F9F4DA"/>
                </a:solidFill>
                <a:effectLst/>
                <a:latin typeface="Outfit"/>
              </a:rPr>
              <a:t> is it's the tool to preserve values between function calls/renders and to trigger a re-render of the component.</a:t>
            </a:r>
          </a:p>
          <a:p>
            <a:endParaRPr lang="en-US" dirty="0">
              <a:effectLst/>
            </a:endParaRPr>
          </a:p>
        </p:txBody>
      </p:sp>
      <p:sp>
        <p:nvSpPr>
          <p:cNvPr id="4" name="Slide Number Placeholder 3"/>
          <p:cNvSpPr>
            <a:spLocks noGrp="1"/>
          </p:cNvSpPr>
          <p:nvPr>
            <p:ph type="sldNum" sz="quarter" idx="5"/>
          </p:nvPr>
        </p:nvSpPr>
        <p:spPr/>
        <p:txBody>
          <a:bodyPr/>
          <a:lstStyle/>
          <a:p>
            <a:fld id="{93AF359F-E95C-F64B-B302-8F3904292CB4}" type="slidenum">
              <a:rPr lang="en-US" smtClean="0"/>
              <a:t>10</a:t>
            </a:fld>
            <a:endParaRPr lang="en-US"/>
          </a:p>
        </p:txBody>
      </p:sp>
    </p:spTree>
    <p:extLst>
      <p:ext uri="{BB962C8B-B14F-4D97-AF65-F5344CB8AC3E}">
        <p14:creationId xmlns:p14="http://schemas.microsoft.com/office/powerpoint/2010/main" val="16480259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F9F4DA"/>
                </a:solidFill>
                <a:effectLst/>
                <a:latin typeface="Outfit"/>
              </a:rPr>
              <a:t>React comes with a built-in Hook called </a:t>
            </a:r>
            <a:r>
              <a:rPr lang="en-US" b="0" i="0" dirty="0" err="1">
                <a:solidFill>
                  <a:srgbClr val="F9F4DA"/>
                </a:solidFill>
                <a:effectLst/>
                <a:latin typeface="Outfit"/>
              </a:rPr>
              <a:t>useReducer</a:t>
            </a:r>
            <a:r>
              <a:rPr lang="en-US" b="0" i="0" dirty="0">
                <a:solidFill>
                  <a:srgbClr val="F9F4DA"/>
                </a:solidFill>
                <a:effectLst/>
                <a:latin typeface="Outfit"/>
              </a:rPr>
              <a:t> that allows you to add state to a function component but manage that state using the reducer pattern.</a:t>
            </a:r>
          </a:p>
          <a:p>
            <a:pPr algn="l"/>
            <a:endParaRPr lang="en-US" b="0" i="0" dirty="0">
              <a:solidFill>
                <a:srgbClr val="F9F4DA"/>
              </a:solidFill>
              <a:effectLst/>
              <a:latin typeface="Outfit"/>
            </a:endParaRPr>
          </a:p>
          <a:p>
            <a:pPr algn="l"/>
            <a:r>
              <a:rPr lang="en-US" b="0" i="0" dirty="0" err="1">
                <a:solidFill>
                  <a:srgbClr val="F9F4DA"/>
                </a:solidFill>
                <a:effectLst/>
                <a:latin typeface="Outfit"/>
              </a:rPr>
              <a:t>useReducer</a:t>
            </a:r>
            <a:r>
              <a:rPr lang="en-US" b="0" i="0" dirty="0">
                <a:solidFill>
                  <a:srgbClr val="F9F4DA"/>
                </a:solidFill>
                <a:effectLst/>
                <a:latin typeface="Outfit"/>
              </a:rPr>
              <a:t> returns an array with the first element being the state and the second element being a dispatch function which when called, will invoke the reducer.</a:t>
            </a:r>
          </a:p>
          <a:p>
            <a:pPr algn="l"/>
            <a:br>
              <a:rPr lang="en-US" b="0" i="0" dirty="0">
                <a:solidFill>
                  <a:srgbClr val="F9F4DA"/>
                </a:solidFill>
                <a:effectLst/>
                <a:latin typeface="Outfit"/>
              </a:rPr>
            </a:br>
            <a:endParaRPr lang="en-US" b="0" i="0" dirty="0">
              <a:solidFill>
                <a:srgbClr val="F9F4DA"/>
              </a:solidFill>
              <a:effectLst/>
              <a:latin typeface="Outfit"/>
            </a:endParaRPr>
          </a:p>
          <a:p>
            <a:pPr algn="l"/>
            <a:r>
              <a:rPr lang="en-US" b="0" i="0" dirty="0">
                <a:solidFill>
                  <a:srgbClr val="F9F4DA"/>
                </a:solidFill>
                <a:effectLst/>
                <a:latin typeface="Outfit"/>
              </a:rPr>
              <a:t>When invoked, whatever you pass to </a:t>
            </a:r>
            <a:r>
              <a:rPr lang="en-US" dirty="0"/>
              <a:t>dispatch</a:t>
            </a:r>
            <a:r>
              <a:rPr lang="en-US" b="0" i="0" dirty="0">
                <a:solidFill>
                  <a:srgbClr val="F9F4DA"/>
                </a:solidFill>
                <a:effectLst/>
                <a:latin typeface="Outfit"/>
              </a:rPr>
              <a:t> will be passed as the second argument to the </a:t>
            </a:r>
            <a:r>
              <a:rPr lang="en-US" dirty="0"/>
              <a:t>reducer</a:t>
            </a:r>
            <a:r>
              <a:rPr lang="en-US" b="0" i="0" dirty="0">
                <a:solidFill>
                  <a:srgbClr val="F9F4DA"/>
                </a:solidFill>
                <a:effectLst/>
                <a:latin typeface="Outfit"/>
              </a:rPr>
              <a:t> (which we've been calling </a:t>
            </a:r>
            <a:r>
              <a:rPr lang="en-US" dirty="0"/>
              <a:t>value</a:t>
            </a:r>
            <a:r>
              <a:rPr lang="en-US" b="0" i="0" dirty="0">
                <a:solidFill>
                  <a:srgbClr val="F9F4DA"/>
                </a:solidFill>
                <a:effectLst/>
                <a:latin typeface="Outfit"/>
              </a:rPr>
              <a:t>). The first argument (which we've been calling </a:t>
            </a:r>
            <a:r>
              <a:rPr lang="en-US" dirty="0"/>
              <a:t>state</a:t>
            </a:r>
            <a:r>
              <a:rPr lang="en-US" b="0" i="0" dirty="0">
                <a:solidFill>
                  <a:srgbClr val="F9F4DA"/>
                </a:solidFill>
                <a:effectLst/>
                <a:latin typeface="Outfit"/>
              </a:rPr>
              <a:t>) will be passed implicitly by React and will be whatever the previous </a:t>
            </a:r>
            <a:r>
              <a:rPr lang="en-US" dirty="0"/>
              <a:t>state</a:t>
            </a:r>
            <a:r>
              <a:rPr lang="en-US" b="0" i="0" dirty="0">
                <a:solidFill>
                  <a:srgbClr val="F9F4DA"/>
                </a:solidFill>
                <a:effectLst/>
                <a:latin typeface="Outfit"/>
              </a:rPr>
              <a:t> value was. Putting it all together, here's our code.</a:t>
            </a:r>
          </a:p>
          <a:p>
            <a:endParaRPr lang="en-US" b="0" i="0" dirty="0">
              <a:solidFill>
                <a:srgbClr val="F9F4DA"/>
              </a:solidFill>
              <a:effectLst/>
              <a:latin typeface="Outfit"/>
            </a:endParaRPr>
          </a:p>
          <a:p>
            <a:r>
              <a:rPr lang="en-US" b="0" i="0" dirty="0">
                <a:solidFill>
                  <a:srgbClr val="F9F4DA"/>
                </a:solidFill>
                <a:effectLst/>
                <a:latin typeface="Outfit"/>
              </a:rPr>
              <a:t>The flow is the exact same as our diagram above. Whenever the </a:t>
            </a:r>
            <a:r>
              <a:rPr lang="en-US" dirty="0"/>
              <a:t>+</a:t>
            </a:r>
            <a:r>
              <a:rPr lang="en-US" b="0" i="0" dirty="0">
                <a:solidFill>
                  <a:srgbClr val="F9F4DA"/>
                </a:solidFill>
                <a:effectLst/>
                <a:latin typeface="Outfit"/>
              </a:rPr>
              <a:t> button is clicked, </a:t>
            </a:r>
            <a:r>
              <a:rPr lang="en-US" dirty="0"/>
              <a:t>dispatch</a:t>
            </a:r>
            <a:r>
              <a:rPr lang="en-US" b="0" i="0" dirty="0">
                <a:solidFill>
                  <a:srgbClr val="F9F4DA"/>
                </a:solidFill>
                <a:effectLst/>
                <a:latin typeface="Outfit"/>
              </a:rPr>
              <a:t> will be invoked. That will call </a:t>
            </a:r>
            <a:r>
              <a:rPr lang="en-US" dirty="0"/>
              <a:t>reducer</a:t>
            </a:r>
            <a:r>
              <a:rPr lang="en-US" b="0" i="0" dirty="0">
                <a:solidFill>
                  <a:srgbClr val="F9F4DA"/>
                </a:solidFill>
                <a:effectLst/>
                <a:latin typeface="Outfit"/>
              </a:rPr>
              <a:t> passing it two arguments, </a:t>
            </a:r>
            <a:r>
              <a:rPr lang="en-US" dirty="0"/>
              <a:t>state</a:t>
            </a:r>
            <a:r>
              <a:rPr lang="en-US" b="0" i="0" dirty="0">
                <a:solidFill>
                  <a:srgbClr val="F9F4DA"/>
                </a:solidFill>
                <a:effectLst/>
                <a:latin typeface="Outfit"/>
              </a:rPr>
              <a:t>, which will come implicitly from React, and </a:t>
            </a:r>
            <a:r>
              <a:rPr lang="en-US" dirty="0"/>
              <a:t>value</a:t>
            </a:r>
            <a:r>
              <a:rPr lang="en-US" b="0" i="0" dirty="0">
                <a:solidFill>
                  <a:srgbClr val="F9F4DA"/>
                </a:solidFill>
                <a:effectLst/>
                <a:latin typeface="Outfit"/>
              </a:rPr>
              <a:t>, which will be whatever was passed to </a:t>
            </a:r>
            <a:r>
              <a:rPr lang="en-US" dirty="0"/>
              <a:t>dispatch</a:t>
            </a:r>
            <a:r>
              <a:rPr lang="en-US" b="0" i="0" dirty="0">
                <a:solidFill>
                  <a:srgbClr val="F9F4DA"/>
                </a:solidFill>
                <a:effectLst/>
                <a:latin typeface="Outfit"/>
              </a:rPr>
              <a:t>. What we return from </a:t>
            </a:r>
            <a:r>
              <a:rPr lang="en-US" dirty="0"/>
              <a:t>reducer</a:t>
            </a:r>
            <a:r>
              <a:rPr lang="en-US" b="0" i="0" dirty="0">
                <a:solidFill>
                  <a:srgbClr val="F9F4DA"/>
                </a:solidFill>
                <a:effectLst/>
                <a:latin typeface="Outfit"/>
              </a:rPr>
              <a:t> will become our new </a:t>
            </a:r>
            <a:r>
              <a:rPr lang="en-US" dirty="0"/>
              <a:t>count</a:t>
            </a:r>
            <a:r>
              <a:rPr lang="en-US" b="0" i="0" dirty="0">
                <a:solidFill>
                  <a:srgbClr val="F9F4DA"/>
                </a:solidFill>
                <a:effectLst/>
                <a:latin typeface="Outfit"/>
              </a:rPr>
              <a:t>. Finally, because </a:t>
            </a:r>
            <a:r>
              <a:rPr lang="en-US" dirty="0"/>
              <a:t>count</a:t>
            </a:r>
            <a:r>
              <a:rPr lang="en-US" b="0" i="0" dirty="0">
                <a:solidFill>
                  <a:srgbClr val="F9F4DA"/>
                </a:solidFill>
                <a:effectLst/>
                <a:latin typeface="Outfit"/>
              </a:rPr>
              <a:t> changed, React will re-render the component, updating the UI.</a:t>
            </a:r>
          </a:p>
          <a:p>
            <a:endParaRPr lang="en-US" b="0" i="0" dirty="0">
              <a:solidFill>
                <a:srgbClr val="F9F4DA"/>
              </a:solidFill>
              <a:effectLst/>
              <a:latin typeface="Outfit"/>
            </a:endParaRPr>
          </a:p>
          <a:p>
            <a:pPr algn="l"/>
            <a:r>
              <a:rPr lang="en-US" b="0" i="0" dirty="0" err="1">
                <a:solidFill>
                  <a:srgbClr val="F9F4DA"/>
                </a:solidFill>
                <a:effectLst/>
                <a:latin typeface="Outfit"/>
              </a:rPr>
              <a:t>useState</a:t>
            </a:r>
            <a:r>
              <a:rPr lang="en-US" b="0" i="0" dirty="0">
                <a:solidFill>
                  <a:srgbClr val="F9F4DA"/>
                </a:solidFill>
                <a:effectLst/>
                <a:latin typeface="Outfit"/>
              </a:rPr>
              <a:t> and </a:t>
            </a:r>
            <a:r>
              <a:rPr lang="en-US" b="0" i="0" dirty="0" err="1">
                <a:solidFill>
                  <a:srgbClr val="F9F4DA"/>
                </a:solidFill>
                <a:effectLst/>
                <a:latin typeface="Outfit"/>
              </a:rPr>
              <a:t>useReducer</a:t>
            </a:r>
            <a:r>
              <a:rPr lang="en-US" b="0" i="0" dirty="0">
                <a:solidFill>
                  <a:srgbClr val="F9F4DA"/>
                </a:solidFill>
                <a:effectLst/>
                <a:latin typeface="Outfit"/>
              </a:rPr>
              <a:t> both allow you to add state to function components. </a:t>
            </a:r>
            <a:r>
              <a:rPr lang="en-US" b="0" i="0" dirty="0" err="1">
                <a:solidFill>
                  <a:srgbClr val="F9F4DA"/>
                </a:solidFill>
                <a:effectLst/>
                <a:latin typeface="Outfit"/>
              </a:rPr>
              <a:t>useReducer</a:t>
            </a:r>
            <a:r>
              <a:rPr lang="en-US" b="0" i="0" dirty="0">
                <a:solidFill>
                  <a:srgbClr val="F9F4DA"/>
                </a:solidFill>
                <a:effectLst/>
                <a:latin typeface="Outfit"/>
              </a:rPr>
              <a:t> offers a bit more flexibility since it allows you to decouple how the state is updated from the action that triggered the update - typically leading to more declarative state updates.</a:t>
            </a:r>
          </a:p>
          <a:p>
            <a:pPr algn="l"/>
            <a:endParaRPr lang="en-US" b="0" i="0" dirty="0">
              <a:solidFill>
                <a:srgbClr val="F9F4DA"/>
              </a:solidFill>
              <a:effectLst/>
              <a:latin typeface="Outfit"/>
            </a:endParaRPr>
          </a:p>
          <a:p>
            <a:pPr algn="l"/>
            <a:r>
              <a:rPr lang="en-US" b="0" i="0" dirty="0">
                <a:solidFill>
                  <a:srgbClr val="F9F4DA"/>
                </a:solidFill>
                <a:effectLst/>
                <a:latin typeface="Outfit"/>
              </a:rPr>
              <a:t>If different pieces of state update independently from one another (hovering, selected, etc.), </a:t>
            </a:r>
            <a:r>
              <a:rPr lang="en-US" b="0" i="0" dirty="0" err="1">
                <a:solidFill>
                  <a:srgbClr val="F9F4DA"/>
                </a:solidFill>
                <a:effectLst/>
                <a:latin typeface="Outfit"/>
              </a:rPr>
              <a:t>useState</a:t>
            </a:r>
            <a:r>
              <a:rPr lang="en-US" b="0" i="0" dirty="0">
                <a:solidFill>
                  <a:srgbClr val="F9F4DA"/>
                </a:solidFill>
                <a:effectLst/>
                <a:latin typeface="Outfit"/>
              </a:rPr>
              <a:t> should work fine. If your state tends to be updated together or if updating one piece of state is based on another piece of state, go with </a:t>
            </a:r>
            <a:r>
              <a:rPr lang="en-US" b="0" i="0" dirty="0" err="1">
                <a:solidFill>
                  <a:srgbClr val="F9F4DA"/>
                </a:solidFill>
                <a:effectLst/>
                <a:latin typeface="Outfit"/>
              </a:rPr>
              <a:t>useReducer</a:t>
            </a:r>
            <a:r>
              <a:rPr lang="en-US" b="0" i="0" dirty="0">
                <a:solidFill>
                  <a:srgbClr val="F9F4DA"/>
                </a:solidFill>
                <a:effectLst/>
                <a:latin typeface="Outfit"/>
              </a:rPr>
              <a:t>.</a:t>
            </a:r>
          </a:p>
          <a:p>
            <a:endParaRPr lang="en-US" dirty="0"/>
          </a:p>
        </p:txBody>
      </p:sp>
      <p:sp>
        <p:nvSpPr>
          <p:cNvPr id="4" name="Slide Number Placeholder 3"/>
          <p:cNvSpPr>
            <a:spLocks noGrp="1"/>
          </p:cNvSpPr>
          <p:nvPr>
            <p:ph type="sldNum" sz="quarter" idx="5"/>
          </p:nvPr>
        </p:nvSpPr>
        <p:spPr/>
        <p:txBody>
          <a:bodyPr/>
          <a:lstStyle/>
          <a:p>
            <a:fld id="{93AF359F-E95C-F64B-B302-8F3904292CB4}" type="slidenum">
              <a:rPr lang="en-US" smtClean="0"/>
              <a:t>11</a:t>
            </a:fld>
            <a:endParaRPr lang="en-US"/>
          </a:p>
        </p:txBody>
      </p:sp>
    </p:spTree>
    <p:extLst>
      <p:ext uri="{BB962C8B-B14F-4D97-AF65-F5344CB8AC3E}">
        <p14:creationId xmlns:p14="http://schemas.microsoft.com/office/powerpoint/2010/main" val="14710379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AF359F-E95C-F64B-B302-8F3904292CB4}" type="slidenum">
              <a:rPr lang="en-US" smtClean="0"/>
              <a:t>12</a:t>
            </a:fld>
            <a:endParaRPr lang="en-US"/>
          </a:p>
        </p:txBody>
      </p:sp>
    </p:spTree>
    <p:extLst>
      <p:ext uri="{BB962C8B-B14F-4D97-AF65-F5344CB8AC3E}">
        <p14:creationId xmlns:p14="http://schemas.microsoft.com/office/powerpoint/2010/main" val="18743443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1" dirty="0">
                <a:solidFill>
                  <a:srgbClr val="F9F4DA"/>
                </a:solidFill>
                <a:effectLst/>
                <a:latin typeface="Outfit"/>
              </a:rPr>
              <a:t>Context provides a way to pass data through the component tree without having to pass props down manually at every level. - The React Docs</a:t>
            </a:r>
          </a:p>
          <a:p>
            <a:endParaRPr lang="en-US" b="0" i="1" dirty="0">
              <a:solidFill>
                <a:srgbClr val="F9F4DA"/>
              </a:solidFill>
              <a:effectLst/>
              <a:latin typeface="Outfit"/>
            </a:endParaRPr>
          </a:p>
          <a:p>
            <a:r>
              <a:rPr lang="en-US" dirty="0"/>
              <a:t>https://</a:t>
            </a:r>
            <a:r>
              <a:rPr lang="en-US" dirty="0" err="1"/>
              <a:t>react.dev</a:t>
            </a:r>
            <a:r>
              <a:rPr lang="en-US" dirty="0"/>
              <a:t>/learn/passing-data-deeply-with-context</a:t>
            </a:r>
          </a:p>
          <a:p>
            <a:endParaRPr lang="en-US" dirty="0"/>
          </a:p>
          <a:p>
            <a:endParaRPr lang="en-US" dirty="0"/>
          </a:p>
        </p:txBody>
      </p:sp>
      <p:sp>
        <p:nvSpPr>
          <p:cNvPr id="4" name="Slide Number Placeholder 3"/>
          <p:cNvSpPr>
            <a:spLocks noGrp="1"/>
          </p:cNvSpPr>
          <p:nvPr>
            <p:ph type="sldNum" sz="quarter" idx="5"/>
          </p:nvPr>
        </p:nvSpPr>
        <p:spPr/>
        <p:txBody>
          <a:bodyPr/>
          <a:lstStyle/>
          <a:p>
            <a:fld id="{93AF359F-E95C-F64B-B302-8F3904292CB4}" type="slidenum">
              <a:rPr lang="en-US" smtClean="0"/>
              <a:t>13</a:t>
            </a:fld>
            <a:endParaRPr lang="en-US"/>
          </a:p>
        </p:txBody>
      </p:sp>
    </p:spTree>
    <p:extLst>
      <p:ext uri="{BB962C8B-B14F-4D97-AF65-F5344CB8AC3E}">
        <p14:creationId xmlns:p14="http://schemas.microsoft.com/office/powerpoint/2010/main" val="31239136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1" dirty="0">
                <a:solidFill>
                  <a:srgbClr val="F9F4DA"/>
                </a:solidFill>
                <a:effectLst/>
                <a:latin typeface="Outfit"/>
              </a:rPr>
              <a:t>Context provides a way to pass data through the component tree without having to pass props down manually at every level. - The React Docs</a:t>
            </a:r>
          </a:p>
          <a:p>
            <a:endParaRPr lang="en-US" b="0" i="1" dirty="0">
              <a:solidFill>
                <a:srgbClr val="F9F4DA"/>
              </a:solidFill>
              <a:effectLst/>
              <a:latin typeface="Outfit"/>
            </a:endParaRPr>
          </a:p>
          <a:p>
            <a:r>
              <a:rPr lang="en-US" dirty="0"/>
              <a:t>https://</a:t>
            </a:r>
            <a:r>
              <a:rPr lang="en-US" dirty="0" err="1"/>
              <a:t>react.dev</a:t>
            </a:r>
            <a:r>
              <a:rPr lang="en-US" dirty="0"/>
              <a:t>/learn/passing-data-deeply-with-context</a:t>
            </a:r>
          </a:p>
          <a:p>
            <a:endParaRPr lang="en-US" dirty="0"/>
          </a:p>
          <a:p>
            <a:endParaRPr lang="en-US" dirty="0"/>
          </a:p>
        </p:txBody>
      </p:sp>
      <p:sp>
        <p:nvSpPr>
          <p:cNvPr id="4" name="Slide Number Placeholder 3"/>
          <p:cNvSpPr>
            <a:spLocks noGrp="1"/>
          </p:cNvSpPr>
          <p:nvPr>
            <p:ph type="sldNum" sz="quarter" idx="5"/>
          </p:nvPr>
        </p:nvSpPr>
        <p:spPr/>
        <p:txBody>
          <a:bodyPr/>
          <a:lstStyle/>
          <a:p>
            <a:fld id="{93AF359F-E95C-F64B-B302-8F3904292CB4}" type="slidenum">
              <a:rPr lang="en-US" smtClean="0"/>
              <a:t>14</a:t>
            </a:fld>
            <a:endParaRPr lang="en-US"/>
          </a:p>
        </p:txBody>
      </p:sp>
    </p:spTree>
    <p:extLst>
      <p:ext uri="{BB962C8B-B14F-4D97-AF65-F5344CB8AC3E}">
        <p14:creationId xmlns:p14="http://schemas.microsoft.com/office/powerpoint/2010/main" val="35642027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1" dirty="0">
                <a:solidFill>
                  <a:srgbClr val="F9F4DA"/>
                </a:solidFill>
                <a:effectLst/>
                <a:latin typeface="Outfit"/>
              </a:rPr>
              <a:t>Context provides a way to pass data through the component tree without having to pass props down manually at every level. - The React Docs</a:t>
            </a:r>
          </a:p>
          <a:p>
            <a:endParaRPr lang="en-US" b="0" i="1" dirty="0">
              <a:solidFill>
                <a:srgbClr val="F9F4DA"/>
              </a:solidFill>
              <a:effectLst/>
              <a:latin typeface="Outfit"/>
            </a:endParaRPr>
          </a:p>
          <a:p>
            <a:r>
              <a:rPr lang="en-US" dirty="0"/>
              <a:t>https://</a:t>
            </a:r>
            <a:r>
              <a:rPr lang="en-US" dirty="0" err="1"/>
              <a:t>react.dev</a:t>
            </a:r>
            <a:r>
              <a:rPr lang="en-US" dirty="0"/>
              <a:t>/learn/passing-data-deeply-with-context</a:t>
            </a:r>
          </a:p>
          <a:p>
            <a:endParaRPr lang="en-US" dirty="0"/>
          </a:p>
          <a:p>
            <a:endParaRPr lang="en-US" dirty="0"/>
          </a:p>
        </p:txBody>
      </p:sp>
      <p:sp>
        <p:nvSpPr>
          <p:cNvPr id="4" name="Slide Number Placeholder 3"/>
          <p:cNvSpPr>
            <a:spLocks noGrp="1"/>
          </p:cNvSpPr>
          <p:nvPr>
            <p:ph type="sldNum" sz="quarter" idx="5"/>
          </p:nvPr>
        </p:nvSpPr>
        <p:spPr/>
        <p:txBody>
          <a:bodyPr/>
          <a:lstStyle/>
          <a:p>
            <a:fld id="{93AF359F-E95C-F64B-B302-8F3904292CB4}" type="slidenum">
              <a:rPr lang="en-US" smtClean="0"/>
              <a:t>15</a:t>
            </a:fld>
            <a:endParaRPr lang="en-US"/>
          </a:p>
        </p:txBody>
      </p:sp>
    </p:spTree>
    <p:extLst>
      <p:ext uri="{BB962C8B-B14F-4D97-AF65-F5344CB8AC3E}">
        <p14:creationId xmlns:p14="http://schemas.microsoft.com/office/powerpoint/2010/main" val="5554516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blog.logrocket.com</a:t>
            </a:r>
            <a:r>
              <a:rPr lang="en-US" dirty="0"/>
              <a:t>/redux-vs-</a:t>
            </a:r>
            <a:r>
              <a:rPr lang="en-US" dirty="0" err="1"/>
              <a:t>mobx</a:t>
            </a:r>
            <a:r>
              <a:rPr lang="en-US" dirty="0"/>
              <a:t>/</a:t>
            </a:r>
          </a:p>
        </p:txBody>
      </p:sp>
      <p:sp>
        <p:nvSpPr>
          <p:cNvPr id="4" name="Slide Number Placeholder 3"/>
          <p:cNvSpPr>
            <a:spLocks noGrp="1"/>
          </p:cNvSpPr>
          <p:nvPr>
            <p:ph type="sldNum" sz="quarter" idx="5"/>
          </p:nvPr>
        </p:nvSpPr>
        <p:spPr/>
        <p:txBody>
          <a:bodyPr/>
          <a:lstStyle/>
          <a:p>
            <a:fld id="{93AF359F-E95C-F64B-B302-8F3904292CB4}" type="slidenum">
              <a:rPr lang="en-US" smtClean="0"/>
              <a:t>16</a:t>
            </a:fld>
            <a:endParaRPr lang="en-US"/>
          </a:p>
        </p:txBody>
      </p:sp>
    </p:spTree>
    <p:extLst>
      <p:ext uri="{BB962C8B-B14F-4D97-AF65-F5344CB8AC3E}">
        <p14:creationId xmlns:p14="http://schemas.microsoft.com/office/powerpoint/2010/main" val="674726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F9F4DA"/>
                </a:solidFill>
                <a:effectLst/>
                <a:latin typeface="Outfit"/>
              </a:rPr>
              <a:t>So, why are we talking about state management?</a:t>
            </a:r>
          </a:p>
          <a:p>
            <a:endParaRPr lang="en-US" b="0" i="0" dirty="0">
              <a:solidFill>
                <a:srgbClr val="F9F4DA"/>
              </a:solidFill>
              <a:effectLst/>
              <a:latin typeface="Outfit"/>
            </a:endParaRPr>
          </a:p>
          <a:p>
            <a:r>
              <a:rPr lang="en-US" b="0" i="0" dirty="0">
                <a:solidFill>
                  <a:srgbClr val="F9F4DA"/>
                </a:solidFill>
                <a:effectLst/>
                <a:latin typeface="Outfit"/>
              </a:rPr>
              <a:t>Well:</a:t>
            </a:r>
          </a:p>
          <a:p>
            <a:endParaRPr lang="en-US" b="0" i="0" dirty="0">
              <a:solidFill>
                <a:srgbClr val="F9F4DA"/>
              </a:solidFill>
              <a:effectLst/>
              <a:latin typeface="Outfit"/>
            </a:endParaRPr>
          </a:p>
          <a:p>
            <a:r>
              <a:rPr lang="en-US" b="0" i="0" dirty="0">
                <a:solidFill>
                  <a:srgbClr val="F9F4DA"/>
                </a:solidFill>
                <a:effectLst/>
                <a:latin typeface="Outfit"/>
              </a:rPr>
              <a:t>UI and state are fundamental elements of any application, let’s think about this quote from </a:t>
            </a:r>
            <a:r>
              <a:rPr lang="en-US" b="0" i="0" dirty="0" err="1">
                <a:solidFill>
                  <a:srgbClr val="F9F4DA"/>
                </a:solidFill>
                <a:effectLst/>
                <a:latin typeface="Outfit"/>
              </a:rPr>
              <a:t>ui.dev</a:t>
            </a:r>
            <a:endParaRPr lang="en-US" b="0" i="0" dirty="0">
              <a:solidFill>
                <a:srgbClr val="F9F4DA"/>
              </a:solidFill>
              <a:effectLst/>
              <a:latin typeface="Outfit"/>
            </a:endParaRPr>
          </a:p>
          <a:p>
            <a:endParaRPr lang="en-US" b="0" i="0" dirty="0">
              <a:solidFill>
                <a:srgbClr val="F9F4DA"/>
              </a:solidFill>
              <a:effectLst/>
              <a:latin typeface="Outfit"/>
            </a:endParaRPr>
          </a:p>
          <a:p>
            <a:r>
              <a:rPr lang="en-US" b="0" i="0" dirty="0">
                <a:solidFill>
                  <a:srgbClr val="F9F4DA"/>
                </a:solidFill>
                <a:effectLst/>
                <a:latin typeface="Outfit"/>
              </a:rPr>
              <a:t>“If you were to boil down an app to its two most fundamental components, what you'd get is UI and State.”</a:t>
            </a:r>
          </a:p>
          <a:p>
            <a:endParaRPr lang="en-US" b="0" i="0" dirty="0">
              <a:solidFill>
                <a:srgbClr val="F9F4DA"/>
              </a:solidFill>
              <a:effectLst/>
              <a:latin typeface="Outfit"/>
            </a:endParaRPr>
          </a:p>
          <a:p>
            <a:r>
              <a:rPr lang="en-US" b="0" i="0" dirty="0">
                <a:solidFill>
                  <a:srgbClr val="F9F4DA"/>
                </a:solidFill>
                <a:effectLst/>
                <a:latin typeface="Outfit"/>
              </a:rPr>
              <a:t>So, what that quote is saying is that, two core elements of any app are the UI you interact with, and the state changes that occur when you interact with that UI.</a:t>
            </a:r>
          </a:p>
          <a:p>
            <a:endParaRPr lang="en-US" b="0" i="0" dirty="0">
              <a:solidFill>
                <a:srgbClr val="F9F4DA"/>
              </a:solidFill>
              <a:effectLst/>
              <a:latin typeface="Outfit"/>
            </a:endParaRPr>
          </a:p>
          <a:p>
            <a:r>
              <a:rPr lang="en-US" b="0" i="0" dirty="0">
                <a:solidFill>
                  <a:srgbClr val="F9F4DA"/>
                </a:solidFill>
                <a:effectLst/>
                <a:latin typeface="Outfit"/>
              </a:rPr>
              <a:t>If you think about the business rules in the app, again, it’s our state that changes in coordination with those rules.</a:t>
            </a:r>
          </a:p>
          <a:p>
            <a:endParaRPr lang="en-US" b="0" i="0" dirty="0">
              <a:solidFill>
                <a:srgbClr val="F9F4DA"/>
              </a:solidFill>
              <a:effectLst/>
              <a:latin typeface="Outfit"/>
            </a:endParaRPr>
          </a:p>
          <a:p>
            <a:r>
              <a:rPr lang="en-US" b="0" i="0" dirty="0">
                <a:solidFill>
                  <a:srgbClr val="F9F4DA"/>
                </a:solidFill>
                <a:effectLst/>
                <a:latin typeface="Outfit"/>
              </a:rPr>
              <a:t>So, an app is composed primarily of UI and State.</a:t>
            </a:r>
          </a:p>
          <a:p>
            <a:endParaRPr lang="en-US" b="0" i="0" dirty="0">
              <a:solidFill>
                <a:srgbClr val="F9F4DA"/>
              </a:solidFill>
              <a:effectLst/>
              <a:latin typeface="Outfit"/>
            </a:endParaRPr>
          </a:p>
          <a:p>
            <a:r>
              <a:rPr lang="en-US" b="0" i="0" dirty="0">
                <a:solidFill>
                  <a:srgbClr val="F9F4DA"/>
                </a:solidFill>
                <a:effectLst/>
                <a:latin typeface="Outfit"/>
              </a:rPr>
              <a:t>Now, here’s some more on the quote from above:</a:t>
            </a:r>
          </a:p>
          <a:p>
            <a:r>
              <a:rPr lang="en-US" b="0" i="0" dirty="0">
                <a:solidFill>
                  <a:srgbClr val="F9F4DA"/>
                </a:solidFill>
                <a:effectLst/>
                <a:latin typeface="Outfit"/>
              </a:rPr>
              <a:t>“if you were to boil down the root cause for any bug you've ever written, odds are that bug was caused because of state mismanagement. The state the app expected and the state it got were out of sync.</a:t>
            </a:r>
          </a:p>
          <a:p>
            <a:r>
              <a:rPr lang="en-US" b="0" i="0" dirty="0">
                <a:solidFill>
                  <a:srgbClr val="F9F4DA"/>
                </a:solidFill>
                <a:effectLst/>
                <a:latin typeface="Outfit"/>
              </a:rPr>
              <a:t>Have you ever thought about why the first rule of tech support is turning it off and back on again? It's because it resets the state and, therefore, fixes the problem.”</a:t>
            </a:r>
          </a:p>
          <a:p>
            <a:endParaRPr lang="en-US" b="0" i="0" dirty="0">
              <a:solidFill>
                <a:srgbClr val="F9F4DA"/>
              </a:solidFill>
              <a:effectLst/>
              <a:latin typeface="Outfit"/>
            </a:endParaRPr>
          </a:p>
          <a:p>
            <a:r>
              <a:rPr lang="en-US" b="0" i="0" dirty="0">
                <a:solidFill>
                  <a:srgbClr val="F9F4DA"/>
                </a:solidFill>
                <a:effectLst/>
                <a:latin typeface="Outfit"/>
              </a:rPr>
              <a:t>So, by increasing the predictability of your state, you can decrease the number of bugs in your application.</a:t>
            </a:r>
          </a:p>
          <a:p>
            <a:endParaRPr lang="en-US" b="0" i="0" dirty="0">
              <a:solidFill>
                <a:srgbClr val="F9F4DA"/>
              </a:solidFill>
              <a:effectLst/>
              <a:latin typeface="Outfit"/>
            </a:endParaRPr>
          </a:p>
          <a:p>
            <a:r>
              <a:rPr lang="en-US" b="0" i="0" dirty="0">
                <a:solidFill>
                  <a:srgbClr val="F9F4DA"/>
                </a:solidFill>
                <a:effectLst/>
                <a:latin typeface="Outfit"/>
              </a:rPr>
              <a:t>And that’s why state management is important.</a:t>
            </a:r>
          </a:p>
          <a:p>
            <a:endParaRPr lang="en-US" b="0" i="0" dirty="0">
              <a:solidFill>
                <a:srgbClr val="F9F4DA"/>
              </a:solidFill>
              <a:effectLst/>
              <a:latin typeface="Outfit"/>
            </a:endParaRPr>
          </a:p>
          <a:p>
            <a:r>
              <a:rPr lang="en-US" dirty="0">
                <a:hlinkClick r:id="rId3"/>
              </a:rPr>
              <a:t>What is the Store? - ui.dev</a:t>
            </a:r>
            <a:endParaRPr lang="en-US" dirty="0"/>
          </a:p>
        </p:txBody>
      </p:sp>
      <p:sp>
        <p:nvSpPr>
          <p:cNvPr id="4" name="Slide Number Placeholder 3"/>
          <p:cNvSpPr>
            <a:spLocks noGrp="1"/>
          </p:cNvSpPr>
          <p:nvPr>
            <p:ph type="sldNum" sz="quarter" idx="5"/>
          </p:nvPr>
        </p:nvSpPr>
        <p:spPr/>
        <p:txBody>
          <a:bodyPr/>
          <a:lstStyle/>
          <a:p>
            <a:fld id="{93AF359F-E95C-F64B-B302-8F3904292CB4}" type="slidenum">
              <a:rPr lang="en-US" smtClean="0"/>
              <a:t>2</a:t>
            </a:fld>
            <a:endParaRPr lang="en-US"/>
          </a:p>
        </p:txBody>
      </p:sp>
    </p:spTree>
    <p:extLst>
      <p:ext uri="{BB962C8B-B14F-4D97-AF65-F5344CB8AC3E}">
        <p14:creationId xmlns:p14="http://schemas.microsoft.com/office/powerpoint/2010/main" val="31917670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that we understand why state management is important, let’s talk about the state management tools we’re given out of the box with React.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before we do that,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it’s important to understand first that React embraces and emphasizes declarative programming, as opposed to imperative programming.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93AF359F-E95C-F64B-B302-8F3904292CB4}" type="slidenum">
              <a:rPr lang="en-US" smtClean="0"/>
              <a:t>3</a:t>
            </a:fld>
            <a:endParaRPr lang="en-US"/>
          </a:p>
        </p:txBody>
      </p:sp>
    </p:spTree>
    <p:extLst>
      <p:ext uri="{BB962C8B-B14F-4D97-AF65-F5344CB8AC3E}">
        <p14:creationId xmlns:p14="http://schemas.microsoft.com/office/powerpoint/2010/main" val="15054133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the React docs read,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b="0" i="0" dirty="0">
                <a:solidFill>
                  <a:srgbClr val="EBECF0"/>
                </a:solidFill>
                <a:effectLst/>
                <a:latin typeface="Optimistic Text"/>
              </a:rPr>
              <a:t>With React, you won’t modify the UI from code directly. For example, you won’t write commands like “disable the button”, “enable the button”, “show the success message”, etc. Instead, you’ll describe the UI you want to see for the different visual states of your component (“initial state”, “typing state”, “success state”), and then trigger the state changes in response to user input. This is similar to how designers think about UI.”</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BECF0"/>
              </a:solidFill>
              <a:effectLst/>
              <a:latin typeface="Optimistic Tex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an important concept to understand, and I think an easy one to understand as well with the right mental model.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metaphor that worked well for me was to make the distinction is that imperative programming would be like if you asked someone for directions to their house,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 imperative response might be: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hlinkClick r:id="rId3"/>
              </a:rPr>
              <a:t>Managing State – React</a:t>
            </a:r>
            <a:endParaRPr lang="en-US" dirty="0"/>
          </a:p>
          <a:p>
            <a:r>
              <a:rPr lang="en-US" dirty="0">
                <a:hlinkClick r:id="rId4"/>
              </a:rPr>
              <a:t>Imperative vs Declarative Programming (</a:t>
            </a:r>
            <a:r>
              <a:rPr lang="en-US" dirty="0" err="1">
                <a:hlinkClick r:id="rId4"/>
              </a:rPr>
              <a:t>ui.dev</a:t>
            </a:r>
            <a:r>
              <a:rPr lang="en-US" dirty="0">
                <a:hlinkClick r:id="rId4"/>
              </a:rPr>
              <a:t>)</a:t>
            </a:r>
            <a:endParaRPr lang="en-US" dirty="0"/>
          </a:p>
          <a:p>
            <a:r>
              <a:rPr lang="en-US" dirty="0">
                <a:hlinkClick r:id="rId5"/>
              </a:rPr>
              <a:t>Reacting to Input with State – React</a:t>
            </a:r>
            <a:endParaRPr lang="en-US" dirty="0">
              <a:hlinkClick r:id="rId6"/>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hlinkClick r:id="rId6"/>
            </a:endParaRPr>
          </a:p>
          <a:p>
            <a:endParaRPr lang="en-US" dirty="0"/>
          </a:p>
        </p:txBody>
      </p:sp>
      <p:sp>
        <p:nvSpPr>
          <p:cNvPr id="4" name="Slide Number Placeholder 3"/>
          <p:cNvSpPr>
            <a:spLocks noGrp="1"/>
          </p:cNvSpPr>
          <p:nvPr>
            <p:ph type="sldNum" sz="quarter" idx="5"/>
          </p:nvPr>
        </p:nvSpPr>
        <p:spPr/>
        <p:txBody>
          <a:bodyPr/>
          <a:lstStyle/>
          <a:p>
            <a:fld id="{93AF359F-E95C-F64B-B302-8F3904292CB4}" type="slidenum">
              <a:rPr lang="en-US" smtClean="0"/>
              <a:t>4</a:t>
            </a:fld>
            <a:endParaRPr lang="en-US"/>
          </a:p>
        </p:txBody>
      </p:sp>
    </p:spTree>
    <p:extLst>
      <p:ext uri="{BB962C8B-B14F-4D97-AF65-F5344CB8AC3E}">
        <p14:creationId xmlns:p14="http://schemas.microsoft.com/office/powerpoint/2010/main" val="13469548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b="0" i="0" dirty="0">
                <a:solidFill>
                  <a:srgbClr val="F9F4DA"/>
                </a:solidFill>
                <a:effectLst/>
                <a:latin typeface="Paytone One"/>
              </a:rPr>
              <a:t>IMPERATIVE</a:t>
            </a:r>
          </a:p>
          <a:p>
            <a:pPr algn="ctr"/>
            <a:r>
              <a:rPr lang="en-US" b="0" i="0" dirty="0">
                <a:solidFill>
                  <a:srgbClr val="F9F4DA"/>
                </a:solidFill>
                <a:effectLst/>
                <a:latin typeface="Outfit"/>
              </a:rPr>
              <a:t>Go out of the north exit of the parking lot and take a left. Get on I-15 going North until you get to the 12th street exit. Take a right off the exit like you’re going to Ikea. Go straight and take a right at the first light. Continue through the next light then take your next left. My house is #298.</a:t>
            </a:r>
          </a:p>
        </p:txBody>
      </p:sp>
      <p:sp>
        <p:nvSpPr>
          <p:cNvPr id="4" name="Slide Number Placeholder 3"/>
          <p:cNvSpPr>
            <a:spLocks noGrp="1"/>
          </p:cNvSpPr>
          <p:nvPr>
            <p:ph type="sldNum" sz="quarter" idx="5"/>
          </p:nvPr>
        </p:nvSpPr>
        <p:spPr/>
        <p:txBody>
          <a:bodyPr/>
          <a:lstStyle/>
          <a:p>
            <a:fld id="{93AF359F-E95C-F64B-B302-8F3904292CB4}" type="slidenum">
              <a:rPr lang="en-US" smtClean="0"/>
              <a:t>5</a:t>
            </a:fld>
            <a:endParaRPr lang="en-US"/>
          </a:p>
        </p:txBody>
      </p:sp>
    </p:spTree>
    <p:extLst>
      <p:ext uri="{BB962C8B-B14F-4D97-AF65-F5344CB8AC3E}">
        <p14:creationId xmlns:p14="http://schemas.microsoft.com/office/powerpoint/2010/main" val="24708157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b="0" i="0" dirty="0">
                <a:solidFill>
                  <a:srgbClr val="F9F4DA"/>
                </a:solidFill>
                <a:effectLst/>
                <a:latin typeface="Outfit"/>
              </a:rPr>
              <a:t>A declarative response would be</a:t>
            </a:r>
          </a:p>
          <a:p>
            <a:pPr algn="ctr"/>
            <a:endParaRPr lang="en-US" b="0" i="0" dirty="0">
              <a:solidFill>
                <a:srgbClr val="F9F4DA"/>
              </a:solidFill>
              <a:effectLst/>
              <a:latin typeface="Outfit"/>
            </a:endParaRPr>
          </a:p>
          <a:p>
            <a:pPr algn="ctr"/>
            <a:r>
              <a:rPr lang="en-US" b="0" i="0" dirty="0">
                <a:solidFill>
                  <a:srgbClr val="F9F4DA"/>
                </a:solidFill>
                <a:effectLst/>
                <a:latin typeface="Paytone One"/>
              </a:rPr>
              <a:t>DECLARATIVE</a:t>
            </a:r>
          </a:p>
          <a:p>
            <a:pPr algn="ctr"/>
            <a:r>
              <a:rPr lang="en-US" b="0" i="0" dirty="0">
                <a:solidFill>
                  <a:srgbClr val="F9F4DA"/>
                </a:solidFill>
                <a:effectLst/>
                <a:latin typeface="Outfit"/>
              </a:rPr>
              <a:t>My address is 298 West Immutable Alley, Eden, Utah 84310</a:t>
            </a:r>
          </a:p>
        </p:txBody>
      </p:sp>
      <p:sp>
        <p:nvSpPr>
          <p:cNvPr id="4" name="Slide Number Placeholder 3"/>
          <p:cNvSpPr>
            <a:spLocks noGrp="1"/>
          </p:cNvSpPr>
          <p:nvPr>
            <p:ph type="sldNum" sz="quarter" idx="5"/>
          </p:nvPr>
        </p:nvSpPr>
        <p:spPr/>
        <p:txBody>
          <a:bodyPr/>
          <a:lstStyle/>
          <a:p>
            <a:fld id="{93AF359F-E95C-F64B-B302-8F3904292CB4}" type="slidenum">
              <a:rPr lang="en-US" smtClean="0"/>
              <a:t>6</a:t>
            </a:fld>
            <a:endParaRPr lang="en-US"/>
          </a:p>
        </p:txBody>
      </p:sp>
    </p:spTree>
    <p:extLst>
      <p:ext uri="{BB962C8B-B14F-4D97-AF65-F5344CB8AC3E}">
        <p14:creationId xmlns:p14="http://schemas.microsoft.com/office/powerpoint/2010/main" val="19657305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endParaRPr lang="en-US" b="0" i="0" dirty="0">
              <a:solidFill>
                <a:srgbClr val="F9F4DA"/>
              </a:solidFill>
              <a:effectLst/>
              <a:latin typeface="Outfit"/>
            </a:endParaRPr>
          </a:p>
        </p:txBody>
      </p:sp>
      <p:sp>
        <p:nvSpPr>
          <p:cNvPr id="4" name="Slide Number Placeholder 3"/>
          <p:cNvSpPr>
            <a:spLocks noGrp="1"/>
          </p:cNvSpPr>
          <p:nvPr>
            <p:ph type="sldNum" sz="quarter" idx="5"/>
          </p:nvPr>
        </p:nvSpPr>
        <p:spPr/>
        <p:txBody>
          <a:bodyPr/>
          <a:lstStyle/>
          <a:p>
            <a:fld id="{93AF359F-E95C-F64B-B302-8F3904292CB4}" type="slidenum">
              <a:rPr lang="en-US" smtClean="0"/>
              <a:t>7</a:t>
            </a:fld>
            <a:endParaRPr lang="en-US"/>
          </a:p>
        </p:txBody>
      </p:sp>
    </p:spTree>
    <p:extLst>
      <p:ext uri="{BB962C8B-B14F-4D97-AF65-F5344CB8AC3E}">
        <p14:creationId xmlns:p14="http://schemas.microsoft.com/office/powerpoint/2010/main" val="30152358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AF359F-E95C-F64B-B302-8F3904292CB4}" type="slidenum">
              <a:rPr lang="en-US" smtClean="0"/>
              <a:t>8</a:t>
            </a:fld>
            <a:endParaRPr lang="en-US"/>
          </a:p>
        </p:txBody>
      </p:sp>
    </p:spTree>
    <p:extLst>
      <p:ext uri="{BB962C8B-B14F-4D97-AF65-F5344CB8AC3E}">
        <p14:creationId xmlns:p14="http://schemas.microsoft.com/office/powerpoint/2010/main" val="42249760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err="1">
                <a:solidFill>
                  <a:srgbClr val="F9F4DA"/>
                </a:solidFill>
                <a:effectLst/>
                <a:latin typeface="Outfit"/>
              </a:rPr>
              <a:t>useState</a:t>
            </a:r>
            <a:r>
              <a:rPr lang="en-US" b="0" i="0" dirty="0">
                <a:solidFill>
                  <a:srgbClr val="F9F4DA"/>
                </a:solidFill>
                <a:effectLst/>
                <a:latin typeface="Outfit"/>
              </a:rPr>
              <a:t> comes built-in with React and can be accessed via </a:t>
            </a:r>
            <a:r>
              <a:rPr lang="en-US" b="0" i="0" dirty="0" err="1">
                <a:solidFill>
                  <a:srgbClr val="F9F4DA"/>
                </a:solidFill>
                <a:effectLst/>
                <a:latin typeface="Outfit"/>
              </a:rPr>
              <a:t>React.useState</a:t>
            </a:r>
            <a:r>
              <a:rPr lang="en-US" b="0" i="0" dirty="0">
                <a:solidFill>
                  <a:srgbClr val="F9F4DA"/>
                </a:solidFill>
                <a:effectLst/>
                <a:latin typeface="Outfit"/>
              </a:rPr>
              <a:t>. It takes in a single argument, the initial value for that piece of state, and returns an array with the first item being the state value and the second item being a way to update that state.</a:t>
            </a:r>
          </a:p>
          <a:p>
            <a:pPr algn="l"/>
            <a:br>
              <a:rPr lang="en-US" b="0" i="0" dirty="0">
                <a:solidFill>
                  <a:srgbClr val="F9F4DA"/>
                </a:solidFill>
                <a:effectLst/>
                <a:latin typeface="Outfit"/>
              </a:rPr>
            </a:br>
            <a:endParaRPr lang="en-US" b="0" i="0" dirty="0">
              <a:solidFill>
                <a:srgbClr val="F9F4DA"/>
              </a:solidFill>
              <a:effectLst/>
              <a:latin typeface="Outfit"/>
            </a:endParaRPr>
          </a:p>
          <a:p>
            <a:r>
              <a:rPr lang="en-US" dirty="0">
                <a:effectLst/>
              </a:rPr>
              <a:t>The canonical and more precise way to write the code above is to use Array </a:t>
            </a:r>
            <a:r>
              <a:rPr lang="en-US" dirty="0" err="1">
                <a:effectLst/>
              </a:rPr>
              <a:t>destructuring</a:t>
            </a:r>
            <a:r>
              <a:rPr lang="en-US" dirty="0">
                <a:effectLst/>
              </a:rPr>
              <a:t> and put it all on one line. You can see that in the full example here.</a:t>
            </a:r>
          </a:p>
          <a:p>
            <a:br>
              <a:rPr lang="en-US" dirty="0">
                <a:effectLst/>
              </a:rPr>
            </a:br>
            <a:endParaRPr lang="en-US" dirty="0">
              <a:effectLst/>
            </a:endParaRPr>
          </a:p>
          <a:p>
            <a:endParaRPr lang="en-US" dirty="0"/>
          </a:p>
          <a:p>
            <a:endParaRPr lang="en-US" dirty="0"/>
          </a:p>
        </p:txBody>
      </p:sp>
      <p:sp>
        <p:nvSpPr>
          <p:cNvPr id="4" name="Slide Number Placeholder 3"/>
          <p:cNvSpPr>
            <a:spLocks noGrp="1"/>
          </p:cNvSpPr>
          <p:nvPr>
            <p:ph type="sldNum" sz="quarter" idx="5"/>
          </p:nvPr>
        </p:nvSpPr>
        <p:spPr/>
        <p:txBody>
          <a:bodyPr/>
          <a:lstStyle/>
          <a:p>
            <a:fld id="{93AF359F-E95C-F64B-B302-8F3904292CB4}" type="slidenum">
              <a:rPr lang="en-US" smtClean="0"/>
              <a:t>9</a:t>
            </a:fld>
            <a:endParaRPr lang="en-US"/>
          </a:p>
        </p:txBody>
      </p:sp>
    </p:spTree>
    <p:extLst>
      <p:ext uri="{BB962C8B-B14F-4D97-AF65-F5344CB8AC3E}">
        <p14:creationId xmlns:p14="http://schemas.microsoft.com/office/powerpoint/2010/main" val="3622609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670F2-A8D6-E5FA-777C-1C0C21A17B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5CB8EBD-703E-486C-C8D9-6C44CB0628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DD34267-A207-5A04-1A51-A32CAFB1EB4B}"/>
              </a:ext>
            </a:extLst>
          </p:cNvPr>
          <p:cNvSpPr>
            <a:spLocks noGrp="1"/>
          </p:cNvSpPr>
          <p:nvPr>
            <p:ph type="dt" sz="half" idx="10"/>
          </p:nvPr>
        </p:nvSpPr>
        <p:spPr/>
        <p:txBody>
          <a:bodyPr/>
          <a:lstStyle/>
          <a:p>
            <a:fld id="{925B7355-5112-4546-A5E8-03B2C9A2AF27}" type="datetimeFigureOut">
              <a:rPr lang="en-US" smtClean="0"/>
              <a:t>3/29/23</a:t>
            </a:fld>
            <a:endParaRPr lang="en-US"/>
          </a:p>
        </p:txBody>
      </p:sp>
      <p:sp>
        <p:nvSpPr>
          <p:cNvPr id="5" name="Footer Placeholder 4">
            <a:extLst>
              <a:ext uri="{FF2B5EF4-FFF2-40B4-BE49-F238E27FC236}">
                <a16:creationId xmlns:a16="http://schemas.microsoft.com/office/drawing/2014/main" id="{935E9624-0095-4BC7-2B96-684D180F0E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6C8E81-B192-376B-8C76-48D0459CD473}"/>
              </a:ext>
            </a:extLst>
          </p:cNvPr>
          <p:cNvSpPr>
            <a:spLocks noGrp="1"/>
          </p:cNvSpPr>
          <p:nvPr>
            <p:ph type="sldNum" sz="quarter" idx="12"/>
          </p:nvPr>
        </p:nvSpPr>
        <p:spPr/>
        <p:txBody>
          <a:bodyPr/>
          <a:lstStyle/>
          <a:p>
            <a:fld id="{C8EC0815-521A-C943-A9CF-B4F6E66D9A9B}" type="slidenum">
              <a:rPr lang="en-US" smtClean="0"/>
              <a:t>‹#›</a:t>
            </a:fld>
            <a:endParaRPr lang="en-US"/>
          </a:p>
        </p:txBody>
      </p:sp>
    </p:spTree>
    <p:extLst>
      <p:ext uri="{BB962C8B-B14F-4D97-AF65-F5344CB8AC3E}">
        <p14:creationId xmlns:p14="http://schemas.microsoft.com/office/powerpoint/2010/main" val="3673381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E65F4-A2CE-E458-EFF6-1513661872E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9EE9E83-5EAE-2DA2-E685-EF0D6E2CE8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0A7467-CE8B-89A8-5A21-B562EB7FD78F}"/>
              </a:ext>
            </a:extLst>
          </p:cNvPr>
          <p:cNvSpPr>
            <a:spLocks noGrp="1"/>
          </p:cNvSpPr>
          <p:nvPr>
            <p:ph type="dt" sz="half" idx="10"/>
          </p:nvPr>
        </p:nvSpPr>
        <p:spPr/>
        <p:txBody>
          <a:bodyPr/>
          <a:lstStyle/>
          <a:p>
            <a:fld id="{925B7355-5112-4546-A5E8-03B2C9A2AF27}" type="datetimeFigureOut">
              <a:rPr lang="en-US" smtClean="0"/>
              <a:t>3/29/23</a:t>
            </a:fld>
            <a:endParaRPr lang="en-US"/>
          </a:p>
        </p:txBody>
      </p:sp>
      <p:sp>
        <p:nvSpPr>
          <p:cNvPr id="5" name="Footer Placeholder 4">
            <a:extLst>
              <a:ext uri="{FF2B5EF4-FFF2-40B4-BE49-F238E27FC236}">
                <a16:creationId xmlns:a16="http://schemas.microsoft.com/office/drawing/2014/main" id="{E1FD71E6-1208-9BF6-2D62-E6497787D1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5AF0BD-37C8-8AAB-C64A-0520A9D51709}"/>
              </a:ext>
            </a:extLst>
          </p:cNvPr>
          <p:cNvSpPr>
            <a:spLocks noGrp="1"/>
          </p:cNvSpPr>
          <p:nvPr>
            <p:ph type="sldNum" sz="quarter" idx="12"/>
          </p:nvPr>
        </p:nvSpPr>
        <p:spPr/>
        <p:txBody>
          <a:bodyPr/>
          <a:lstStyle/>
          <a:p>
            <a:fld id="{C8EC0815-521A-C943-A9CF-B4F6E66D9A9B}" type="slidenum">
              <a:rPr lang="en-US" smtClean="0"/>
              <a:t>‹#›</a:t>
            </a:fld>
            <a:endParaRPr lang="en-US"/>
          </a:p>
        </p:txBody>
      </p:sp>
    </p:spTree>
    <p:extLst>
      <p:ext uri="{BB962C8B-B14F-4D97-AF65-F5344CB8AC3E}">
        <p14:creationId xmlns:p14="http://schemas.microsoft.com/office/powerpoint/2010/main" val="384098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AA3EB2-40B8-4B17-1AA5-AD6E8F08707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FD44BD5-5D3E-7A0C-988C-D3D0C2D97D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EA3069-5E5C-26FA-1488-883EA2428708}"/>
              </a:ext>
            </a:extLst>
          </p:cNvPr>
          <p:cNvSpPr>
            <a:spLocks noGrp="1"/>
          </p:cNvSpPr>
          <p:nvPr>
            <p:ph type="dt" sz="half" idx="10"/>
          </p:nvPr>
        </p:nvSpPr>
        <p:spPr/>
        <p:txBody>
          <a:bodyPr/>
          <a:lstStyle/>
          <a:p>
            <a:fld id="{925B7355-5112-4546-A5E8-03B2C9A2AF27}" type="datetimeFigureOut">
              <a:rPr lang="en-US" smtClean="0"/>
              <a:t>3/29/23</a:t>
            </a:fld>
            <a:endParaRPr lang="en-US"/>
          </a:p>
        </p:txBody>
      </p:sp>
      <p:sp>
        <p:nvSpPr>
          <p:cNvPr id="5" name="Footer Placeholder 4">
            <a:extLst>
              <a:ext uri="{FF2B5EF4-FFF2-40B4-BE49-F238E27FC236}">
                <a16:creationId xmlns:a16="http://schemas.microsoft.com/office/drawing/2014/main" id="{77854CBF-ACF6-031F-B529-E800A0DD54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807AD1-C29B-9EF8-B1B0-7163872E771F}"/>
              </a:ext>
            </a:extLst>
          </p:cNvPr>
          <p:cNvSpPr>
            <a:spLocks noGrp="1"/>
          </p:cNvSpPr>
          <p:nvPr>
            <p:ph type="sldNum" sz="quarter" idx="12"/>
          </p:nvPr>
        </p:nvSpPr>
        <p:spPr/>
        <p:txBody>
          <a:bodyPr/>
          <a:lstStyle/>
          <a:p>
            <a:fld id="{C8EC0815-521A-C943-A9CF-B4F6E66D9A9B}" type="slidenum">
              <a:rPr lang="en-US" smtClean="0"/>
              <a:t>‹#›</a:t>
            </a:fld>
            <a:endParaRPr lang="en-US"/>
          </a:p>
        </p:txBody>
      </p:sp>
    </p:spTree>
    <p:extLst>
      <p:ext uri="{BB962C8B-B14F-4D97-AF65-F5344CB8AC3E}">
        <p14:creationId xmlns:p14="http://schemas.microsoft.com/office/powerpoint/2010/main" val="34454660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Main Title">
    <p:bg>
      <p:bgPr>
        <a:solidFill>
          <a:srgbClr val="55206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AEF5C35-C0D7-D16C-1A73-F391457A46B7}"/>
              </a:ext>
            </a:extLst>
          </p:cNvPr>
          <p:cNvSpPr>
            <a:spLocks noGrp="1"/>
          </p:cNvSpPr>
          <p:nvPr>
            <p:ph type="title" hasCustomPrompt="1"/>
          </p:nvPr>
        </p:nvSpPr>
        <p:spPr>
          <a:xfrm>
            <a:off x="831850" y="2074863"/>
            <a:ext cx="10515600" cy="2852737"/>
          </a:xfrm>
        </p:spPr>
        <p:txBody>
          <a:bodyPr anchor="b">
            <a:normAutofit/>
          </a:bodyPr>
          <a:lstStyle>
            <a:lvl1pPr>
              <a:defRPr sz="8000" b="1" spc="-150">
                <a:solidFill>
                  <a:schemeClr val="bg1"/>
                </a:solidFill>
                <a:latin typeface="Helvetica" pitchFamily="2" charset="0"/>
              </a:defRPr>
            </a:lvl1pPr>
          </a:lstStyle>
          <a:p>
            <a:r>
              <a:rPr lang="en-US" dirty="0"/>
              <a:t>Presentation Title</a:t>
            </a:r>
          </a:p>
        </p:txBody>
      </p:sp>
      <p:sp>
        <p:nvSpPr>
          <p:cNvPr id="8" name="Text Placeholder 2">
            <a:extLst>
              <a:ext uri="{FF2B5EF4-FFF2-40B4-BE49-F238E27FC236}">
                <a16:creationId xmlns:a16="http://schemas.microsoft.com/office/drawing/2014/main" id="{FD9DE590-DA17-5926-51FB-66A31D84B606}"/>
              </a:ext>
            </a:extLst>
          </p:cNvPr>
          <p:cNvSpPr>
            <a:spLocks noGrp="1"/>
          </p:cNvSpPr>
          <p:nvPr>
            <p:ph type="body" idx="1"/>
          </p:nvPr>
        </p:nvSpPr>
        <p:spPr>
          <a:xfrm>
            <a:off x="831850" y="4954588"/>
            <a:ext cx="10515600" cy="365125"/>
          </a:xfrm>
        </p:spPr>
        <p:txBody>
          <a:bodyPr/>
          <a:lstStyle>
            <a:lvl1pPr marL="0" indent="0">
              <a:buNone/>
              <a:defRPr sz="2400">
                <a:solidFill>
                  <a:schemeClr val="bg1">
                    <a:alpha val="26000"/>
                  </a:schemeClr>
                </a:solidFill>
                <a:latin typeface="Helvetica"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32367916-83D9-35B5-4A4C-1800D2E8568A}"/>
              </a:ext>
            </a:extLst>
          </p:cNvPr>
          <p:cNvSpPr>
            <a:spLocks noGrp="1"/>
          </p:cNvSpPr>
          <p:nvPr>
            <p:ph type="dt" sz="half" idx="10"/>
          </p:nvPr>
        </p:nvSpPr>
        <p:spPr/>
        <p:txBody>
          <a:bodyPr/>
          <a:lstStyle/>
          <a:p>
            <a:fld id="{6F202981-861B-764C-8A12-BA3162DB706A}" type="datetimeFigureOut">
              <a:rPr lang="en-US" smtClean="0"/>
              <a:pPr/>
              <a:t>3/29/23</a:t>
            </a:fld>
            <a:endParaRPr lang="en-US"/>
          </a:p>
        </p:txBody>
      </p:sp>
      <p:sp>
        <p:nvSpPr>
          <p:cNvPr id="10" name="Footer Placeholder 9">
            <a:extLst>
              <a:ext uri="{FF2B5EF4-FFF2-40B4-BE49-F238E27FC236}">
                <a16:creationId xmlns:a16="http://schemas.microsoft.com/office/drawing/2014/main" id="{7B4B03F6-D5A8-E8F7-C1FF-EA3ADED4B6D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D03EF9C-D4AA-4D22-5BA8-157E6245AAED}"/>
              </a:ext>
            </a:extLst>
          </p:cNvPr>
          <p:cNvSpPr>
            <a:spLocks noGrp="1"/>
          </p:cNvSpPr>
          <p:nvPr>
            <p:ph type="sldNum" sz="quarter" idx="12"/>
          </p:nvPr>
        </p:nvSpPr>
        <p:spPr/>
        <p:txBody>
          <a:bodyPr/>
          <a:lstStyle/>
          <a:p>
            <a:fld id="{566A63C5-CCCE-DA47-8C12-F99EBD9F7C78}" type="slidenum">
              <a:rPr lang="en-US" smtClean="0"/>
              <a:pPr/>
              <a:t>‹#›</a:t>
            </a:fld>
            <a:endParaRPr lang="en-US"/>
          </a:p>
        </p:txBody>
      </p:sp>
    </p:spTree>
    <p:extLst>
      <p:ext uri="{BB962C8B-B14F-4D97-AF65-F5344CB8AC3E}">
        <p14:creationId xmlns:p14="http://schemas.microsoft.com/office/powerpoint/2010/main" val="20051836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Pull Quote – Purple">
    <p:bg>
      <p:bgPr>
        <a:solidFill>
          <a:srgbClr val="552061"/>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695D056-E7F4-D5D4-4D29-31D5417DB92F}"/>
              </a:ext>
            </a:extLst>
          </p:cNvPr>
          <p:cNvSpPr>
            <a:spLocks noGrp="1"/>
          </p:cNvSpPr>
          <p:nvPr>
            <p:ph type="dt" sz="half" idx="10"/>
          </p:nvPr>
        </p:nvSpPr>
        <p:spPr/>
        <p:txBody>
          <a:bodyPr/>
          <a:lstStyle/>
          <a:p>
            <a:fld id="{6F202981-861B-764C-8A12-BA3162DB706A}" type="datetimeFigureOut">
              <a:rPr lang="en-US" smtClean="0"/>
              <a:pPr/>
              <a:t>3/29/23</a:t>
            </a:fld>
            <a:endParaRPr lang="en-US"/>
          </a:p>
        </p:txBody>
      </p:sp>
      <p:sp>
        <p:nvSpPr>
          <p:cNvPr id="4" name="Footer Placeholder 3">
            <a:extLst>
              <a:ext uri="{FF2B5EF4-FFF2-40B4-BE49-F238E27FC236}">
                <a16:creationId xmlns:a16="http://schemas.microsoft.com/office/drawing/2014/main" id="{3D483FA9-A109-E53C-2C26-2F8B4F4FBBE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2961FBC-0AC5-AEAA-9F88-A94A014AAB84}"/>
              </a:ext>
            </a:extLst>
          </p:cNvPr>
          <p:cNvSpPr>
            <a:spLocks noGrp="1"/>
          </p:cNvSpPr>
          <p:nvPr>
            <p:ph type="sldNum" sz="quarter" idx="12"/>
          </p:nvPr>
        </p:nvSpPr>
        <p:spPr/>
        <p:txBody>
          <a:bodyPr/>
          <a:lstStyle/>
          <a:p>
            <a:fld id="{566A63C5-CCCE-DA47-8C12-F99EBD9F7C78}" type="slidenum">
              <a:rPr lang="en-US" smtClean="0"/>
              <a:pPr/>
              <a:t>‹#›</a:t>
            </a:fld>
            <a:endParaRPr lang="en-US"/>
          </a:p>
        </p:txBody>
      </p:sp>
      <p:sp>
        <p:nvSpPr>
          <p:cNvPr id="9" name="Title 1">
            <a:extLst>
              <a:ext uri="{FF2B5EF4-FFF2-40B4-BE49-F238E27FC236}">
                <a16:creationId xmlns:a16="http://schemas.microsoft.com/office/drawing/2014/main" id="{BF4AEA55-AF95-18FE-1F06-FA659D819A74}"/>
              </a:ext>
            </a:extLst>
          </p:cNvPr>
          <p:cNvSpPr>
            <a:spLocks noGrp="1"/>
          </p:cNvSpPr>
          <p:nvPr>
            <p:ph type="title" hasCustomPrompt="1"/>
          </p:nvPr>
        </p:nvSpPr>
        <p:spPr>
          <a:xfrm>
            <a:off x="1504496" y="2471532"/>
            <a:ext cx="9183007" cy="2120900"/>
          </a:xfrm>
          <a:noFill/>
        </p:spPr>
        <p:txBody>
          <a:bodyPr anchor="ctr" anchorCtr="0">
            <a:normAutofit/>
          </a:bodyPr>
          <a:lstStyle>
            <a:lvl1pPr algn="ctr">
              <a:defRPr sz="6000" b="1" spc="-150">
                <a:solidFill>
                  <a:schemeClr val="bg1"/>
                </a:solidFill>
                <a:latin typeface="Helvetica" pitchFamily="2" charset="0"/>
              </a:defRPr>
            </a:lvl1pPr>
          </a:lstStyle>
          <a:p>
            <a:r>
              <a:rPr lang="en-US" dirty="0"/>
              <a:t>Text Here</a:t>
            </a:r>
          </a:p>
        </p:txBody>
      </p:sp>
      <p:sp>
        <p:nvSpPr>
          <p:cNvPr id="2" name="Text Placeholder 3">
            <a:extLst>
              <a:ext uri="{FF2B5EF4-FFF2-40B4-BE49-F238E27FC236}">
                <a16:creationId xmlns:a16="http://schemas.microsoft.com/office/drawing/2014/main" id="{E79BAD4A-4E67-CA60-3E53-5F6916EB0915}"/>
              </a:ext>
            </a:extLst>
          </p:cNvPr>
          <p:cNvSpPr>
            <a:spLocks noGrp="1"/>
          </p:cNvSpPr>
          <p:nvPr>
            <p:ph type="body" sz="half" idx="14" hasCustomPrompt="1"/>
          </p:nvPr>
        </p:nvSpPr>
        <p:spPr>
          <a:xfrm>
            <a:off x="1504497" y="4592432"/>
            <a:ext cx="9186276" cy="287323"/>
          </a:xfrm>
        </p:spPr>
        <p:txBody>
          <a:bodyPr>
            <a:noAutofit/>
          </a:bodyPr>
          <a:lstStyle>
            <a:lvl1pPr marL="0" indent="0" algn="ctr">
              <a:buNone/>
              <a:defRPr sz="1800" spc="300">
                <a:solidFill>
                  <a:schemeClr val="bg1">
                    <a:alpha val="50000"/>
                  </a:schemeClr>
                </a:solidFill>
                <a:latin typeface="Helvetica"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SUBHEADER – ALL CAPS</a:t>
            </a:r>
          </a:p>
        </p:txBody>
      </p:sp>
    </p:spTree>
    <p:extLst>
      <p:ext uri="{BB962C8B-B14F-4D97-AF65-F5344CB8AC3E}">
        <p14:creationId xmlns:p14="http://schemas.microsoft.com/office/powerpoint/2010/main" val="32731706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hapter Title">
    <p:bg>
      <p:bgPr>
        <a:solidFill>
          <a:srgbClr val="552061"/>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695D056-E7F4-D5D4-4D29-31D5417DB92F}"/>
              </a:ext>
            </a:extLst>
          </p:cNvPr>
          <p:cNvSpPr>
            <a:spLocks noGrp="1"/>
          </p:cNvSpPr>
          <p:nvPr>
            <p:ph type="dt" sz="half" idx="10"/>
          </p:nvPr>
        </p:nvSpPr>
        <p:spPr/>
        <p:txBody>
          <a:bodyPr/>
          <a:lstStyle/>
          <a:p>
            <a:fld id="{6F202981-861B-764C-8A12-BA3162DB706A}" type="datetimeFigureOut">
              <a:rPr lang="en-US" smtClean="0"/>
              <a:pPr/>
              <a:t>3/29/23</a:t>
            </a:fld>
            <a:endParaRPr lang="en-US"/>
          </a:p>
        </p:txBody>
      </p:sp>
      <p:sp>
        <p:nvSpPr>
          <p:cNvPr id="4" name="Footer Placeholder 3">
            <a:extLst>
              <a:ext uri="{FF2B5EF4-FFF2-40B4-BE49-F238E27FC236}">
                <a16:creationId xmlns:a16="http://schemas.microsoft.com/office/drawing/2014/main" id="{3D483FA9-A109-E53C-2C26-2F8B4F4FBBE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2961FBC-0AC5-AEAA-9F88-A94A014AAB84}"/>
              </a:ext>
            </a:extLst>
          </p:cNvPr>
          <p:cNvSpPr>
            <a:spLocks noGrp="1"/>
          </p:cNvSpPr>
          <p:nvPr>
            <p:ph type="sldNum" sz="quarter" idx="12"/>
          </p:nvPr>
        </p:nvSpPr>
        <p:spPr/>
        <p:txBody>
          <a:bodyPr/>
          <a:lstStyle/>
          <a:p>
            <a:fld id="{566A63C5-CCCE-DA47-8C12-F99EBD9F7C78}" type="slidenum">
              <a:rPr lang="en-US" smtClean="0"/>
              <a:pPr/>
              <a:t>‹#›</a:t>
            </a:fld>
            <a:endParaRPr lang="en-US"/>
          </a:p>
        </p:txBody>
      </p:sp>
      <p:sp>
        <p:nvSpPr>
          <p:cNvPr id="9" name="Title 1">
            <a:extLst>
              <a:ext uri="{FF2B5EF4-FFF2-40B4-BE49-F238E27FC236}">
                <a16:creationId xmlns:a16="http://schemas.microsoft.com/office/drawing/2014/main" id="{BF4AEA55-AF95-18FE-1F06-FA659D819A74}"/>
              </a:ext>
            </a:extLst>
          </p:cNvPr>
          <p:cNvSpPr>
            <a:spLocks noGrp="1"/>
          </p:cNvSpPr>
          <p:nvPr>
            <p:ph type="title" hasCustomPrompt="1"/>
          </p:nvPr>
        </p:nvSpPr>
        <p:spPr>
          <a:xfrm>
            <a:off x="831850" y="2471532"/>
            <a:ext cx="9183007" cy="2120900"/>
          </a:xfrm>
          <a:noFill/>
        </p:spPr>
        <p:txBody>
          <a:bodyPr anchor="t" anchorCtr="0">
            <a:normAutofit/>
          </a:bodyPr>
          <a:lstStyle>
            <a:lvl1pPr>
              <a:defRPr sz="7200" b="1" spc="-150">
                <a:solidFill>
                  <a:schemeClr val="bg1"/>
                </a:solidFill>
                <a:latin typeface="Helvetica" pitchFamily="2" charset="0"/>
              </a:defRPr>
            </a:lvl1pPr>
          </a:lstStyle>
          <a:p>
            <a:r>
              <a:rPr lang="en-US" dirty="0"/>
              <a:t>Title Here</a:t>
            </a:r>
          </a:p>
        </p:txBody>
      </p:sp>
      <p:sp>
        <p:nvSpPr>
          <p:cNvPr id="11" name="Text Placeholder 3">
            <a:extLst>
              <a:ext uri="{FF2B5EF4-FFF2-40B4-BE49-F238E27FC236}">
                <a16:creationId xmlns:a16="http://schemas.microsoft.com/office/drawing/2014/main" id="{CBFB946C-9D69-EAE0-C618-BCCBE8BBB2EF}"/>
              </a:ext>
            </a:extLst>
          </p:cNvPr>
          <p:cNvSpPr>
            <a:spLocks noGrp="1"/>
          </p:cNvSpPr>
          <p:nvPr>
            <p:ph type="body" sz="half" idx="14" hasCustomPrompt="1"/>
          </p:nvPr>
        </p:nvSpPr>
        <p:spPr>
          <a:xfrm>
            <a:off x="838336" y="2163126"/>
            <a:ext cx="9183007" cy="287323"/>
          </a:xfrm>
        </p:spPr>
        <p:txBody>
          <a:bodyPr>
            <a:noAutofit/>
          </a:bodyPr>
          <a:lstStyle>
            <a:lvl1pPr marL="0" indent="0">
              <a:buNone/>
              <a:defRPr sz="1800" spc="300">
                <a:solidFill>
                  <a:schemeClr val="bg1">
                    <a:alpha val="50000"/>
                  </a:schemeClr>
                </a:solidFill>
                <a:latin typeface="Helvetica"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SUBHEADER – ALL CAPS</a:t>
            </a:r>
          </a:p>
        </p:txBody>
      </p:sp>
    </p:spTree>
    <p:extLst>
      <p:ext uri="{BB962C8B-B14F-4D97-AF65-F5344CB8AC3E}">
        <p14:creationId xmlns:p14="http://schemas.microsoft.com/office/powerpoint/2010/main" val="24378629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ext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7C931-4E90-A17B-FCC8-AADDC56915FF}"/>
              </a:ext>
            </a:extLst>
          </p:cNvPr>
          <p:cNvSpPr>
            <a:spLocks noGrp="1"/>
          </p:cNvSpPr>
          <p:nvPr>
            <p:ph type="title" hasCustomPrompt="1"/>
          </p:nvPr>
        </p:nvSpPr>
        <p:spPr>
          <a:xfrm>
            <a:off x="839788" y="966540"/>
            <a:ext cx="3932237" cy="1069975"/>
          </a:xfrm>
        </p:spPr>
        <p:txBody>
          <a:bodyPr anchor="t" anchorCtr="0">
            <a:normAutofit/>
          </a:bodyPr>
          <a:lstStyle>
            <a:lvl1pPr>
              <a:defRPr sz="3600" b="1">
                <a:solidFill>
                  <a:srgbClr val="552061"/>
                </a:solidFill>
                <a:latin typeface="Helvetica" pitchFamily="2" charset="0"/>
              </a:defRPr>
            </a:lvl1pPr>
          </a:lstStyle>
          <a:p>
            <a:r>
              <a:rPr lang="en-US" dirty="0"/>
              <a:t>Title Here</a:t>
            </a:r>
          </a:p>
        </p:txBody>
      </p:sp>
      <p:sp>
        <p:nvSpPr>
          <p:cNvPr id="11" name="Date Placeholder 3">
            <a:extLst>
              <a:ext uri="{FF2B5EF4-FFF2-40B4-BE49-F238E27FC236}">
                <a16:creationId xmlns:a16="http://schemas.microsoft.com/office/drawing/2014/main" id="{4418FFE3-3F8B-C013-6324-6D9F5568615E}"/>
              </a:ext>
            </a:extLst>
          </p:cNvPr>
          <p:cNvSpPr>
            <a:spLocks noGrp="1"/>
          </p:cNvSpPr>
          <p:nvPr>
            <p:ph type="dt" sz="half" idx="10"/>
          </p:nvPr>
        </p:nvSpPr>
        <p:spPr>
          <a:xfrm>
            <a:off x="838200" y="6356350"/>
            <a:ext cx="2743200" cy="365125"/>
          </a:xfrm>
        </p:spPr>
        <p:txBody>
          <a:bodyPr/>
          <a:lstStyle/>
          <a:p>
            <a:fld id="{6F202981-861B-764C-8A12-BA3162DB706A}" type="datetimeFigureOut">
              <a:rPr lang="en-US" smtClean="0"/>
              <a:t>3/29/23</a:t>
            </a:fld>
            <a:endParaRPr lang="en-US"/>
          </a:p>
        </p:txBody>
      </p:sp>
      <p:sp>
        <p:nvSpPr>
          <p:cNvPr id="12" name="Footer Placeholder 4">
            <a:extLst>
              <a:ext uri="{FF2B5EF4-FFF2-40B4-BE49-F238E27FC236}">
                <a16:creationId xmlns:a16="http://schemas.microsoft.com/office/drawing/2014/main" id="{35B46C7A-38E0-C1B0-EA11-4D619463DDA2}"/>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13" name="Slide Number Placeholder 5">
            <a:extLst>
              <a:ext uri="{FF2B5EF4-FFF2-40B4-BE49-F238E27FC236}">
                <a16:creationId xmlns:a16="http://schemas.microsoft.com/office/drawing/2014/main" id="{E0187D84-5D12-617C-96AD-1EB2564B62BF}"/>
              </a:ext>
            </a:extLst>
          </p:cNvPr>
          <p:cNvSpPr>
            <a:spLocks noGrp="1"/>
          </p:cNvSpPr>
          <p:nvPr>
            <p:ph type="sldNum" sz="quarter" idx="12"/>
          </p:nvPr>
        </p:nvSpPr>
        <p:spPr>
          <a:xfrm>
            <a:off x="8610600" y="6356350"/>
            <a:ext cx="2743200" cy="365125"/>
          </a:xfrm>
        </p:spPr>
        <p:txBody>
          <a:bodyPr/>
          <a:lstStyle/>
          <a:p>
            <a:fld id="{566A63C5-CCCE-DA47-8C12-F99EBD9F7C78}" type="slidenum">
              <a:rPr lang="en-US" smtClean="0"/>
              <a:t>‹#›</a:t>
            </a:fld>
            <a:endParaRPr lang="en-US"/>
          </a:p>
        </p:txBody>
      </p:sp>
      <p:sp>
        <p:nvSpPr>
          <p:cNvPr id="15" name="Text Placeholder 3">
            <a:extLst>
              <a:ext uri="{FF2B5EF4-FFF2-40B4-BE49-F238E27FC236}">
                <a16:creationId xmlns:a16="http://schemas.microsoft.com/office/drawing/2014/main" id="{EBAD02C1-0C5B-8A3C-D449-6E2343294B48}"/>
              </a:ext>
            </a:extLst>
          </p:cNvPr>
          <p:cNvSpPr>
            <a:spLocks noGrp="1"/>
          </p:cNvSpPr>
          <p:nvPr>
            <p:ph type="body" sz="half" idx="14" hasCustomPrompt="1"/>
          </p:nvPr>
        </p:nvSpPr>
        <p:spPr>
          <a:xfrm>
            <a:off x="838336" y="676644"/>
            <a:ext cx="3932237" cy="287323"/>
          </a:xfrm>
        </p:spPr>
        <p:txBody>
          <a:bodyPr>
            <a:normAutofit/>
          </a:bodyPr>
          <a:lstStyle>
            <a:lvl1pPr marL="0" indent="0">
              <a:buNone/>
              <a:defRPr sz="1200" spc="300">
                <a:solidFill>
                  <a:schemeClr val="tx1">
                    <a:alpha val="40000"/>
                  </a:schemeClr>
                </a:solidFill>
                <a:latin typeface="Helvetica"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SUBHEADING – ALL CAPS</a:t>
            </a:r>
          </a:p>
        </p:txBody>
      </p:sp>
      <p:sp>
        <p:nvSpPr>
          <p:cNvPr id="16" name="Text Placeholder 3">
            <a:extLst>
              <a:ext uri="{FF2B5EF4-FFF2-40B4-BE49-F238E27FC236}">
                <a16:creationId xmlns:a16="http://schemas.microsoft.com/office/drawing/2014/main" id="{64D8CBE2-80D7-4D9A-DCA1-5807628B34F3}"/>
              </a:ext>
            </a:extLst>
          </p:cNvPr>
          <p:cNvSpPr>
            <a:spLocks noGrp="1"/>
          </p:cNvSpPr>
          <p:nvPr>
            <p:ph type="body" sz="half" idx="2" hasCustomPrompt="1"/>
          </p:nvPr>
        </p:nvSpPr>
        <p:spPr>
          <a:xfrm>
            <a:off x="839788" y="2632677"/>
            <a:ext cx="3932237" cy="3258783"/>
          </a:xfrm>
        </p:spPr>
        <p:txBody>
          <a:bodyPr>
            <a:normAutofit/>
          </a:bodyPr>
          <a:lstStyle>
            <a:lvl1pPr marL="0" indent="0">
              <a:buNone/>
              <a:defRPr sz="2000" b="0">
                <a:solidFill>
                  <a:schemeClr val="tx1"/>
                </a:solidFill>
                <a:latin typeface="Helvetica"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Text here</a:t>
            </a:r>
          </a:p>
        </p:txBody>
      </p:sp>
    </p:spTree>
    <p:extLst>
      <p:ext uri="{BB962C8B-B14F-4D97-AF65-F5344CB8AC3E}">
        <p14:creationId xmlns:p14="http://schemas.microsoft.com/office/powerpoint/2010/main" val="1282255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D4E65-7546-342C-F316-B3422807CC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E998E7-11F8-00FE-7A9C-43D1A3CFFA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299D47-C845-DB63-724E-67B8007C5879}"/>
              </a:ext>
            </a:extLst>
          </p:cNvPr>
          <p:cNvSpPr>
            <a:spLocks noGrp="1"/>
          </p:cNvSpPr>
          <p:nvPr>
            <p:ph type="dt" sz="half" idx="10"/>
          </p:nvPr>
        </p:nvSpPr>
        <p:spPr/>
        <p:txBody>
          <a:bodyPr/>
          <a:lstStyle/>
          <a:p>
            <a:fld id="{925B7355-5112-4546-A5E8-03B2C9A2AF27}" type="datetimeFigureOut">
              <a:rPr lang="en-US" smtClean="0"/>
              <a:t>3/29/23</a:t>
            </a:fld>
            <a:endParaRPr lang="en-US"/>
          </a:p>
        </p:txBody>
      </p:sp>
      <p:sp>
        <p:nvSpPr>
          <p:cNvPr id="5" name="Footer Placeholder 4">
            <a:extLst>
              <a:ext uri="{FF2B5EF4-FFF2-40B4-BE49-F238E27FC236}">
                <a16:creationId xmlns:a16="http://schemas.microsoft.com/office/drawing/2014/main" id="{A88CC228-BC7D-F77D-DC2C-E9F20671A7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00C5B2-83A1-97F9-6F7F-6C7F52A646A7}"/>
              </a:ext>
            </a:extLst>
          </p:cNvPr>
          <p:cNvSpPr>
            <a:spLocks noGrp="1"/>
          </p:cNvSpPr>
          <p:nvPr>
            <p:ph type="sldNum" sz="quarter" idx="12"/>
          </p:nvPr>
        </p:nvSpPr>
        <p:spPr/>
        <p:txBody>
          <a:bodyPr/>
          <a:lstStyle/>
          <a:p>
            <a:fld id="{C8EC0815-521A-C943-A9CF-B4F6E66D9A9B}" type="slidenum">
              <a:rPr lang="en-US" smtClean="0"/>
              <a:t>‹#›</a:t>
            </a:fld>
            <a:endParaRPr lang="en-US"/>
          </a:p>
        </p:txBody>
      </p:sp>
    </p:spTree>
    <p:extLst>
      <p:ext uri="{BB962C8B-B14F-4D97-AF65-F5344CB8AC3E}">
        <p14:creationId xmlns:p14="http://schemas.microsoft.com/office/powerpoint/2010/main" val="2558029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FB911-097A-BC65-9715-E17AE88622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69930B3-C05E-A057-D20E-9B04E2DFCE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E50A2C-F32C-8804-6AC6-9BFEF79F8543}"/>
              </a:ext>
            </a:extLst>
          </p:cNvPr>
          <p:cNvSpPr>
            <a:spLocks noGrp="1"/>
          </p:cNvSpPr>
          <p:nvPr>
            <p:ph type="dt" sz="half" idx="10"/>
          </p:nvPr>
        </p:nvSpPr>
        <p:spPr/>
        <p:txBody>
          <a:bodyPr/>
          <a:lstStyle/>
          <a:p>
            <a:fld id="{925B7355-5112-4546-A5E8-03B2C9A2AF27}" type="datetimeFigureOut">
              <a:rPr lang="en-US" smtClean="0"/>
              <a:t>3/29/23</a:t>
            </a:fld>
            <a:endParaRPr lang="en-US"/>
          </a:p>
        </p:txBody>
      </p:sp>
      <p:sp>
        <p:nvSpPr>
          <p:cNvPr id="5" name="Footer Placeholder 4">
            <a:extLst>
              <a:ext uri="{FF2B5EF4-FFF2-40B4-BE49-F238E27FC236}">
                <a16:creationId xmlns:a16="http://schemas.microsoft.com/office/drawing/2014/main" id="{B5642D22-CC29-8128-F8D5-D0900AB313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272F50-DC9B-BF7F-2E4A-B6FE5EAD13DC}"/>
              </a:ext>
            </a:extLst>
          </p:cNvPr>
          <p:cNvSpPr>
            <a:spLocks noGrp="1"/>
          </p:cNvSpPr>
          <p:nvPr>
            <p:ph type="sldNum" sz="quarter" idx="12"/>
          </p:nvPr>
        </p:nvSpPr>
        <p:spPr/>
        <p:txBody>
          <a:bodyPr/>
          <a:lstStyle/>
          <a:p>
            <a:fld id="{C8EC0815-521A-C943-A9CF-B4F6E66D9A9B}" type="slidenum">
              <a:rPr lang="en-US" smtClean="0"/>
              <a:t>‹#›</a:t>
            </a:fld>
            <a:endParaRPr lang="en-US"/>
          </a:p>
        </p:txBody>
      </p:sp>
    </p:spTree>
    <p:extLst>
      <p:ext uri="{BB962C8B-B14F-4D97-AF65-F5344CB8AC3E}">
        <p14:creationId xmlns:p14="http://schemas.microsoft.com/office/powerpoint/2010/main" val="1509545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7520A-A02F-2752-6FE8-D6CCECC126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0A7D2E-490D-42CA-3077-3713A369DC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8A9D0E2-37B7-0DAC-4F5C-4C1D74B668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419825-4F77-61B4-4694-F1F56478D336}"/>
              </a:ext>
            </a:extLst>
          </p:cNvPr>
          <p:cNvSpPr>
            <a:spLocks noGrp="1"/>
          </p:cNvSpPr>
          <p:nvPr>
            <p:ph type="dt" sz="half" idx="10"/>
          </p:nvPr>
        </p:nvSpPr>
        <p:spPr/>
        <p:txBody>
          <a:bodyPr/>
          <a:lstStyle/>
          <a:p>
            <a:fld id="{925B7355-5112-4546-A5E8-03B2C9A2AF27}" type="datetimeFigureOut">
              <a:rPr lang="en-US" smtClean="0"/>
              <a:t>3/29/23</a:t>
            </a:fld>
            <a:endParaRPr lang="en-US"/>
          </a:p>
        </p:txBody>
      </p:sp>
      <p:sp>
        <p:nvSpPr>
          <p:cNvPr id="6" name="Footer Placeholder 5">
            <a:extLst>
              <a:ext uri="{FF2B5EF4-FFF2-40B4-BE49-F238E27FC236}">
                <a16:creationId xmlns:a16="http://schemas.microsoft.com/office/drawing/2014/main" id="{6F879C71-5EB2-1347-EF5F-E1EBD3AFE7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FDB048-F5D4-09CD-4707-FACC17EA4BC9}"/>
              </a:ext>
            </a:extLst>
          </p:cNvPr>
          <p:cNvSpPr>
            <a:spLocks noGrp="1"/>
          </p:cNvSpPr>
          <p:nvPr>
            <p:ph type="sldNum" sz="quarter" idx="12"/>
          </p:nvPr>
        </p:nvSpPr>
        <p:spPr/>
        <p:txBody>
          <a:bodyPr/>
          <a:lstStyle/>
          <a:p>
            <a:fld id="{C8EC0815-521A-C943-A9CF-B4F6E66D9A9B}" type="slidenum">
              <a:rPr lang="en-US" smtClean="0"/>
              <a:t>‹#›</a:t>
            </a:fld>
            <a:endParaRPr lang="en-US"/>
          </a:p>
        </p:txBody>
      </p:sp>
    </p:spTree>
    <p:extLst>
      <p:ext uri="{BB962C8B-B14F-4D97-AF65-F5344CB8AC3E}">
        <p14:creationId xmlns:p14="http://schemas.microsoft.com/office/powerpoint/2010/main" val="4037026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99C42-18BB-E87E-F38F-6F65EF8DC39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529FCF1-7CD0-2D7D-00E0-C8307D67C7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9047E9-0D14-139B-195D-71BFC208E5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E66B55-9044-E98C-BE6C-33FB3E316D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CCA543-6F11-8112-C811-616613A6652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C4649E1-FA9A-0E5D-D09E-7554B19D4D64}"/>
              </a:ext>
            </a:extLst>
          </p:cNvPr>
          <p:cNvSpPr>
            <a:spLocks noGrp="1"/>
          </p:cNvSpPr>
          <p:nvPr>
            <p:ph type="dt" sz="half" idx="10"/>
          </p:nvPr>
        </p:nvSpPr>
        <p:spPr/>
        <p:txBody>
          <a:bodyPr/>
          <a:lstStyle/>
          <a:p>
            <a:fld id="{925B7355-5112-4546-A5E8-03B2C9A2AF27}" type="datetimeFigureOut">
              <a:rPr lang="en-US" smtClean="0"/>
              <a:t>3/29/23</a:t>
            </a:fld>
            <a:endParaRPr lang="en-US"/>
          </a:p>
        </p:txBody>
      </p:sp>
      <p:sp>
        <p:nvSpPr>
          <p:cNvPr id="8" name="Footer Placeholder 7">
            <a:extLst>
              <a:ext uri="{FF2B5EF4-FFF2-40B4-BE49-F238E27FC236}">
                <a16:creationId xmlns:a16="http://schemas.microsoft.com/office/drawing/2014/main" id="{D0DDC150-78C8-0BBD-AD19-93FDD42CDAC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A15F014-5689-F661-207B-6A838A7E7524}"/>
              </a:ext>
            </a:extLst>
          </p:cNvPr>
          <p:cNvSpPr>
            <a:spLocks noGrp="1"/>
          </p:cNvSpPr>
          <p:nvPr>
            <p:ph type="sldNum" sz="quarter" idx="12"/>
          </p:nvPr>
        </p:nvSpPr>
        <p:spPr/>
        <p:txBody>
          <a:bodyPr/>
          <a:lstStyle/>
          <a:p>
            <a:fld id="{C8EC0815-521A-C943-A9CF-B4F6E66D9A9B}" type="slidenum">
              <a:rPr lang="en-US" smtClean="0"/>
              <a:t>‹#›</a:t>
            </a:fld>
            <a:endParaRPr lang="en-US"/>
          </a:p>
        </p:txBody>
      </p:sp>
    </p:spTree>
    <p:extLst>
      <p:ext uri="{BB962C8B-B14F-4D97-AF65-F5344CB8AC3E}">
        <p14:creationId xmlns:p14="http://schemas.microsoft.com/office/powerpoint/2010/main" val="3694150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D80FD-7CB2-B0ED-BFC3-883E43AFA2F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F001E14-7DCC-CA92-59E1-329B2DCEAF17}"/>
              </a:ext>
            </a:extLst>
          </p:cNvPr>
          <p:cNvSpPr>
            <a:spLocks noGrp="1"/>
          </p:cNvSpPr>
          <p:nvPr>
            <p:ph type="dt" sz="half" idx="10"/>
          </p:nvPr>
        </p:nvSpPr>
        <p:spPr/>
        <p:txBody>
          <a:bodyPr/>
          <a:lstStyle/>
          <a:p>
            <a:fld id="{925B7355-5112-4546-A5E8-03B2C9A2AF27}" type="datetimeFigureOut">
              <a:rPr lang="en-US" smtClean="0"/>
              <a:t>3/29/23</a:t>
            </a:fld>
            <a:endParaRPr lang="en-US"/>
          </a:p>
        </p:txBody>
      </p:sp>
      <p:sp>
        <p:nvSpPr>
          <p:cNvPr id="4" name="Footer Placeholder 3">
            <a:extLst>
              <a:ext uri="{FF2B5EF4-FFF2-40B4-BE49-F238E27FC236}">
                <a16:creationId xmlns:a16="http://schemas.microsoft.com/office/drawing/2014/main" id="{FA8AFD12-1109-B09B-0FBE-0F76073506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761398-A720-A65C-8F84-BD4D62ED6B25}"/>
              </a:ext>
            </a:extLst>
          </p:cNvPr>
          <p:cNvSpPr>
            <a:spLocks noGrp="1"/>
          </p:cNvSpPr>
          <p:nvPr>
            <p:ph type="sldNum" sz="quarter" idx="12"/>
          </p:nvPr>
        </p:nvSpPr>
        <p:spPr/>
        <p:txBody>
          <a:bodyPr/>
          <a:lstStyle/>
          <a:p>
            <a:fld id="{C8EC0815-521A-C943-A9CF-B4F6E66D9A9B}" type="slidenum">
              <a:rPr lang="en-US" smtClean="0"/>
              <a:t>‹#›</a:t>
            </a:fld>
            <a:endParaRPr lang="en-US"/>
          </a:p>
        </p:txBody>
      </p:sp>
    </p:spTree>
    <p:extLst>
      <p:ext uri="{BB962C8B-B14F-4D97-AF65-F5344CB8AC3E}">
        <p14:creationId xmlns:p14="http://schemas.microsoft.com/office/powerpoint/2010/main" val="40163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02F6E3-6F3A-F4B4-891B-619BED2DD803}"/>
              </a:ext>
            </a:extLst>
          </p:cNvPr>
          <p:cNvSpPr>
            <a:spLocks noGrp="1"/>
          </p:cNvSpPr>
          <p:nvPr>
            <p:ph type="dt" sz="half" idx="10"/>
          </p:nvPr>
        </p:nvSpPr>
        <p:spPr/>
        <p:txBody>
          <a:bodyPr/>
          <a:lstStyle/>
          <a:p>
            <a:fld id="{925B7355-5112-4546-A5E8-03B2C9A2AF27}" type="datetimeFigureOut">
              <a:rPr lang="en-US" smtClean="0"/>
              <a:t>3/29/23</a:t>
            </a:fld>
            <a:endParaRPr lang="en-US"/>
          </a:p>
        </p:txBody>
      </p:sp>
      <p:sp>
        <p:nvSpPr>
          <p:cNvPr id="3" name="Footer Placeholder 2">
            <a:extLst>
              <a:ext uri="{FF2B5EF4-FFF2-40B4-BE49-F238E27FC236}">
                <a16:creationId xmlns:a16="http://schemas.microsoft.com/office/drawing/2014/main" id="{24578CF4-A44F-53A5-C35E-09219C6F76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B3FBCB4-E05E-EF21-B806-AB205A12ED42}"/>
              </a:ext>
            </a:extLst>
          </p:cNvPr>
          <p:cNvSpPr>
            <a:spLocks noGrp="1"/>
          </p:cNvSpPr>
          <p:nvPr>
            <p:ph type="sldNum" sz="quarter" idx="12"/>
          </p:nvPr>
        </p:nvSpPr>
        <p:spPr/>
        <p:txBody>
          <a:bodyPr/>
          <a:lstStyle/>
          <a:p>
            <a:fld id="{C8EC0815-521A-C943-A9CF-B4F6E66D9A9B}" type="slidenum">
              <a:rPr lang="en-US" smtClean="0"/>
              <a:t>‹#›</a:t>
            </a:fld>
            <a:endParaRPr lang="en-US"/>
          </a:p>
        </p:txBody>
      </p:sp>
    </p:spTree>
    <p:extLst>
      <p:ext uri="{BB962C8B-B14F-4D97-AF65-F5344CB8AC3E}">
        <p14:creationId xmlns:p14="http://schemas.microsoft.com/office/powerpoint/2010/main" val="2973242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06A17-80C6-D185-F6FB-219D1C0864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F4F037C-E040-A47B-8C8D-E123DA412B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F079CEF-5FBB-7890-2918-87E315D2BD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FC8366-1427-71F9-83D4-7FD8C8F2DE12}"/>
              </a:ext>
            </a:extLst>
          </p:cNvPr>
          <p:cNvSpPr>
            <a:spLocks noGrp="1"/>
          </p:cNvSpPr>
          <p:nvPr>
            <p:ph type="dt" sz="half" idx="10"/>
          </p:nvPr>
        </p:nvSpPr>
        <p:spPr/>
        <p:txBody>
          <a:bodyPr/>
          <a:lstStyle/>
          <a:p>
            <a:fld id="{925B7355-5112-4546-A5E8-03B2C9A2AF27}" type="datetimeFigureOut">
              <a:rPr lang="en-US" smtClean="0"/>
              <a:t>3/29/23</a:t>
            </a:fld>
            <a:endParaRPr lang="en-US"/>
          </a:p>
        </p:txBody>
      </p:sp>
      <p:sp>
        <p:nvSpPr>
          <p:cNvPr id="6" name="Footer Placeholder 5">
            <a:extLst>
              <a:ext uri="{FF2B5EF4-FFF2-40B4-BE49-F238E27FC236}">
                <a16:creationId xmlns:a16="http://schemas.microsoft.com/office/drawing/2014/main" id="{96214E47-94AE-7F3F-7EEF-787833488A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C8D0D8-B596-9E5D-F424-7E4A1F1B023F}"/>
              </a:ext>
            </a:extLst>
          </p:cNvPr>
          <p:cNvSpPr>
            <a:spLocks noGrp="1"/>
          </p:cNvSpPr>
          <p:nvPr>
            <p:ph type="sldNum" sz="quarter" idx="12"/>
          </p:nvPr>
        </p:nvSpPr>
        <p:spPr/>
        <p:txBody>
          <a:bodyPr/>
          <a:lstStyle/>
          <a:p>
            <a:fld id="{C8EC0815-521A-C943-A9CF-B4F6E66D9A9B}" type="slidenum">
              <a:rPr lang="en-US" smtClean="0"/>
              <a:t>‹#›</a:t>
            </a:fld>
            <a:endParaRPr lang="en-US"/>
          </a:p>
        </p:txBody>
      </p:sp>
    </p:spTree>
    <p:extLst>
      <p:ext uri="{BB962C8B-B14F-4D97-AF65-F5344CB8AC3E}">
        <p14:creationId xmlns:p14="http://schemas.microsoft.com/office/powerpoint/2010/main" val="3802615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21F29-6D75-158B-BBD1-BA0D26E7C9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730E603-CA98-7111-EB4E-9FBBFCE254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30A7CC5-2ADA-10E4-AED1-E38133C03F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F2E7AB-1DFC-8C47-4487-02FCA73388FF}"/>
              </a:ext>
            </a:extLst>
          </p:cNvPr>
          <p:cNvSpPr>
            <a:spLocks noGrp="1"/>
          </p:cNvSpPr>
          <p:nvPr>
            <p:ph type="dt" sz="half" idx="10"/>
          </p:nvPr>
        </p:nvSpPr>
        <p:spPr/>
        <p:txBody>
          <a:bodyPr/>
          <a:lstStyle/>
          <a:p>
            <a:fld id="{925B7355-5112-4546-A5E8-03B2C9A2AF27}" type="datetimeFigureOut">
              <a:rPr lang="en-US" smtClean="0"/>
              <a:t>3/29/23</a:t>
            </a:fld>
            <a:endParaRPr lang="en-US"/>
          </a:p>
        </p:txBody>
      </p:sp>
      <p:sp>
        <p:nvSpPr>
          <p:cNvPr id="6" name="Footer Placeholder 5">
            <a:extLst>
              <a:ext uri="{FF2B5EF4-FFF2-40B4-BE49-F238E27FC236}">
                <a16:creationId xmlns:a16="http://schemas.microsoft.com/office/drawing/2014/main" id="{8D9AE27F-6A97-D20C-D09D-BFA98B3585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078E0C-1CFE-4A6A-DF4B-A2431BD3CB91}"/>
              </a:ext>
            </a:extLst>
          </p:cNvPr>
          <p:cNvSpPr>
            <a:spLocks noGrp="1"/>
          </p:cNvSpPr>
          <p:nvPr>
            <p:ph type="sldNum" sz="quarter" idx="12"/>
          </p:nvPr>
        </p:nvSpPr>
        <p:spPr/>
        <p:txBody>
          <a:bodyPr/>
          <a:lstStyle/>
          <a:p>
            <a:fld id="{C8EC0815-521A-C943-A9CF-B4F6E66D9A9B}" type="slidenum">
              <a:rPr lang="en-US" smtClean="0"/>
              <a:t>‹#›</a:t>
            </a:fld>
            <a:endParaRPr lang="en-US"/>
          </a:p>
        </p:txBody>
      </p:sp>
    </p:spTree>
    <p:extLst>
      <p:ext uri="{BB962C8B-B14F-4D97-AF65-F5344CB8AC3E}">
        <p14:creationId xmlns:p14="http://schemas.microsoft.com/office/powerpoint/2010/main" val="339929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68F8AE-70BD-FD0F-178B-F7152C48C7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0F0B2BC-9BE9-D236-283D-63D03F3E81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FD7A27-B54A-D281-7593-FD784FC32D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5B7355-5112-4546-A5E8-03B2C9A2AF27}" type="datetimeFigureOut">
              <a:rPr lang="en-US" smtClean="0"/>
              <a:t>3/29/23</a:t>
            </a:fld>
            <a:endParaRPr lang="en-US"/>
          </a:p>
        </p:txBody>
      </p:sp>
      <p:sp>
        <p:nvSpPr>
          <p:cNvPr id="5" name="Footer Placeholder 4">
            <a:extLst>
              <a:ext uri="{FF2B5EF4-FFF2-40B4-BE49-F238E27FC236}">
                <a16:creationId xmlns:a16="http://schemas.microsoft.com/office/drawing/2014/main" id="{6F08A369-F34C-34FA-0C3C-3708B715A1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916FCD8-EF48-3D86-3595-ED8DBAB2A7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EC0815-521A-C943-A9CF-B4F6E66D9A9B}" type="slidenum">
              <a:rPr lang="en-US" smtClean="0"/>
              <a:t>‹#›</a:t>
            </a:fld>
            <a:endParaRPr lang="en-US"/>
          </a:p>
        </p:txBody>
      </p:sp>
    </p:spTree>
    <p:extLst>
      <p:ext uri="{BB962C8B-B14F-4D97-AF65-F5344CB8AC3E}">
        <p14:creationId xmlns:p14="http://schemas.microsoft.com/office/powerpoint/2010/main" val="19769182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 id="2147483665"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B2E26-998F-9EA3-18AA-5730FDACDA57}"/>
              </a:ext>
            </a:extLst>
          </p:cNvPr>
          <p:cNvSpPr>
            <a:spLocks noGrp="1"/>
          </p:cNvSpPr>
          <p:nvPr>
            <p:ph type="title"/>
          </p:nvPr>
        </p:nvSpPr>
        <p:spPr/>
        <p:txBody>
          <a:bodyPr/>
          <a:lstStyle/>
          <a:p>
            <a:r>
              <a:rPr lang="en-US" dirty="0"/>
              <a:t>React State Management</a:t>
            </a:r>
          </a:p>
        </p:txBody>
      </p:sp>
      <p:sp>
        <p:nvSpPr>
          <p:cNvPr id="3" name="Text Placeholder 2">
            <a:extLst>
              <a:ext uri="{FF2B5EF4-FFF2-40B4-BE49-F238E27FC236}">
                <a16:creationId xmlns:a16="http://schemas.microsoft.com/office/drawing/2014/main" id="{5D6A4698-B7AC-02C5-C7D8-CA9055D44728}"/>
              </a:ext>
            </a:extLst>
          </p:cNvPr>
          <p:cNvSpPr>
            <a:spLocks noGrp="1"/>
          </p:cNvSpPr>
          <p:nvPr>
            <p:ph type="body" idx="1"/>
          </p:nvPr>
        </p:nvSpPr>
        <p:spPr/>
        <p:txBody>
          <a:bodyPr>
            <a:normAutofit fontScale="92500" lnSpcReduction="20000"/>
          </a:bodyPr>
          <a:lstStyle/>
          <a:p>
            <a:r>
              <a:rPr lang="en-US" dirty="0"/>
              <a:t>Built-In State Management and Libraries</a:t>
            </a:r>
          </a:p>
        </p:txBody>
      </p:sp>
    </p:spTree>
    <p:extLst>
      <p:ext uri="{BB962C8B-B14F-4D97-AF65-F5344CB8AC3E}">
        <p14:creationId xmlns:p14="http://schemas.microsoft.com/office/powerpoint/2010/main" val="1262766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A4940-1E85-9913-0234-4558FC8D7203}"/>
              </a:ext>
            </a:extLst>
          </p:cNvPr>
          <p:cNvSpPr>
            <a:spLocks noGrp="1"/>
          </p:cNvSpPr>
          <p:nvPr>
            <p:ph type="title"/>
          </p:nvPr>
        </p:nvSpPr>
        <p:spPr/>
        <p:txBody>
          <a:bodyPr/>
          <a:lstStyle/>
          <a:p>
            <a:r>
              <a:rPr lang="en-US" dirty="0" err="1"/>
              <a:t>useState</a:t>
            </a:r>
            <a:endParaRPr lang="en-US" dirty="0"/>
          </a:p>
        </p:txBody>
      </p:sp>
      <p:sp>
        <p:nvSpPr>
          <p:cNvPr id="3" name="Text Placeholder 2">
            <a:extLst>
              <a:ext uri="{FF2B5EF4-FFF2-40B4-BE49-F238E27FC236}">
                <a16:creationId xmlns:a16="http://schemas.microsoft.com/office/drawing/2014/main" id="{6419D542-4DE7-6546-7BD1-A2C2544C5DFB}"/>
              </a:ext>
            </a:extLst>
          </p:cNvPr>
          <p:cNvSpPr>
            <a:spLocks noGrp="1"/>
          </p:cNvSpPr>
          <p:nvPr>
            <p:ph type="body" sz="half" idx="14"/>
          </p:nvPr>
        </p:nvSpPr>
        <p:spPr/>
        <p:txBody>
          <a:bodyPr/>
          <a:lstStyle/>
          <a:p>
            <a:endParaRPr lang="en-US"/>
          </a:p>
        </p:txBody>
      </p:sp>
      <p:sp>
        <p:nvSpPr>
          <p:cNvPr id="4" name="Text Placeholder 3">
            <a:extLst>
              <a:ext uri="{FF2B5EF4-FFF2-40B4-BE49-F238E27FC236}">
                <a16:creationId xmlns:a16="http://schemas.microsoft.com/office/drawing/2014/main" id="{9EBF00E1-7A49-6552-B891-DF70908C9EF8}"/>
              </a:ext>
            </a:extLst>
          </p:cNvPr>
          <p:cNvSpPr>
            <a:spLocks noGrp="1"/>
          </p:cNvSpPr>
          <p:nvPr>
            <p:ph type="body" sz="half" idx="2"/>
          </p:nvPr>
        </p:nvSpPr>
        <p:spPr>
          <a:xfrm>
            <a:off x="839787" y="1799771"/>
            <a:ext cx="10510383" cy="4789715"/>
          </a:xfrm>
        </p:spPr>
        <p:txBody>
          <a:bodyPr>
            <a:normAutofit fontScale="85000" lnSpcReduction="20000"/>
          </a:bodyPr>
          <a:lstStyle/>
          <a:p>
            <a:pPr marL="0" indent="0">
              <a:buNone/>
            </a:pPr>
            <a:r>
              <a:rPr lang="en-US" dirty="0">
                <a:effectLst/>
              </a:rPr>
              <a:t>function </a:t>
            </a:r>
            <a:r>
              <a:rPr lang="en-US" dirty="0">
                <a:solidFill>
                  <a:srgbClr val="9D7DCE"/>
                </a:solidFill>
                <a:effectLst/>
              </a:rPr>
              <a:t>Theme</a:t>
            </a:r>
            <a:r>
              <a:rPr lang="en-US" dirty="0">
                <a:effectLst/>
              </a:rPr>
              <a:t>() {</a:t>
            </a:r>
          </a:p>
          <a:p>
            <a:pPr marL="0" indent="0">
              <a:buNone/>
            </a:pPr>
            <a:r>
              <a:rPr lang="en-US" dirty="0">
                <a:effectLst/>
              </a:rPr>
              <a:t>  const [theme, </a:t>
            </a:r>
            <a:r>
              <a:rPr lang="en-US" dirty="0" err="1">
                <a:effectLst/>
              </a:rPr>
              <a:t>setTheme</a:t>
            </a:r>
            <a:r>
              <a:rPr lang="en-US" dirty="0">
                <a:effectLst/>
              </a:rPr>
              <a:t>] = </a:t>
            </a:r>
            <a:r>
              <a:rPr lang="en-US" dirty="0" err="1">
                <a:effectLst/>
              </a:rPr>
              <a:t>React.useState</a:t>
            </a:r>
            <a:r>
              <a:rPr lang="en-US" dirty="0">
                <a:effectLst/>
              </a:rPr>
              <a:t>(</a:t>
            </a:r>
            <a:r>
              <a:rPr lang="en-US" dirty="0">
                <a:solidFill>
                  <a:srgbClr val="F99157"/>
                </a:solidFill>
                <a:effectLst/>
              </a:rPr>
              <a:t>"light"</a:t>
            </a:r>
            <a:r>
              <a:rPr lang="en-US" dirty="0">
                <a:effectLst/>
              </a:rPr>
              <a:t>);</a:t>
            </a:r>
          </a:p>
          <a:p>
            <a:pPr marL="0" indent="0">
              <a:buNone/>
            </a:pPr>
            <a:r>
              <a:rPr lang="en-US" dirty="0">
                <a:effectLst/>
              </a:rPr>
              <a:t>  const </a:t>
            </a:r>
            <a:r>
              <a:rPr lang="en-US" dirty="0" err="1">
                <a:solidFill>
                  <a:srgbClr val="9D7DCE"/>
                </a:solidFill>
                <a:effectLst/>
              </a:rPr>
              <a:t>toDark</a:t>
            </a:r>
            <a:r>
              <a:rPr lang="en-US" dirty="0">
                <a:effectLst/>
              </a:rPr>
              <a:t> = () =&gt; </a:t>
            </a:r>
            <a:r>
              <a:rPr lang="en-US" dirty="0" err="1">
                <a:solidFill>
                  <a:srgbClr val="9D7DCE"/>
                </a:solidFill>
                <a:effectLst/>
              </a:rPr>
              <a:t>setTheme</a:t>
            </a:r>
            <a:r>
              <a:rPr lang="en-US" dirty="0">
                <a:effectLst/>
              </a:rPr>
              <a:t>(</a:t>
            </a:r>
            <a:r>
              <a:rPr lang="en-US" dirty="0">
                <a:solidFill>
                  <a:srgbClr val="F99157"/>
                </a:solidFill>
                <a:effectLst/>
              </a:rPr>
              <a:t>"dark"</a:t>
            </a:r>
            <a:r>
              <a:rPr lang="en-US" dirty="0">
                <a:effectLst/>
              </a:rPr>
              <a:t>);</a:t>
            </a:r>
          </a:p>
          <a:p>
            <a:pPr marL="0" indent="0">
              <a:buNone/>
            </a:pPr>
            <a:r>
              <a:rPr lang="en-US" dirty="0">
                <a:effectLst/>
              </a:rPr>
              <a:t>  const </a:t>
            </a:r>
            <a:r>
              <a:rPr lang="en-US" dirty="0" err="1">
                <a:solidFill>
                  <a:srgbClr val="9D7DCE"/>
                </a:solidFill>
                <a:effectLst/>
              </a:rPr>
              <a:t>toLight</a:t>
            </a:r>
            <a:r>
              <a:rPr lang="en-US" dirty="0">
                <a:effectLst/>
              </a:rPr>
              <a:t> = () =&gt; </a:t>
            </a:r>
            <a:r>
              <a:rPr lang="en-US" dirty="0" err="1">
                <a:solidFill>
                  <a:srgbClr val="9D7DCE"/>
                </a:solidFill>
                <a:effectLst/>
              </a:rPr>
              <a:t>setTheme</a:t>
            </a:r>
            <a:r>
              <a:rPr lang="en-US" dirty="0">
                <a:effectLst/>
              </a:rPr>
              <a:t>(</a:t>
            </a:r>
            <a:r>
              <a:rPr lang="en-US" dirty="0">
                <a:solidFill>
                  <a:srgbClr val="F99157"/>
                </a:solidFill>
                <a:effectLst/>
              </a:rPr>
              <a:t>"light"</a:t>
            </a:r>
            <a:r>
              <a:rPr lang="en-US" dirty="0">
                <a:effectLst/>
              </a:rPr>
              <a:t>);</a:t>
            </a:r>
          </a:p>
          <a:p>
            <a:pPr marL="0" indent="0">
              <a:buNone/>
            </a:pPr>
            <a:r>
              <a:rPr lang="en-US" dirty="0">
                <a:effectLst/>
              </a:rPr>
              <a:t>   </a:t>
            </a:r>
          </a:p>
          <a:p>
            <a:pPr marL="0" indent="0">
              <a:buNone/>
            </a:pPr>
            <a:r>
              <a:rPr lang="en-US" dirty="0">
                <a:effectLst/>
              </a:rPr>
              <a:t>  return (</a:t>
            </a:r>
          </a:p>
          <a:p>
            <a:pPr marL="0" indent="0">
              <a:buNone/>
            </a:pPr>
            <a:r>
              <a:rPr lang="en-US" dirty="0">
                <a:effectLst/>
              </a:rPr>
              <a:t>    &lt;div </a:t>
            </a:r>
            <a:r>
              <a:rPr lang="en-US" dirty="0" err="1">
                <a:effectLst/>
              </a:rPr>
              <a:t>className</a:t>
            </a:r>
            <a:r>
              <a:rPr lang="en-US" dirty="0">
                <a:effectLst/>
              </a:rPr>
              <a:t>={theme}&gt;</a:t>
            </a:r>
          </a:p>
          <a:p>
            <a:pPr marL="0" indent="0">
              <a:buNone/>
            </a:pPr>
            <a:r>
              <a:rPr lang="en-US" dirty="0">
                <a:effectLst/>
              </a:rPr>
              <a:t>      {theme === </a:t>
            </a:r>
            <a:r>
              <a:rPr lang="en-US" dirty="0">
                <a:solidFill>
                  <a:srgbClr val="F99157"/>
                </a:solidFill>
                <a:effectLst/>
              </a:rPr>
              <a:t>"light"</a:t>
            </a:r>
            <a:r>
              <a:rPr lang="en-US" dirty="0">
                <a:effectLst/>
              </a:rPr>
              <a:t> ? (</a:t>
            </a:r>
          </a:p>
          <a:p>
            <a:pPr marL="0" indent="0">
              <a:buNone/>
            </a:pPr>
            <a:r>
              <a:rPr lang="en-US" dirty="0">
                <a:effectLst/>
              </a:rPr>
              <a:t>        &lt;button </a:t>
            </a:r>
            <a:r>
              <a:rPr lang="en-US" dirty="0" err="1">
                <a:effectLst/>
              </a:rPr>
              <a:t>onClick</a:t>
            </a:r>
            <a:r>
              <a:rPr lang="en-US" dirty="0">
                <a:effectLst/>
              </a:rPr>
              <a:t>={</a:t>
            </a:r>
            <a:r>
              <a:rPr lang="en-US" dirty="0" err="1">
                <a:effectLst/>
              </a:rPr>
              <a:t>toDark</a:t>
            </a:r>
            <a:r>
              <a:rPr lang="en-US" dirty="0">
                <a:effectLst/>
              </a:rPr>
              <a:t>}&gt;🔦&lt;/button&gt;</a:t>
            </a:r>
          </a:p>
          <a:p>
            <a:pPr marL="0" indent="0">
              <a:buNone/>
            </a:pPr>
            <a:r>
              <a:rPr lang="en-US" dirty="0">
                <a:effectLst/>
              </a:rPr>
              <a:t>        ) : (</a:t>
            </a:r>
          </a:p>
          <a:p>
            <a:pPr marL="0" indent="0">
              <a:buNone/>
            </a:pPr>
            <a:r>
              <a:rPr lang="en-US" dirty="0">
                <a:effectLst/>
              </a:rPr>
              <a:t>        &lt;button </a:t>
            </a:r>
            <a:r>
              <a:rPr lang="en-US" dirty="0" err="1">
                <a:effectLst/>
              </a:rPr>
              <a:t>onClick</a:t>
            </a:r>
            <a:r>
              <a:rPr lang="en-US" dirty="0">
                <a:effectLst/>
              </a:rPr>
              <a:t>={</a:t>
            </a:r>
            <a:r>
              <a:rPr lang="en-US" dirty="0" err="1">
                <a:effectLst/>
              </a:rPr>
              <a:t>toLight</a:t>
            </a:r>
            <a:r>
              <a:rPr lang="en-US" dirty="0">
                <a:effectLst/>
              </a:rPr>
              <a:t>}&gt;💡&lt;/button&gt;</a:t>
            </a:r>
          </a:p>
          <a:p>
            <a:pPr marL="0" indent="0">
              <a:buNone/>
            </a:pPr>
            <a:r>
              <a:rPr lang="en-US" dirty="0">
                <a:effectLst/>
              </a:rPr>
              <a:t>      )}</a:t>
            </a:r>
          </a:p>
          <a:p>
            <a:pPr marL="0" indent="0">
              <a:buNone/>
            </a:pPr>
            <a:r>
              <a:rPr lang="en-US" dirty="0">
                <a:effectLst/>
              </a:rPr>
              <a:t>    &lt;/div&gt;</a:t>
            </a:r>
          </a:p>
          <a:p>
            <a:pPr marL="0" indent="0">
              <a:buNone/>
            </a:pPr>
            <a:r>
              <a:rPr lang="en-US" dirty="0"/>
              <a:t>  </a:t>
            </a:r>
            <a:r>
              <a:rPr lang="en-US" dirty="0">
                <a:effectLst/>
              </a:rPr>
              <a:t>);</a:t>
            </a:r>
          </a:p>
          <a:p>
            <a:pPr marL="0" indent="0">
              <a:buNone/>
            </a:pPr>
            <a:r>
              <a:rPr lang="en-US" dirty="0">
                <a:effectLst/>
              </a:rPr>
              <a:t>}</a:t>
            </a:r>
          </a:p>
        </p:txBody>
      </p:sp>
    </p:spTree>
    <p:extLst>
      <p:ext uri="{BB962C8B-B14F-4D97-AF65-F5344CB8AC3E}">
        <p14:creationId xmlns:p14="http://schemas.microsoft.com/office/powerpoint/2010/main" val="3255682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A4940-1E85-9913-0234-4558FC8D7203}"/>
              </a:ext>
            </a:extLst>
          </p:cNvPr>
          <p:cNvSpPr>
            <a:spLocks noGrp="1"/>
          </p:cNvSpPr>
          <p:nvPr>
            <p:ph type="title"/>
          </p:nvPr>
        </p:nvSpPr>
        <p:spPr/>
        <p:txBody>
          <a:bodyPr/>
          <a:lstStyle/>
          <a:p>
            <a:r>
              <a:rPr lang="en-US" dirty="0" err="1"/>
              <a:t>useReducer</a:t>
            </a:r>
            <a:endParaRPr lang="en-US" dirty="0"/>
          </a:p>
        </p:txBody>
      </p:sp>
      <p:sp>
        <p:nvSpPr>
          <p:cNvPr id="3" name="Text Placeholder 2">
            <a:extLst>
              <a:ext uri="{FF2B5EF4-FFF2-40B4-BE49-F238E27FC236}">
                <a16:creationId xmlns:a16="http://schemas.microsoft.com/office/drawing/2014/main" id="{6419D542-4DE7-6546-7BD1-A2C2544C5DFB}"/>
              </a:ext>
            </a:extLst>
          </p:cNvPr>
          <p:cNvSpPr>
            <a:spLocks noGrp="1"/>
          </p:cNvSpPr>
          <p:nvPr>
            <p:ph type="body" sz="half" idx="14"/>
          </p:nvPr>
        </p:nvSpPr>
        <p:spPr/>
        <p:txBody>
          <a:bodyPr/>
          <a:lstStyle/>
          <a:p>
            <a:endParaRPr lang="en-US"/>
          </a:p>
        </p:txBody>
      </p:sp>
      <p:sp>
        <p:nvSpPr>
          <p:cNvPr id="4" name="Text Placeholder 3">
            <a:extLst>
              <a:ext uri="{FF2B5EF4-FFF2-40B4-BE49-F238E27FC236}">
                <a16:creationId xmlns:a16="http://schemas.microsoft.com/office/drawing/2014/main" id="{9EBF00E1-7A49-6552-B891-DF70908C9EF8}"/>
              </a:ext>
            </a:extLst>
          </p:cNvPr>
          <p:cNvSpPr>
            <a:spLocks noGrp="1"/>
          </p:cNvSpPr>
          <p:nvPr>
            <p:ph type="body" sz="half" idx="2"/>
          </p:nvPr>
        </p:nvSpPr>
        <p:spPr>
          <a:xfrm>
            <a:off x="839787" y="1799771"/>
            <a:ext cx="10510383" cy="4789715"/>
          </a:xfrm>
        </p:spPr>
        <p:txBody>
          <a:bodyPr>
            <a:normAutofit/>
          </a:bodyPr>
          <a:lstStyle/>
          <a:p>
            <a:pPr marL="0" indent="0">
              <a:buNone/>
            </a:pPr>
            <a:endParaRPr lang="en-US" dirty="0">
              <a:effectLst/>
            </a:endParaRPr>
          </a:p>
        </p:txBody>
      </p:sp>
      <p:pic>
        <p:nvPicPr>
          <p:cNvPr id="5" name="Content Placeholder 8">
            <a:extLst>
              <a:ext uri="{FF2B5EF4-FFF2-40B4-BE49-F238E27FC236}">
                <a16:creationId xmlns:a16="http://schemas.microsoft.com/office/drawing/2014/main" id="{C8687A3D-4D10-12F1-B4F0-AC6F055DF09F}"/>
              </a:ext>
            </a:extLst>
          </p:cNvPr>
          <p:cNvPicPr>
            <a:picLocks noChangeAspect="1"/>
          </p:cNvPicPr>
          <p:nvPr/>
        </p:nvPicPr>
        <p:blipFill>
          <a:blip r:embed="rId3"/>
          <a:stretch>
            <a:fillRect/>
          </a:stretch>
        </p:blipFill>
        <p:spPr>
          <a:xfrm>
            <a:off x="2132011" y="1799771"/>
            <a:ext cx="7925934" cy="4871000"/>
          </a:xfrm>
          <a:prstGeom prst="rect">
            <a:avLst/>
          </a:prstGeom>
        </p:spPr>
      </p:pic>
    </p:spTree>
    <p:extLst>
      <p:ext uri="{BB962C8B-B14F-4D97-AF65-F5344CB8AC3E}">
        <p14:creationId xmlns:p14="http://schemas.microsoft.com/office/powerpoint/2010/main" val="2841190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5982F-2BFC-48AB-14FB-760308D9909F}"/>
              </a:ext>
            </a:extLst>
          </p:cNvPr>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2949622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A4940-1E85-9913-0234-4558FC8D7203}"/>
              </a:ext>
            </a:extLst>
          </p:cNvPr>
          <p:cNvSpPr>
            <a:spLocks noGrp="1"/>
          </p:cNvSpPr>
          <p:nvPr>
            <p:ph type="title"/>
          </p:nvPr>
        </p:nvSpPr>
        <p:spPr/>
        <p:txBody>
          <a:bodyPr/>
          <a:lstStyle/>
          <a:p>
            <a:r>
              <a:rPr lang="en-US" dirty="0" err="1"/>
              <a:t>useContext</a:t>
            </a:r>
            <a:endParaRPr lang="en-US" dirty="0"/>
          </a:p>
        </p:txBody>
      </p:sp>
      <p:sp>
        <p:nvSpPr>
          <p:cNvPr id="3" name="Text Placeholder 2">
            <a:extLst>
              <a:ext uri="{FF2B5EF4-FFF2-40B4-BE49-F238E27FC236}">
                <a16:creationId xmlns:a16="http://schemas.microsoft.com/office/drawing/2014/main" id="{6419D542-4DE7-6546-7BD1-A2C2544C5DFB}"/>
              </a:ext>
            </a:extLst>
          </p:cNvPr>
          <p:cNvSpPr>
            <a:spLocks noGrp="1"/>
          </p:cNvSpPr>
          <p:nvPr>
            <p:ph type="body" sz="half" idx="14"/>
          </p:nvPr>
        </p:nvSpPr>
        <p:spPr/>
        <p:txBody>
          <a:bodyPr/>
          <a:lstStyle/>
          <a:p>
            <a:endParaRPr lang="en-US"/>
          </a:p>
        </p:txBody>
      </p:sp>
      <p:sp>
        <p:nvSpPr>
          <p:cNvPr id="4" name="Text Placeholder 3">
            <a:extLst>
              <a:ext uri="{FF2B5EF4-FFF2-40B4-BE49-F238E27FC236}">
                <a16:creationId xmlns:a16="http://schemas.microsoft.com/office/drawing/2014/main" id="{9EBF00E1-7A49-6552-B891-DF70908C9EF8}"/>
              </a:ext>
            </a:extLst>
          </p:cNvPr>
          <p:cNvSpPr>
            <a:spLocks noGrp="1"/>
          </p:cNvSpPr>
          <p:nvPr>
            <p:ph type="body" sz="half" idx="2"/>
          </p:nvPr>
        </p:nvSpPr>
        <p:spPr>
          <a:xfrm>
            <a:off x="839787" y="1799771"/>
            <a:ext cx="10510383" cy="4789715"/>
          </a:xfrm>
        </p:spPr>
        <p:txBody>
          <a:bodyPr>
            <a:normAutofit/>
          </a:bodyPr>
          <a:lstStyle/>
          <a:p>
            <a:pPr marL="0" indent="0">
              <a:buNone/>
            </a:pPr>
            <a:endParaRPr lang="en-US" dirty="0">
              <a:effectLst/>
            </a:endParaRPr>
          </a:p>
        </p:txBody>
      </p:sp>
      <p:pic>
        <p:nvPicPr>
          <p:cNvPr id="5" name="Content Placeholder 4">
            <a:extLst>
              <a:ext uri="{FF2B5EF4-FFF2-40B4-BE49-F238E27FC236}">
                <a16:creationId xmlns:a16="http://schemas.microsoft.com/office/drawing/2014/main" id="{BD7BC7B5-37B9-7BE8-4C6D-B98E286C02F1}"/>
              </a:ext>
            </a:extLst>
          </p:cNvPr>
          <p:cNvPicPr>
            <a:picLocks noChangeAspect="1"/>
          </p:cNvPicPr>
          <p:nvPr/>
        </p:nvPicPr>
        <p:blipFill>
          <a:blip r:embed="rId3"/>
          <a:stretch>
            <a:fillRect/>
          </a:stretch>
        </p:blipFill>
        <p:spPr>
          <a:xfrm>
            <a:off x="1348717" y="1825625"/>
            <a:ext cx="9492521" cy="4763861"/>
          </a:xfrm>
          <a:prstGeom prst="rect">
            <a:avLst/>
          </a:prstGeom>
        </p:spPr>
      </p:pic>
    </p:spTree>
    <p:extLst>
      <p:ext uri="{BB962C8B-B14F-4D97-AF65-F5344CB8AC3E}">
        <p14:creationId xmlns:p14="http://schemas.microsoft.com/office/powerpoint/2010/main" val="10048079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A4940-1E85-9913-0234-4558FC8D7203}"/>
              </a:ext>
            </a:extLst>
          </p:cNvPr>
          <p:cNvSpPr>
            <a:spLocks noGrp="1"/>
          </p:cNvSpPr>
          <p:nvPr>
            <p:ph type="title"/>
          </p:nvPr>
        </p:nvSpPr>
        <p:spPr>
          <a:xfrm>
            <a:off x="839788" y="966540"/>
            <a:ext cx="5386841" cy="1069975"/>
          </a:xfrm>
        </p:spPr>
        <p:txBody>
          <a:bodyPr>
            <a:normAutofit/>
          </a:bodyPr>
          <a:lstStyle/>
          <a:p>
            <a:r>
              <a:rPr lang="en-US" dirty="0" err="1"/>
              <a:t>useContext</a:t>
            </a:r>
            <a:endParaRPr lang="en-US" dirty="0"/>
          </a:p>
        </p:txBody>
      </p:sp>
      <p:sp>
        <p:nvSpPr>
          <p:cNvPr id="3" name="Text Placeholder 2">
            <a:extLst>
              <a:ext uri="{FF2B5EF4-FFF2-40B4-BE49-F238E27FC236}">
                <a16:creationId xmlns:a16="http://schemas.microsoft.com/office/drawing/2014/main" id="{6419D542-4DE7-6546-7BD1-A2C2544C5DFB}"/>
              </a:ext>
            </a:extLst>
          </p:cNvPr>
          <p:cNvSpPr>
            <a:spLocks noGrp="1"/>
          </p:cNvSpPr>
          <p:nvPr>
            <p:ph type="body" sz="half" idx="14"/>
          </p:nvPr>
        </p:nvSpPr>
        <p:spPr/>
        <p:txBody>
          <a:bodyPr/>
          <a:lstStyle/>
          <a:p>
            <a:r>
              <a:rPr lang="en-US" dirty="0"/>
              <a:t>Provider</a:t>
            </a:r>
          </a:p>
        </p:txBody>
      </p:sp>
      <p:sp>
        <p:nvSpPr>
          <p:cNvPr id="4" name="Text Placeholder 3">
            <a:extLst>
              <a:ext uri="{FF2B5EF4-FFF2-40B4-BE49-F238E27FC236}">
                <a16:creationId xmlns:a16="http://schemas.microsoft.com/office/drawing/2014/main" id="{9EBF00E1-7A49-6552-B891-DF70908C9EF8}"/>
              </a:ext>
            </a:extLst>
          </p:cNvPr>
          <p:cNvSpPr>
            <a:spLocks noGrp="1"/>
          </p:cNvSpPr>
          <p:nvPr>
            <p:ph type="body" sz="half" idx="2"/>
          </p:nvPr>
        </p:nvSpPr>
        <p:spPr>
          <a:xfrm>
            <a:off x="839787" y="1799771"/>
            <a:ext cx="10510383" cy="4789715"/>
          </a:xfrm>
        </p:spPr>
        <p:txBody>
          <a:bodyPr>
            <a:normAutofit/>
          </a:bodyPr>
          <a:lstStyle/>
          <a:p>
            <a:pPr marL="0" indent="0">
              <a:buNone/>
            </a:pPr>
            <a:endParaRPr lang="en-US" dirty="0">
              <a:effectLst/>
            </a:endParaRPr>
          </a:p>
        </p:txBody>
      </p:sp>
      <p:pic>
        <p:nvPicPr>
          <p:cNvPr id="6" name="Content Placeholder 6">
            <a:extLst>
              <a:ext uri="{FF2B5EF4-FFF2-40B4-BE49-F238E27FC236}">
                <a16:creationId xmlns:a16="http://schemas.microsoft.com/office/drawing/2014/main" id="{71D96ABD-8E77-629A-9AB5-1457BEBFE899}"/>
              </a:ext>
            </a:extLst>
          </p:cNvPr>
          <p:cNvPicPr>
            <a:picLocks noChangeAspect="1"/>
          </p:cNvPicPr>
          <p:nvPr/>
        </p:nvPicPr>
        <p:blipFill>
          <a:blip r:embed="rId3"/>
          <a:stretch>
            <a:fillRect/>
          </a:stretch>
        </p:blipFill>
        <p:spPr>
          <a:xfrm>
            <a:off x="2319836" y="1683657"/>
            <a:ext cx="7552327" cy="5029104"/>
          </a:xfrm>
          <a:prstGeom prst="rect">
            <a:avLst/>
          </a:prstGeom>
        </p:spPr>
      </p:pic>
    </p:spTree>
    <p:extLst>
      <p:ext uri="{BB962C8B-B14F-4D97-AF65-F5344CB8AC3E}">
        <p14:creationId xmlns:p14="http://schemas.microsoft.com/office/powerpoint/2010/main" val="1618659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A4940-1E85-9913-0234-4558FC8D7203}"/>
              </a:ext>
            </a:extLst>
          </p:cNvPr>
          <p:cNvSpPr>
            <a:spLocks noGrp="1"/>
          </p:cNvSpPr>
          <p:nvPr>
            <p:ph type="title"/>
          </p:nvPr>
        </p:nvSpPr>
        <p:spPr>
          <a:xfrm>
            <a:off x="839788" y="966540"/>
            <a:ext cx="5386841" cy="1069975"/>
          </a:xfrm>
        </p:spPr>
        <p:txBody>
          <a:bodyPr>
            <a:normAutofit/>
          </a:bodyPr>
          <a:lstStyle/>
          <a:p>
            <a:r>
              <a:rPr lang="en-US" dirty="0" err="1"/>
              <a:t>useContext</a:t>
            </a:r>
            <a:endParaRPr lang="en-US" dirty="0"/>
          </a:p>
        </p:txBody>
      </p:sp>
      <p:sp>
        <p:nvSpPr>
          <p:cNvPr id="3" name="Text Placeholder 2">
            <a:extLst>
              <a:ext uri="{FF2B5EF4-FFF2-40B4-BE49-F238E27FC236}">
                <a16:creationId xmlns:a16="http://schemas.microsoft.com/office/drawing/2014/main" id="{6419D542-4DE7-6546-7BD1-A2C2544C5DFB}"/>
              </a:ext>
            </a:extLst>
          </p:cNvPr>
          <p:cNvSpPr>
            <a:spLocks noGrp="1"/>
          </p:cNvSpPr>
          <p:nvPr>
            <p:ph type="body" sz="half" idx="14"/>
          </p:nvPr>
        </p:nvSpPr>
        <p:spPr/>
        <p:txBody>
          <a:bodyPr/>
          <a:lstStyle/>
          <a:p>
            <a:r>
              <a:rPr lang="en-US" dirty="0"/>
              <a:t>Consumer</a:t>
            </a:r>
          </a:p>
        </p:txBody>
      </p:sp>
      <p:sp>
        <p:nvSpPr>
          <p:cNvPr id="4" name="Text Placeholder 3">
            <a:extLst>
              <a:ext uri="{FF2B5EF4-FFF2-40B4-BE49-F238E27FC236}">
                <a16:creationId xmlns:a16="http://schemas.microsoft.com/office/drawing/2014/main" id="{9EBF00E1-7A49-6552-B891-DF70908C9EF8}"/>
              </a:ext>
            </a:extLst>
          </p:cNvPr>
          <p:cNvSpPr>
            <a:spLocks noGrp="1"/>
          </p:cNvSpPr>
          <p:nvPr>
            <p:ph type="body" sz="half" idx="2"/>
          </p:nvPr>
        </p:nvSpPr>
        <p:spPr>
          <a:xfrm>
            <a:off x="839787" y="1799771"/>
            <a:ext cx="10510383" cy="4789715"/>
          </a:xfrm>
        </p:spPr>
        <p:txBody>
          <a:bodyPr>
            <a:normAutofit/>
          </a:bodyPr>
          <a:lstStyle/>
          <a:p>
            <a:pPr marL="0" indent="0">
              <a:buNone/>
            </a:pPr>
            <a:endParaRPr lang="en-US" dirty="0">
              <a:effectLst/>
            </a:endParaRPr>
          </a:p>
        </p:txBody>
      </p:sp>
      <p:pic>
        <p:nvPicPr>
          <p:cNvPr id="5" name="Content Placeholder 5">
            <a:extLst>
              <a:ext uri="{FF2B5EF4-FFF2-40B4-BE49-F238E27FC236}">
                <a16:creationId xmlns:a16="http://schemas.microsoft.com/office/drawing/2014/main" id="{0FBE5717-EC03-4421-BB46-6251C4B882FD}"/>
              </a:ext>
            </a:extLst>
          </p:cNvPr>
          <p:cNvPicPr>
            <a:picLocks noChangeAspect="1"/>
          </p:cNvPicPr>
          <p:nvPr/>
        </p:nvPicPr>
        <p:blipFill>
          <a:blip r:embed="rId3"/>
          <a:stretch>
            <a:fillRect/>
          </a:stretch>
        </p:blipFill>
        <p:spPr>
          <a:xfrm>
            <a:off x="381192" y="1940747"/>
            <a:ext cx="11427572" cy="4507762"/>
          </a:xfrm>
          <a:prstGeom prst="rect">
            <a:avLst/>
          </a:prstGeom>
        </p:spPr>
      </p:pic>
    </p:spTree>
    <p:extLst>
      <p:ext uri="{BB962C8B-B14F-4D97-AF65-F5344CB8AC3E}">
        <p14:creationId xmlns:p14="http://schemas.microsoft.com/office/powerpoint/2010/main" val="2572377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5982F-2BFC-48AB-14FB-760308D9909F}"/>
              </a:ext>
            </a:extLst>
          </p:cNvPr>
          <p:cNvSpPr>
            <a:spLocks noGrp="1"/>
          </p:cNvSpPr>
          <p:nvPr>
            <p:ph type="title"/>
          </p:nvPr>
        </p:nvSpPr>
        <p:spPr/>
        <p:txBody>
          <a:bodyPr/>
          <a:lstStyle/>
          <a:p>
            <a:r>
              <a:rPr lang="en-US" dirty="0"/>
              <a:t>Redux, </a:t>
            </a:r>
            <a:r>
              <a:rPr lang="en-US" dirty="0" err="1"/>
              <a:t>MobX</a:t>
            </a:r>
            <a:r>
              <a:rPr lang="en-US" dirty="0"/>
              <a:t>, others..</a:t>
            </a:r>
          </a:p>
        </p:txBody>
      </p:sp>
    </p:spTree>
    <p:extLst>
      <p:ext uri="{BB962C8B-B14F-4D97-AF65-F5344CB8AC3E}">
        <p14:creationId xmlns:p14="http://schemas.microsoft.com/office/powerpoint/2010/main" val="2362455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04D50-76F7-992F-F09A-364C0D004EA6}"/>
              </a:ext>
            </a:extLst>
          </p:cNvPr>
          <p:cNvSpPr>
            <a:spLocks noGrp="1"/>
          </p:cNvSpPr>
          <p:nvPr>
            <p:ph type="title"/>
          </p:nvPr>
        </p:nvSpPr>
        <p:spPr/>
        <p:txBody>
          <a:bodyPr>
            <a:normAutofit/>
          </a:bodyPr>
          <a:lstStyle/>
          <a:p>
            <a:r>
              <a:rPr lang="en-US" dirty="0"/>
              <a:t>Why talk about State Management? </a:t>
            </a:r>
          </a:p>
        </p:txBody>
      </p:sp>
      <p:sp>
        <p:nvSpPr>
          <p:cNvPr id="3" name="Text Placeholder 2">
            <a:extLst>
              <a:ext uri="{FF2B5EF4-FFF2-40B4-BE49-F238E27FC236}">
                <a16:creationId xmlns:a16="http://schemas.microsoft.com/office/drawing/2014/main" id="{70EDF271-9434-EE6D-9F4C-FC674FB08687}"/>
              </a:ext>
            </a:extLst>
          </p:cNvPr>
          <p:cNvSpPr>
            <a:spLocks noGrp="1"/>
          </p:cNvSpPr>
          <p:nvPr>
            <p:ph type="body" sz="half" idx="14"/>
          </p:nvPr>
        </p:nvSpPr>
        <p:spPr/>
        <p:txBody>
          <a:bodyPr/>
          <a:lstStyle/>
          <a:p>
            <a:r>
              <a:rPr lang="en-US" dirty="0"/>
              <a:t>UI and State are fundamental elements of any application</a:t>
            </a:r>
          </a:p>
        </p:txBody>
      </p:sp>
    </p:spTree>
    <p:extLst>
      <p:ext uri="{BB962C8B-B14F-4D97-AF65-F5344CB8AC3E}">
        <p14:creationId xmlns:p14="http://schemas.microsoft.com/office/powerpoint/2010/main" val="4081849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5982F-2BFC-48AB-14FB-760308D9909F}"/>
              </a:ext>
            </a:extLst>
          </p:cNvPr>
          <p:cNvSpPr>
            <a:spLocks noGrp="1"/>
          </p:cNvSpPr>
          <p:nvPr>
            <p:ph type="title"/>
          </p:nvPr>
        </p:nvSpPr>
        <p:spPr/>
        <p:txBody>
          <a:bodyPr>
            <a:normAutofit fontScale="90000"/>
          </a:bodyPr>
          <a:lstStyle/>
          <a:p>
            <a:r>
              <a:rPr lang="en-US" dirty="0"/>
              <a:t>Built-In State Management in React</a:t>
            </a:r>
          </a:p>
        </p:txBody>
      </p:sp>
    </p:spTree>
    <p:extLst>
      <p:ext uri="{BB962C8B-B14F-4D97-AF65-F5344CB8AC3E}">
        <p14:creationId xmlns:p14="http://schemas.microsoft.com/office/powerpoint/2010/main" val="3432206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A4940-1E85-9913-0234-4558FC8D7203}"/>
              </a:ext>
            </a:extLst>
          </p:cNvPr>
          <p:cNvSpPr>
            <a:spLocks noGrp="1"/>
          </p:cNvSpPr>
          <p:nvPr>
            <p:ph type="title"/>
          </p:nvPr>
        </p:nvSpPr>
        <p:spPr>
          <a:xfrm>
            <a:off x="839788" y="966540"/>
            <a:ext cx="5547364" cy="1069975"/>
          </a:xfrm>
        </p:spPr>
        <p:txBody>
          <a:bodyPr>
            <a:normAutofit fontScale="90000"/>
          </a:bodyPr>
          <a:lstStyle/>
          <a:p>
            <a:r>
              <a:rPr lang="en-US" dirty="0"/>
              <a:t>Reacting to Input with State</a:t>
            </a:r>
          </a:p>
        </p:txBody>
      </p:sp>
      <p:sp>
        <p:nvSpPr>
          <p:cNvPr id="3" name="Text Placeholder 2">
            <a:extLst>
              <a:ext uri="{FF2B5EF4-FFF2-40B4-BE49-F238E27FC236}">
                <a16:creationId xmlns:a16="http://schemas.microsoft.com/office/drawing/2014/main" id="{6419D542-4DE7-6546-7BD1-A2C2544C5DFB}"/>
              </a:ext>
            </a:extLst>
          </p:cNvPr>
          <p:cNvSpPr>
            <a:spLocks noGrp="1"/>
          </p:cNvSpPr>
          <p:nvPr>
            <p:ph type="body" sz="half" idx="14"/>
          </p:nvPr>
        </p:nvSpPr>
        <p:spPr/>
        <p:txBody>
          <a:bodyPr/>
          <a:lstStyle/>
          <a:p>
            <a:endParaRPr lang="en-US"/>
          </a:p>
        </p:txBody>
      </p:sp>
      <p:sp>
        <p:nvSpPr>
          <p:cNvPr id="4" name="Text Placeholder 3">
            <a:extLst>
              <a:ext uri="{FF2B5EF4-FFF2-40B4-BE49-F238E27FC236}">
                <a16:creationId xmlns:a16="http://schemas.microsoft.com/office/drawing/2014/main" id="{9EBF00E1-7A49-6552-B891-DF70908C9EF8}"/>
              </a:ext>
            </a:extLst>
          </p:cNvPr>
          <p:cNvSpPr>
            <a:spLocks noGrp="1"/>
          </p:cNvSpPr>
          <p:nvPr>
            <p:ph type="body" sz="half" idx="2"/>
          </p:nvPr>
        </p:nvSpPr>
        <p:spPr>
          <a:xfrm>
            <a:off x="838336" y="2080457"/>
            <a:ext cx="10653079" cy="4144841"/>
          </a:xfrm>
        </p:spPr>
        <p:txBody>
          <a:bodyPr>
            <a:normAutofit/>
          </a:bodyPr>
          <a:lstStyle/>
          <a:p>
            <a:r>
              <a:rPr lang="en-US" sz="2800" dirty="0"/>
              <a:t>“React uses a declarative way to manipulate the UI. </a:t>
            </a:r>
          </a:p>
          <a:p>
            <a:endParaRPr lang="en-US" sz="2800" dirty="0"/>
          </a:p>
          <a:p>
            <a:r>
              <a:rPr lang="en-US" sz="2800" dirty="0"/>
              <a:t>Instead of manipulating individual pieces of the UI directly, you describe the different states that your component can be in, and switch between them in response to the user input. </a:t>
            </a:r>
          </a:p>
          <a:p>
            <a:endParaRPr lang="en-US" sz="2800" dirty="0"/>
          </a:p>
          <a:p>
            <a:r>
              <a:rPr lang="en-US" sz="2800" dirty="0"/>
              <a:t>This is similar to how designers think about the UI.”</a:t>
            </a:r>
          </a:p>
        </p:txBody>
      </p:sp>
    </p:spTree>
    <p:extLst>
      <p:ext uri="{BB962C8B-B14F-4D97-AF65-F5344CB8AC3E}">
        <p14:creationId xmlns:p14="http://schemas.microsoft.com/office/powerpoint/2010/main" val="2561693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53B72-E2AC-8882-ACB3-9BCCD3857EDD}"/>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A17AEABB-4B00-7A11-71E5-B79BA318D491}"/>
              </a:ext>
            </a:extLst>
          </p:cNvPr>
          <p:cNvSpPr>
            <a:spLocks noGrp="1"/>
          </p:cNvSpPr>
          <p:nvPr>
            <p:ph type="subTitle" idx="1"/>
          </p:nvPr>
        </p:nvSpPr>
        <p:spPr/>
        <p:txBody>
          <a:bodyPr/>
          <a:lstStyle/>
          <a:p>
            <a:endParaRPr lang="en-US"/>
          </a:p>
        </p:txBody>
      </p:sp>
      <p:pic>
        <p:nvPicPr>
          <p:cNvPr id="3074" name="Picture 2">
            <a:extLst>
              <a:ext uri="{FF2B5EF4-FFF2-40B4-BE49-F238E27FC236}">
                <a16:creationId xmlns:a16="http://schemas.microsoft.com/office/drawing/2014/main" id="{1DE62447-15C6-E71E-88D7-D4650CF145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875" y="0"/>
            <a:ext cx="1114425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8509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53B72-E2AC-8882-ACB3-9BCCD3857EDD}"/>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A17AEABB-4B00-7A11-71E5-B79BA318D491}"/>
              </a:ext>
            </a:extLst>
          </p:cNvPr>
          <p:cNvSpPr>
            <a:spLocks noGrp="1"/>
          </p:cNvSpPr>
          <p:nvPr>
            <p:ph type="subTitle" idx="1"/>
          </p:nvPr>
        </p:nvSpPr>
        <p:spPr/>
        <p:txBody>
          <a:bodyPr/>
          <a:lstStyle/>
          <a:p>
            <a:endParaRPr lang="en-US"/>
          </a:p>
        </p:txBody>
      </p:sp>
      <p:pic>
        <p:nvPicPr>
          <p:cNvPr id="2050" name="Picture 2">
            <a:extLst>
              <a:ext uri="{FF2B5EF4-FFF2-40B4-BE49-F238E27FC236}">
                <a16:creationId xmlns:a16="http://schemas.microsoft.com/office/drawing/2014/main" id="{E2B67C53-1DFA-1D77-2A7E-8B97B2388D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200" y="0"/>
            <a:ext cx="117856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4381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text, application, email">
            <a:extLst>
              <a:ext uri="{FF2B5EF4-FFF2-40B4-BE49-F238E27FC236}">
                <a16:creationId xmlns:a16="http://schemas.microsoft.com/office/drawing/2014/main" id="{55666101-570E-CBB0-EDC2-9C1649DEBEB0}"/>
              </a:ext>
            </a:extLst>
          </p:cNvPr>
          <p:cNvPicPr>
            <a:picLocks noChangeAspect="1"/>
          </p:cNvPicPr>
          <p:nvPr/>
        </p:nvPicPr>
        <p:blipFill>
          <a:blip r:embed="rId3"/>
          <a:stretch>
            <a:fillRect/>
          </a:stretch>
        </p:blipFill>
        <p:spPr>
          <a:xfrm>
            <a:off x="3060798" y="1"/>
            <a:ext cx="6070201" cy="6858000"/>
          </a:xfrm>
          <a:prstGeom prst="rect">
            <a:avLst/>
          </a:prstGeom>
        </p:spPr>
      </p:pic>
    </p:spTree>
    <p:extLst>
      <p:ext uri="{BB962C8B-B14F-4D97-AF65-F5344CB8AC3E}">
        <p14:creationId xmlns:p14="http://schemas.microsoft.com/office/powerpoint/2010/main" val="2102591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5982F-2BFC-48AB-14FB-760308D9909F}"/>
              </a:ext>
            </a:extLst>
          </p:cNvPr>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3114278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A4940-1E85-9913-0234-4558FC8D7203}"/>
              </a:ext>
            </a:extLst>
          </p:cNvPr>
          <p:cNvSpPr>
            <a:spLocks noGrp="1"/>
          </p:cNvSpPr>
          <p:nvPr>
            <p:ph type="title"/>
          </p:nvPr>
        </p:nvSpPr>
        <p:spPr/>
        <p:txBody>
          <a:bodyPr/>
          <a:lstStyle/>
          <a:p>
            <a:r>
              <a:rPr lang="en-US" dirty="0" err="1"/>
              <a:t>useState</a:t>
            </a:r>
            <a:endParaRPr lang="en-US" dirty="0"/>
          </a:p>
        </p:txBody>
      </p:sp>
      <p:sp>
        <p:nvSpPr>
          <p:cNvPr id="3" name="Text Placeholder 2">
            <a:extLst>
              <a:ext uri="{FF2B5EF4-FFF2-40B4-BE49-F238E27FC236}">
                <a16:creationId xmlns:a16="http://schemas.microsoft.com/office/drawing/2014/main" id="{6419D542-4DE7-6546-7BD1-A2C2544C5DFB}"/>
              </a:ext>
            </a:extLst>
          </p:cNvPr>
          <p:cNvSpPr>
            <a:spLocks noGrp="1"/>
          </p:cNvSpPr>
          <p:nvPr>
            <p:ph type="body" sz="half" idx="14"/>
          </p:nvPr>
        </p:nvSpPr>
        <p:spPr/>
        <p:txBody>
          <a:bodyPr/>
          <a:lstStyle/>
          <a:p>
            <a:endParaRPr lang="en-US"/>
          </a:p>
        </p:txBody>
      </p:sp>
      <p:sp>
        <p:nvSpPr>
          <p:cNvPr id="4" name="Text Placeholder 3">
            <a:extLst>
              <a:ext uri="{FF2B5EF4-FFF2-40B4-BE49-F238E27FC236}">
                <a16:creationId xmlns:a16="http://schemas.microsoft.com/office/drawing/2014/main" id="{9EBF00E1-7A49-6552-B891-DF70908C9EF8}"/>
              </a:ext>
            </a:extLst>
          </p:cNvPr>
          <p:cNvSpPr>
            <a:spLocks noGrp="1"/>
          </p:cNvSpPr>
          <p:nvPr>
            <p:ph type="body" sz="half" idx="2"/>
          </p:nvPr>
        </p:nvSpPr>
        <p:spPr>
          <a:xfrm>
            <a:off x="839787" y="2632677"/>
            <a:ext cx="10510383" cy="3258783"/>
          </a:xfrm>
        </p:spPr>
        <p:txBody>
          <a:bodyPr/>
          <a:lstStyle/>
          <a:p>
            <a:pPr marL="0" indent="0">
              <a:buNone/>
            </a:pPr>
            <a:r>
              <a:rPr lang="en-US" dirty="0">
                <a:effectLst/>
              </a:rPr>
              <a:t>const </a:t>
            </a:r>
            <a:r>
              <a:rPr lang="en-US" dirty="0" err="1">
                <a:effectLst/>
              </a:rPr>
              <a:t>themeArray</a:t>
            </a:r>
            <a:r>
              <a:rPr lang="en-US" dirty="0">
                <a:effectLst/>
              </a:rPr>
              <a:t> = </a:t>
            </a:r>
            <a:r>
              <a:rPr lang="en-US" dirty="0" err="1">
                <a:effectLst/>
              </a:rPr>
              <a:t>React.useState</a:t>
            </a:r>
            <a:r>
              <a:rPr lang="en-US" dirty="0">
                <a:effectLst/>
              </a:rPr>
              <a:t>(</a:t>
            </a:r>
            <a:r>
              <a:rPr lang="en-US" dirty="0">
                <a:solidFill>
                  <a:srgbClr val="F99157"/>
                </a:solidFill>
                <a:effectLst/>
              </a:rPr>
              <a:t>'light'</a:t>
            </a:r>
            <a:r>
              <a:rPr lang="en-US" dirty="0">
                <a:effectLst/>
              </a:rPr>
              <a:t>)</a:t>
            </a:r>
          </a:p>
          <a:p>
            <a:pPr marL="0" indent="0">
              <a:buNone/>
            </a:pPr>
            <a:r>
              <a:rPr lang="en-US" dirty="0">
                <a:effectLst/>
              </a:rPr>
              <a:t>const theme = </a:t>
            </a:r>
            <a:r>
              <a:rPr lang="en-US" dirty="0" err="1">
                <a:effectLst/>
              </a:rPr>
              <a:t>themeArray</a:t>
            </a:r>
            <a:r>
              <a:rPr lang="en-US" dirty="0">
                <a:effectLst/>
              </a:rPr>
              <a:t>[0]</a:t>
            </a:r>
          </a:p>
          <a:p>
            <a:pPr marL="0" indent="0">
              <a:buNone/>
            </a:pPr>
            <a:r>
              <a:rPr lang="en-US" dirty="0">
                <a:effectLst/>
              </a:rPr>
              <a:t>const </a:t>
            </a:r>
            <a:r>
              <a:rPr lang="en-US" dirty="0" err="1">
                <a:effectLst/>
              </a:rPr>
              <a:t>setTheme</a:t>
            </a:r>
            <a:r>
              <a:rPr lang="en-US" dirty="0">
                <a:effectLst/>
              </a:rPr>
              <a:t> = </a:t>
            </a:r>
            <a:r>
              <a:rPr lang="en-US" dirty="0" err="1">
                <a:effectLst/>
              </a:rPr>
              <a:t>themeArray</a:t>
            </a:r>
            <a:r>
              <a:rPr lang="en-US" dirty="0">
                <a:effectLst/>
              </a:rPr>
              <a:t>[1]</a:t>
            </a:r>
          </a:p>
          <a:p>
            <a:pPr marL="0" indent="0">
              <a:buNone/>
            </a:pPr>
            <a:r>
              <a:rPr lang="en-US" dirty="0">
                <a:effectLst/>
              </a:rPr>
              <a:t>...</a:t>
            </a:r>
          </a:p>
          <a:p>
            <a:pPr marL="0" indent="0">
              <a:buNone/>
            </a:pPr>
            <a:r>
              <a:rPr lang="en-US" dirty="0">
                <a:effectLst/>
              </a:rPr>
              <a:t>theme </a:t>
            </a:r>
            <a:r>
              <a:rPr lang="en-US" dirty="0">
                <a:solidFill>
                  <a:srgbClr val="A7A7A7"/>
                </a:solidFill>
                <a:effectLst/>
              </a:rPr>
              <a:t>// 'light'</a:t>
            </a:r>
            <a:endParaRPr lang="en-US" dirty="0">
              <a:effectLst/>
            </a:endParaRPr>
          </a:p>
          <a:p>
            <a:pPr marL="0" indent="0">
              <a:buNone/>
            </a:pPr>
            <a:r>
              <a:rPr lang="en-US" dirty="0" err="1">
                <a:solidFill>
                  <a:srgbClr val="9D7DCE"/>
                </a:solidFill>
                <a:effectLst/>
              </a:rPr>
              <a:t>setTheme</a:t>
            </a:r>
            <a:r>
              <a:rPr lang="en-US" dirty="0">
                <a:effectLst/>
              </a:rPr>
              <a:t>(</a:t>
            </a:r>
            <a:r>
              <a:rPr lang="en-US" dirty="0">
                <a:solidFill>
                  <a:srgbClr val="F99157"/>
                </a:solidFill>
                <a:effectLst/>
              </a:rPr>
              <a:t>'dark'</a:t>
            </a:r>
            <a:r>
              <a:rPr lang="en-US" dirty="0">
                <a:effectLst/>
              </a:rPr>
              <a:t>)</a:t>
            </a:r>
          </a:p>
          <a:p>
            <a:pPr marL="0" indent="0">
              <a:buNone/>
            </a:pPr>
            <a:r>
              <a:rPr lang="en-US" dirty="0">
                <a:effectLst/>
              </a:rPr>
              <a:t>theme </a:t>
            </a:r>
            <a:r>
              <a:rPr lang="en-US" dirty="0">
                <a:solidFill>
                  <a:srgbClr val="A7A7A7"/>
                </a:solidFill>
                <a:effectLst/>
              </a:rPr>
              <a:t>// 'dark'</a:t>
            </a:r>
            <a:endParaRPr lang="en-US" dirty="0">
              <a:effectLst/>
            </a:endParaRPr>
          </a:p>
          <a:p>
            <a:pPr marL="0" indent="0">
              <a:buNone/>
            </a:pPr>
            <a:endParaRPr lang="en-US" dirty="0"/>
          </a:p>
        </p:txBody>
      </p:sp>
    </p:spTree>
    <p:extLst>
      <p:ext uri="{BB962C8B-B14F-4D97-AF65-F5344CB8AC3E}">
        <p14:creationId xmlns:p14="http://schemas.microsoft.com/office/powerpoint/2010/main" val="19065577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1659</TotalTime>
  <Words>1733</Words>
  <Application>Microsoft Macintosh PowerPoint</Application>
  <PresentationFormat>Widescreen</PresentationFormat>
  <Paragraphs>158</Paragraphs>
  <Slides>16</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Calibri Light</vt:lpstr>
      <vt:lpstr>Helvetica</vt:lpstr>
      <vt:lpstr>Optimistic Text</vt:lpstr>
      <vt:lpstr>Outfit</vt:lpstr>
      <vt:lpstr>Paytone One</vt:lpstr>
      <vt:lpstr>Office Theme</vt:lpstr>
      <vt:lpstr>React State Management</vt:lpstr>
      <vt:lpstr>Why talk about State Management? </vt:lpstr>
      <vt:lpstr>Built-In State Management in React</vt:lpstr>
      <vt:lpstr>Reacting to Input with State</vt:lpstr>
      <vt:lpstr>PowerPoint Presentation</vt:lpstr>
      <vt:lpstr>PowerPoint Presentation</vt:lpstr>
      <vt:lpstr>PowerPoint Presentation</vt:lpstr>
      <vt:lpstr>Demo</vt:lpstr>
      <vt:lpstr>useState</vt:lpstr>
      <vt:lpstr>useState</vt:lpstr>
      <vt:lpstr>useReducer</vt:lpstr>
      <vt:lpstr>Demo</vt:lpstr>
      <vt:lpstr>useContext</vt:lpstr>
      <vt:lpstr>useContext</vt:lpstr>
      <vt:lpstr>useContext</vt:lpstr>
      <vt:lpstr>Redux, MobX, others..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 State Management</dc:title>
  <dc:creator>David Lambl</dc:creator>
  <cp:lastModifiedBy>David Lambl</cp:lastModifiedBy>
  <cp:revision>50</cp:revision>
  <dcterms:created xsi:type="dcterms:W3CDTF">2023-03-22T03:14:55Z</dcterms:created>
  <dcterms:modified xsi:type="dcterms:W3CDTF">2023-03-30T03:42:44Z</dcterms:modified>
</cp:coreProperties>
</file>