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7" r:id="rId13"/>
    <p:sldId id="266" r:id="rId14"/>
    <p:sldId id="268"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69815" autoAdjust="0"/>
  </p:normalViewPr>
  <p:slideViewPr>
    <p:cSldViewPr snapToGrid="0" snapToObjects="1">
      <p:cViewPr varScale="1">
        <p:scale>
          <a:sx n="97" d="100"/>
          <a:sy n="97"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D2273-4AA9-4312-A034-B6C97A644B97}"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0E1F1-15F9-4F6C-9812-6F4735E2B3A1}" type="slidenum">
              <a:rPr lang="en-US" smtClean="0"/>
              <a:t>‹#›</a:t>
            </a:fld>
            <a:endParaRPr lang="en-US"/>
          </a:p>
        </p:txBody>
      </p:sp>
    </p:spTree>
    <p:extLst>
      <p:ext uri="{BB962C8B-B14F-4D97-AF65-F5344CB8AC3E}">
        <p14:creationId xmlns:p14="http://schemas.microsoft.com/office/powerpoint/2010/main" val="326908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1</a:t>
            </a:fld>
            <a:endParaRPr lang="en-US"/>
          </a:p>
        </p:txBody>
      </p:sp>
    </p:spTree>
    <p:extLst>
      <p:ext uri="{BB962C8B-B14F-4D97-AF65-F5344CB8AC3E}">
        <p14:creationId xmlns:p14="http://schemas.microsoft.com/office/powerpoint/2010/main" val="167440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branch has some nice benefits. We can utilize pull requests, we can keep our master branch clean by only merging in stable, approved code. </a:t>
            </a:r>
          </a:p>
          <a:p>
            <a:endParaRPr lang="en-US" dirty="0"/>
          </a:p>
          <a:p>
            <a:r>
              <a:rPr lang="en-US" dirty="0"/>
              <a:t>We can easily create “experimental” branches to test out different designs. And all of this is relatively easy to do.</a:t>
            </a:r>
          </a:p>
          <a:p>
            <a:endParaRPr lang="en-US" dirty="0"/>
          </a:p>
          <a:p>
            <a:r>
              <a:rPr lang="en-US" dirty="0"/>
              <a:t>However, drawbacks still existing with this model are that: if we’re using continuous integration, and builds automate off of the master branch, one feature merge will create a new build. So, there’s no dedicated branch for testing multiple features integrated together, before merging them all together into master. And often, different feature branches (user stories) will be required to be combined together to satisfy an epic. It would probably be silly to do something like create a release which provides the user with the ability to upload a profile photo, but does not include the feature of showing a user profile page with this photo on it.</a:t>
            </a:r>
          </a:p>
        </p:txBody>
      </p:sp>
      <p:sp>
        <p:nvSpPr>
          <p:cNvPr id="4" name="Slide Number Placeholder 3"/>
          <p:cNvSpPr>
            <a:spLocks noGrp="1"/>
          </p:cNvSpPr>
          <p:nvPr>
            <p:ph type="sldNum" sz="quarter" idx="5"/>
          </p:nvPr>
        </p:nvSpPr>
        <p:spPr/>
        <p:txBody>
          <a:bodyPr/>
          <a:lstStyle/>
          <a:p>
            <a:fld id="{80C0E1F1-15F9-4F6C-9812-6F4735E2B3A1}" type="slidenum">
              <a:rPr lang="en-US" smtClean="0"/>
              <a:t>10</a:t>
            </a:fld>
            <a:endParaRPr lang="en-US"/>
          </a:p>
        </p:txBody>
      </p:sp>
    </p:spTree>
    <p:extLst>
      <p:ext uri="{BB962C8B-B14F-4D97-AF65-F5344CB8AC3E}">
        <p14:creationId xmlns:p14="http://schemas.microsoft.com/office/powerpoint/2010/main" val="2207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GitFlow</a:t>
            </a:r>
            <a:r>
              <a:rPr lang="en-US" dirty="0"/>
              <a:t> model doesn’t add any new concepts from the feature branch model, but what it does do is adds the concept of a few additional branches: develop, hotfix, and release.</a:t>
            </a:r>
          </a:p>
        </p:txBody>
      </p:sp>
      <p:sp>
        <p:nvSpPr>
          <p:cNvPr id="4" name="Slide Number Placeholder 3"/>
          <p:cNvSpPr>
            <a:spLocks noGrp="1"/>
          </p:cNvSpPr>
          <p:nvPr>
            <p:ph type="sldNum" sz="quarter" idx="5"/>
          </p:nvPr>
        </p:nvSpPr>
        <p:spPr/>
        <p:txBody>
          <a:bodyPr/>
          <a:lstStyle/>
          <a:p>
            <a:fld id="{80C0E1F1-15F9-4F6C-9812-6F4735E2B3A1}" type="slidenum">
              <a:rPr lang="en-US" smtClean="0"/>
              <a:t>11</a:t>
            </a:fld>
            <a:endParaRPr lang="en-US"/>
          </a:p>
        </p:txBody>
      </p:sp>
    </p:spTree>
    <p:extLst>
      <p:ext uri="{BB962C8B-B14F-4D97-AF65-F5344CB8AC3E}">
        <p14:creationId xmlns:p14="http://schemas.microsoft.com/office/powerpoint/2010/main" val="2861748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this looks visually.</a:t>
            </a:r>
          </a:p>
          <a:p>
            <a:endParaRPr lang="en-US" dirty="0"/>
          </a:p>
          <a:p>
            <a:r>
              <a:rPr lang="en-US" dirty="0"/>
              <a:t>Now, just looking at this, you can see that things are more complicated than the other two models we looked at. Fortunately, however, there is tooling available to automate a lot of the git commands used in this model, and that makes things a lot easier (though you can use raw git commands if you absolutely prefer, you just need to be careful to perform the correct ones).</a:t>
            </a:r>
          </a:p>
          <a:p>
            <a:endParaRPr lang="en-US" dirty="0"/>
          </a:p>
          <a:p>
            <a:r>
              <a:rPr lang="en-US" dirty="0"/>
              <a:t>But what benefits can we already see from this example? We can see that, for instance, if we’ve release v0.1 on master, we can immediately begin to start work in our develop branch on release v0.2. If some emergency hotfix is required, however, we can simply switch to our hotfix branch, which still just contains v0.1 code, make our fix, and then release the fix – and afterwards, immediately switch back to develop to continue working on v0.2. And, of course, if we’re on a larger team, a developer dedicated to the hotfix can perform the work on that branch, while the developer(s) working on features for v0.2 needn’t worry about ever switching to the hotfix branch at all.</a:t>
            </a:r>
          </a:p>
          <a:p>
            <a:endParaRPr lang="en-US" dirty="0"/>
          </a:p>
          <a:p>
            <a:r>
              <a:rPr lang="en-US" dirty="0"/>
              <a:t>(the hotfix branch is merged into master and develop after completion)</a:t>
            </a:r>
          </a:p>
          <a:p>
            <a:endParaRPr lang="en-US" dirty="0"/>
          </a:p>
          <a:p>
            <a:r>
              <a:rPr lang="en-US" dirty="0"/>
              <a:t>We can also see that we can have features we decide we no longer want in the release, or experimental branches, be safely abandoned. Also, we can see from the release branch timeline, once we create a release branch, this need not be merged immediately into master. Commits can continue to be added to the release branch for bug fixes until all testing is completely, and then we can merge release into master when we’re satisfied that everything is ready to go.</a:t>
            </a:r>
          </a:p>
        </p:txBody>
      </p:sp>
      <p:sp>
        <p:nvSpPr>
          <p:cNvPr id="4" name="Slide Number Placeholder 3"/>
          <p:cNvSpPr>
            <a:spLocks noGrp="1"/>
          </p:cNvSpPr>
          <p:nvPr>
            <p:ph type="sldNum" sz="quarter" idx="5"/>
          </p:nvPr>
        </p:nvSpPr>
        <p:spPr/>
        <p:txBody>
          <a:bodyPr/>
          <a:lstStyle/>
          <a:p>
            <a:fld id="{80C0E1F1-15F9-4F6C-9812-6F4735E2B3A1}" type="slidenum">
              <a:rPr lang="en-US" smtClean="0"/>
              <a:t>12</a:t>
            </a:fld>
            <a:endParaRPr lang="en-US"/>
          </a:p>
        </p:txBody>
      </p:sp>
    </p:spTree>
    <p:extLst>
      <p:ext uri="{BB962C8B-B14F-4D97-AF65-F5344CB8AC3E}">
        <p14:creationId xmlns:p14="http://schemas.microsoft.com/office/powerpoint/2010/main" val="87534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13</a:t>
            </a:fld>
            <a:endParaRPr lang="en-US"/>
          </a:p>
        </p:txBody>
      </p:sp>
    </p:spTree>
    <p:extLst>
      <p:ext uri="{BB962C8B-B14F-4D97-AF65-F5344CB8AC3E}">
        <p14:creationId xmlns:p14="http://schemas.microsoft.com/office/powerpoint/2010/main" val="395652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tooling can greatly help us with using </a:t>
            </a:r>
            <a:r>
              <a:rPr lang="en-US" dirty="0" err="1"/>
              <a:t>GitFlow</a:t>
            </a:r>
            <a:r>
              <a:rPr lang="en-US" dirty="0"/>
              <a:t>. Again, you can use standard git commands, but installing </a:t>
            </a:r>
            <a:r>
              <a:rPr lang="en-US" dirty="0" err="1"/>
              <a:t>gitflow</a:t>
            </a:r>
            <a:r>
              <a:rPr lang="en-US" dirty="0"/>
              <a:t> provides a wrapper around these commands to make life easier and less error-prone, plus, it’s already included in the Git for Windows installer, so you probably already have it. If for some reason you don’t, here’s the link which has installation instructions for each OS.</a:t>
            </a:r>
          </a:p>
          <a:p>
            <a:endParaRPr lang="en-US" dirty="0"/>
          </a:p>
          <a:p>
            <a:r>
              <a:rPr lang="en-US" dirty="0"/>
              <a:t>I’ll cover the tooling for using bash primarily, but I’ll also briefly demonstrate using my preferred git GUI tool, Atlassian’s SourceTree, to do the same things. And for </a:t>
            </a:r>
            <a:r>
              <a:rPr lang="en-US" dirty="0" err="1"/>
              <a:t>GitKracken</a:t>
            </a:r>
            <a:r>
              <a:rPr lang="en-US" dirty="0"/>
              <a:t> users, there’s also documentation on their page that I’ll provide a link to if that’s the tool you prefer (https://support.gitkraken.com/git-workflows-and-extensions/git-flow/).</a:t>
            </a:r>
          </a:p>
        </p:txBody>
      </p:sp>
      <p:sp>
        <p:nvSpPr>
          <p:cNvPr id="4" name="Slide Number Placeholder 3"/>
          <p:cNvSpPr>
            <a:spLocks noGrp="1"/>
          </p:cNvSpPr>
          <p:nvPr>
            <p:ph type="sldNum" sz="quarter" idx="5"/>
          </p:nvPr>
        </p:nvSpPr>
        <p:spPr/>
        <p:txBody>
          <a:bodyPr/>
          <a:lstStyle/>
          <a:p>
            <a:fld id="{80C0E1F1-15F9-4F6C-9812-6F4735E2B3A1}" type="slidenum">
              <a:rPr lang="en-US" smtClean="0"/>
              <a:t>14</a:t>
            </a:fld>
            <a:endParaRPr lang="en-US"/>
          </a:p>
        </p:txBody>
      </p:sp>
    </p:spTree>
    <p:extLst>
      <p:ext uri="{BB962C8B-B14F-4D97-AF65-F5344CB8AC3E}">
        <p14:creationId xmlns:p14="http://schemas.microsoft.com/office/powerpoint/2010/main" val="245152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15</a:t>
            </a:fld>
            <a:endParaRPr lang="en-US"/>
          </a:p>
        </p:txBody>
      </p:sp>
    </p:spTree>
    <p:extLst>
      <p:ext uri="{BB962C8B-B14F-4D97-AF65-F5344CB8AC3E}">
        <p14:creationId xmlns:p14="http://schemas.microsoft.com/office/powerpoint/2010/main" val="2092695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16</a:t>
            </a:fld>
            <a:endParaRPr lang="en-US"/>
          </a:p>
        </p:txBody>
      </p:sp>
    </p:spTree>
    <p:extLst>
      <p:ext uri="{BB962C8B-B14F-4D97-AF65-F5344CB8AC3E}">
        <p14:creationId xmlns:p14="http://schemas.microsoft.com/office/powerpoint/2010/main" val="1969310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17</a:t>
            </a:fld>
            <a:endParaRPr lang="en-US"/>
          </a:p>
        </p:txBody>
      </p:sp>
    </p:spTree>
    <p:extLst>
      <p:ext uri="{BB962C8B-B14F-4D97-AF65-F5344CB8AC3E}">
        <p14:creationId xmlns:p14="http://schemas.microsoft.com/office/powerpoint/2010/main" val="933671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0E1F1-15F9-4F6C-9812-6F4735E2B3A1}" type="slidenum">
              <a:rPr lang="en-US" smtClean="0"/>
              <a:t>18</a:t>
            </a:fld>
            <a:endParaRPr lang="en-US"/>
          </a:p>
        </p:txBody>
      </p:sp>
    </p:spTree>
    <p:extLst>
      <p:ext uri="{BB962C8B-B14F-4D97-AF65-F5344CB8AC3E}">
        <p14:creationId xmlns:p14="http://schemas.microsoft.com/office/powerpoint/2010/main" val="1457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0E1F1-15F9-4F6C-9812-6F4735E2B3A1}" type="slidenum">
              <a:rPr lang="en-US" smtClean="0"/>
              <a:t>2</a:t>
            </a:fld>
            <a:endParaRPr lang="en-US"/>
          </a:p>
        </p:txBody>
      </p:sp>
    </p:spTree>
    <p:extLst>
      <p:ext uri="{BB962C8B-B14F-4D97-AF65-F5344CB8AC3E}">
        <p14:creationId xmlns:p14="http://schemas.microsoft.com/office/powerpoint/2010/main" val="59933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allow us to better compare and contract the pros and cons of </a:t>
            </a:r>
            <a:r>
              <a:rPr lang="en-US" dirty="0" err="1"/>
              <a:t>gitflow</a:t>
            </a:r>
            <a:r>
              <a:rPr lang="en-US" dirty="0"/>
              <a:t> vs. some other branching models, let’s take a quick look at the Centralized model, and then Feature Branch Model.</a:t>
            </a:r>
          </a:p>
          <a:p>
            <a:endParaRPr lang="en-US" dirty="0"/>
          </a:p>
          <a:p>
            <a:r>
              <a:rPr lang="en-US" dirty="0"/>
              <a:t>In the centralized model:</a:t>
            </a:r>
          </a:p>
        </p:txBody>
      </p:sp>
      <p:sp>
        <p:nvSpPr>
          <p:cNvPr id="4" name="Slide Number Placeholder 3"/>
          <p:cNvSpPr>
            <a:spLocks noGrp="1"/>
          </p:cNvSpPr>
          <p:nvPr>
            <p:ph type="sldNum" sz="quarter" idx="5"/>
          </p:nvPr>
        </p:nvSpPr>
        <p:spPr/>
        <p:txBody>
          <a:bodyPr/>
          <a:lstStyle/>
          <a:p>
            <a:fld id="{80C0E1F1-15F9-4F6C-9812-6F4735E2B3A1}" type="slidenum">
              <a:rPr lang="en-US" smtClean="0"/>
              <a:t>3</a:t>
            </a:fld>
            <a:endParaRPr lang="en-US"/>
          </a:p>
        </p:txBody>
      </p:sp>
    </p:spTree>
    <p:extLst>
      <p:ext uri="{BB962C8B-B14F-4D97-AF65-F5344CB8AC3E}">
        <p14:creationId xmlns:p14="http://schemas.microsoft.com/office/powerpoint/2010/main" val="288374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this looks visually.</a:t>
            </a:r>
          </a:p>
          <a:p>
            <a:endParaRPr lang="en-US" dirty="0"/>
          </a:p>
          <a:p>
            <a:r>
              <a:rPr lang="en-US" dirty="0"/>
              <a:t>On the left, we can see the central repository which a developer cloned. On the right, we see that developer’s local repository, after making changes to it, and before pushing those changes back to the central repository.</a:t>
            </a:r>
          </a:p>
          <a:p>
            <a:endParaRPr lang="en-US" dirty="0"/>
          </a:p>
          <a:p>
            <a:r>
              <a:rPr lang="en-US" dirty="0"/>
              <a:t>Whenever the repository was initially cloned locally, git created a tag called “origin” which is a pointer to the central repository’s latest commit.</a:t>
            </a:r>
          </a:p>
        </p:txBody>
      </p:sp>
      <p:sp>
        <p:nvSpPr>
          <p:cNvPr id="4" name="Slide Number Placeholder 3"/>
          <p:cNvSpPr>
            <a:spLocks noGrp="1"/>
          </p:cNvSpPr>
          <p:nvPr>
            <p:ph type="sldNum" sz="quarter" idx="5"/>
          </p:nvPr>
        </p:nvSpPr>
        <p:spPr/>
        <p:txBody>
          <a:bodyPr/>
          <a:lstStyle/>
          <a:p>
            <a:fld id="{80C0E1F1-15F9-4F6C-9812-6F4735E2B3A1}" type="slidenum">
              <a:rPr lang="en-US" smtClean="0"/>
              <a:t>4</a:t>
            </a:fld>
            <a:endParaRPr lang="en-US"/>
          </a:p>
        </p:txBody>
      </p:sp>
    </p:spTree>
    <p:extLst>
      <p:ext uri="{BB962C8B-B14F-4D97-AF65-F5344CB8AC3E}">
        <p14:creationId xmlns:p14="http://schemas.microsoft.com/office/powerpoint/2010/main" val="371426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developer will need to be sure to “pull” the latest from the central repository first. Assuming no one else has made any changes, this won’t cause any problems. </a:t>
            </a:r>
          </a:p>
          <a:p>
            <a:endParaRPr lang="en-US" dirty="0"/>
          </a:p>
          <a:p>
            <a:r>
              <a:rPr lang="en-US" dirty="0"/>
              <a:t>However, if someone else has made changes, if those changes conflict with the changes we’re trying to make here, we’ll have to manage our merge conflicts before we’ll be allowed to push our changes to the central repository.</a:t>
            </a:r>
          </a:p>
        </p:txBody>
      </p:sp>
      <p:sp>
        <p:nvSpPr>
          <p:cNvPr id="4" name="Slide Number Placeholder 3"/>
          <p:cNvSpPr>
            <a:spLocks noGrp="1"/>
          </p:cNvSpPr>
          <p:nvPr>
            <p:ph type="sldNum" sz="quarter" idx="5"/>
          </p:nvPr>
        </p:nvSpPr>
        <p:spPr/>
        <p:txBody>
          <a:bodyPr/>
          <a:lstStyle/>
          <a:p>
            <a:fld id="{80C0E1F1-15F9-4F6C-9812-6F4735E2B3A1}" type="slidenum">
              <a:rPr lang="en-US" smtClean="0"/>
              <a:t>5</a:t>
            </a:fld>
            <a:endParaRPr lang="en-US"/>
          </a:p>
        </p:txBody>
      </p:sp>
    </p:spTree>
    <p:extLst>
      <p:ext uri="{BB962C8B-B14F-4D97-AF65-F5344CB8AC3E}">
        <p14:creationId xmlns:p14="http://schemas.microsoft.com/office/powerpoint/2010/main" val="33834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0E1F1-15F9-4F6C-9812-6F4735E2B3A1}" type="slidenum">
              <a:rPr lang="en-US" smtClean="0"/>
              <a:t>6</a:t>
            </a:fld>
            <a:endParaRPr lang="en-US"/>
          </a:p>
        </p:txBody>
      </p:sp>
    </p:spTree>
    <p:extLst>
      <p:ext uri="{BB962C8B-B14F-4D97-AF65-F5344CB8AC3E}">
        <p14:creationId xmlns:p14="http://schemas.microsoft.com/office/powerpoint/2010/main" val="328265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developer will need to be sure to “pull” the latest from the central repository first. Assuming no one else has made any changes, this won’t cause any problems. </a:t>
            </a:r>
          </a:p>
          <a:p>
            <a:endParaRPr lang="en-US" dirty="0"/>
          </a:p>
          <a:p>
            <a:r>
              <a:rPr lang="en-US" dirty="0"/>
              <a:t>However, if someone else has made changes, if those changes conflict with the changes we’re trying to make here, we’ll have to manage our merge conflicts before we’ll be allowed to push our changes to the central repository.</a:t>
            </a:r>
          </a:p>
        </p:txBody>
      </p:sp>
      <p:sp>
        <p:nvSpPr>
          <p:cNvPr id="4" name="Slide Number Placeholder 3"/>
          <p:cNvSpPr>
            <a:spLocks noGrp="1"/>
          </p:cNvSpPr>
          <p:nvPr>
            <p:ph type="sldNum" sz="quarter" idx="5"/>
          </p:nvPr>
        </p:nvSpPr>
        <p:spPr/>
        <p:txBody>
          <a:bodyPr/>
          <a:lstStyle/>
          <a:p>
            <a:fld id="{80C0E1F1-15F9-4F6C-9812-6F4735E2B3A1}" type="slidenum">
              <a:rPr lang="en-US" smtClean="0"/>
              <a:t>7</a:t>
            </a:fld>
            <a:endParaRPr lang="en-US"/>
          </a:p>
        </p:txBody>
      </p:sp>
    </p:spTree>
    <p:extLst>
      <p:ext uri="{BB962C8B-B14F-4D97-AF65-F5344CB8AC3E}">
        <p14:creationId xmlns:p14="http://schemas.microsoft.com/office/powerpoint/2010/main" val="390389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branch model is an extension of the centralized model.</a:t>
            </a:r>
          </a:p>
          <a:p>
            <a:endParaRPr lang="en-US" dirty="0"/>
          </a:p>
          <a:p>
            <a:r>
              <a:rPr lang="en-US" dirty="0"/>
              <a:t>In this model, rather than developers working directly on the master branch, a branch is dedicated for feature development work, allowing the main branch “master” to remain isolated while multiple developers work on a different branch.</a:t>
            </a:r>
          </a:p>
          <a:p>
            <a:endParaRPr lang="en-US" dirty="0"/>
          </a:p>
          <a:p>
            <a:r>
              <a:rPr lang="en-US" dirty="0"/>
              <a:t>Pull Requests also become possible, because feature branches are pushed to the central repository, and be compared against the master branch, without yet being a part of it.</a:t>
            </a:r>
          </a:p>
          <a:p>
            <a:endParaRPr lang="en-US" dirty="0"/>
          </a:p>
          <a:p>
            <a:r>
              <a:rPr lang="en-US" dirty="0"/>
              <a:t>This is a big win for continuous integration environments also, because master should not contain broken code (not result in broken builds).</a:t>
            </a:r>
          </a:p>
        </p:txBody>
      </p:sp>
      <p:sp>
        <p:nvSpPr>
          <p:cNvPr id="4" name="Slide Number Placeholder 3"/>
          <p:cNvSpPr>
            <a:spLocks noGrp="1"/>
          </p:cNvSpPr>
          <p:nvPr>
            <p:ph type="sldNum" sz="quarter" idx="5"/>
          </p:nvPr>
        </p:nvSpPr>
        <p:spPr/>
        <p:txBody>
          <a:bodyPr/>
          <a:lstStyle/>
          <a:p>
            <a:fld id="{80C0E1F1-15F9-4F6C-9812-6F4735E2B3A1}" type="slidenum">
              <a:rPr lang="en-US" smtClean="0"/>
              <a:t>8</a:t>
            </a:fld>
            <a:endParaRPr lang="en-US"/>
          </a:p>
        </p:txBody>
      </p:sp>
    </p:spTree>
    <p:extLst>
      <p:ext uri="{BB962C8B-B14F-4D97-AF65-F5344CB8AC3E}">
        <p14:creationId xmlns:p14="http://schemas.microsoft.com/office/powerpoint/2010/main" val="412766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this looks visually.</a:t>
            </a:r>
          </a:p>
        </p:txBody>
      </p:sp>
      <p:sp>
        <p:nvSpPr>
          <p:cNvPr id="4" name="Slide Number Placeholder 3"/>
          <p:cNvSpPr>
            <a:spLocks noGrp="1"/>
          </p:cNvSpPr>
          <p:nvPr>
            <p:ph type="sldNum" sz="quarter" idx="5"/>
          </p:nvPr>
        </p:nvSpPr>
        <p:spPr/>
        <p:txBody>
          <a:bodyPr/>
          <a:lstStyle/>
          <a:p>
            <a:fld id="{80C0E1F1-15F9-4F6C-9812-6F4735E2B3A1}" type="slidenum">
              <a:rPr lang="en-US" smtClean="0"/>
              <a:t>9</a:t>
            </a:fld>
            <a:endParaRPr lang="en-US"/>
          </a:p>
        </p:txBody>
      </p:sp>
    </p:spTree>
    <p:extLst>
      <p:ext uri="{BB962C8B-B14F-4D97-AF65-F5344CB8AC3E}">
        <p14:creationId xmlns:p14="http://schemas.microsoft.com/office/powerpoint/2010/main" val="2069404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1FDF-2874-B847-AB99-996768ADE77D}"/>
              </a:ext>
            </a:extLst>
          </p:cNvPr>
          <p:cNvSpPr>
            <a:spLocks noGrp="1"/>
          </p:cNvSpPr>
          <p:nvPr>
            <p:ph type="ctrTitle"/>
          </p:nvPr>
        </p:nvSpPr>
        <p:spPr/>
        <p:txBody>
          <a:bodyPr/>
          <a:lstStyle/>
          <a:p>
            <a:r>
              <a:rPr lang="en-US" dirty="0"/>
              <a:t>Introduction to </a:t>
            </a:r>
            <a:r>
              <a:rPr lang="en-US" dirty="0" err="1"/>
              <a:t>GitFlow</a:t>
            </a:r>
            <a:r>
              <a:rPr lang="en-US" dirty="0"/>
              <a:t> </a:t>
            </a:r>
          </a:p>
        </p:txBody>
      </p:sp>
      <p:sp>
        <p:nvSpPr>
          <p:cNvPr id="3" name="Subtitle 2">
            <a:extLst>
              <a:ext uri="{FF2B5EF4-FFF2-40B4-BE49-F238E27FC236}">
                <a16:creationId xmlns:a16="http://schemas.microsoft.com/office/drawing/2014/main" id="{DB6A399B-0579-984D-98CF-551AF8687F42}"/>
              </a:ext>
            </a:extLst>
          </p:cNvPr>
          <p:cNvSpPr>
            <a:spLocks noGrp="1"/>
          </p:cNvSpPr>
          <p:nvPr>
            <p:ph type="subTitle" idx="1"/>
          </p:nvPr>
        </p:nvSpPr>
        <p:spPr/>
        <p:txBody>
          <a:bodyPr/>
          <a:lstStyle/>
          <a:p>
            <a:r>
              <a:rPr lang="en-US" dirty="0"/>
              <a:t>David Lambl</a:t>
            </a:r>
          </a:p>
        </p:txBody>
      </p:sp>
    </p:spTree>
    <p:extLst>
      <p:ext uri="{BB962C8B-B14F-4D97-AF65-F5344CB8AC3E}">
        <p14:creationId xmlns:p14="http://schemas.microsoft.com/office/powerpoint/2010/main" val="42300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Feature Branch Model</a:t>
            </a:r>
          </a:p>
        </p:txBody>
      </p:sp>
      <p:sp>
        <p:nvSpPr>
          <p:cNvPr id="10" name="Content Placeholder 9">
            <a:extLst>
              <a:ext uri="{FF2B5EF4-FFF2-40B4-BE49-F238E27FC236}">
                <a16:creationId xmlns:a16="http://schemas.microsoft.com/office/drawing/2014/main" id="{F9E90BAF-A640-42F7-8743-5E2B64E0FC60}"/>
              </a:ext>
            </a:extLst>
          </p:cNvPr>
          <p:cNvSpPr>
            <a:spLocks noGrp="1"/>
          </p:cNvSpPr>
          <p:nvPr>
            <p:ph idx="1"/>
          </p:nvPr>
        </p:nvSpPr>
        <p:spPr>
          <a:xfrm>
            <a:off x="685801" y="1880171"/>
            <a:ext cx="10131425" cy="4263775"/>
          </a:xfrm>
        </p:spPr>
        <p:txBody>
          <a:bodyPr>
            <a:normAutofit fontScale="70000" lnSpcReduction="20000"/>
          </a:bodyPr>
          <a:lstStyle/>
          <a:p>
            <a:pPr lvl="1"/>
            <a:r>
              <a:rPr lang="en-US" sz="3600" dirty="0"/>
              <a:t>Pros</a:t>
            </a:r>
          </a:p>
          <a:p>
            <a:pPr lvl="2"/>
            <a:r>
              <a:rPr lang="en-US" sz="3400" dirty="0"/>
              <a:t>Allows for Pull Requests</a:t>
            </a:r>
          </a:p>
          <a:p>
            <a:pPr lvl="2"/>
            <a:r>
              <a:rPr lang="en-US" sz="3400" dirty="0"/>
              <a:t>Keeps master clean by only merging in stable, approved code</a:t>
            </a:r>
          </a:p>
          <a:p>
            <a:pPr lvl="2"/>
            <a:r>
              <a:rPr lang="en-US" sz="3400" dirty="0"/>
              <a:t>Provides more liberty for experimentation</a:t>
            </a:r>
          </a:p>
          <a:p>
            <a:pPr lvl="2"/>
            <a:r>
              <a:rPr lang="en-US" sz="3400" dirty="0"/>
              <a:t>Reasonably simple</a:t>
            </a:r>
          </a:p>
          <a:p>
            <a:pPr lvl="1"/>
            <a:r>
              <a:rPr lang="en-US" sz="3600" dirty="0"/>
              <a:t>Cons</a:t>
            </a:r>
          </a:p>
          <a:p>
            <a:pPr lvl="2"/>
            <a:r>
              <a:rPr lang="en-US" sz="3400" dirty="0"/>
              <a:t>One feature release at a time if automating release on master</a:t>
            </a:r>
          </a:p>
          <a:p>
            <a:pPr lvl="3"/>
            <a:r>
              <a:rPr lang="en-US" sz="3200" dirty="0"/>
              <a:t>No dedicated branch for testing multiple integrated feature branches</a:t>
            </a:r>
          </a:p>
          <a:p>
            <a:pPr lvl="3"/>
            <a:r>
              <a:rPr lang="en-US" sz="3200" dirty="0"/>
              <a:t>Features (user stories) almost always rely on one another (epics) to create a sensible release</a:t>
            </a:r>
          </a:p>
          <a:p>
            <a:pPr marL="457200" lvl="1" indent="0">
              <a:buNone/>
            </a:pPr>
            <a:endParaRPr lang="en-US" sz="3600" dirty="0"/>
          </a:p>
        </p:txBody>
      </p:sp>
    </p:spTree>
    <p:extLst>
      <p:ext uri="{BB962C8B-B14F-4D97-AF65-F5344CB8AC3E}">
        <p14:creationId xmlns:p14="http://schemas.microsoft.com/office/powerpoint/2010/main" val="193675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err="1"/>
              <a:t>GitFlow</a:t>
            </a:r>
            <a:r>
              <a:rPr lang="en-US" dirty="0"/>
              <a:t> Model</a:t>
            </a:r>
          </a:p>
        </p:txBody>
      </p:sp>
      <p:sp>
        <p:nvSpPr>
          <p:cNvPr id="3" name="Content Placeholder 2">
            <a:extLst>
              <a:ext uri="{FF2B5EF4-FFF2-40B4-BE49-F238E27FC236}">
                <a16:creationId xmlns:a16="http://schemas.microsoft.com/office/drawing/2014/main" id="{EC314CEF-9E70-7846-BF94-B130AC77236C}"/>
              </a:ext>
            </a:extLst>
          </p:cNvPr>
          <p:cNvSpPr>
            <a:spLocks noGrp="1"/>
          </p:cNvSpPr>
          <p:nvPr>
            <p:ph idx="1"/>
          </p:nvPr>
        </p:nvSpPr>
        <p:spPr>
          <a:xfrm>
            <a:off x="685801" y="1880171"/>
            <a:ext cx="10708239" cy="4232953"/>
          </a:xfrm>
        </p:spPr>
        <p:txBody>
          <a:bodyPr anchor="t">
            <a:noAutofit/>
          </a:bodyPr>
          <a:lstStyle/>
          <a:p>
            <a:pPr lvl="1"/>
            <a:r>
              <a:rPr lang="en-US" sz="3600" dirty="0"/>
              <a:t>Very similar to the Feature Branch Model, but adds the concept of a </a:t>
            </a:r>
          </a:p>
          <a:p>
            <a:pPr lvl="2"/>
            <a:r>
              <a:rPr lang="en-US" sz="3400"/>
              <a:t>Develop branch</a:t>
            </a:r>
            <a:endParaRPr lang="en-US" sz="3400" dirty="0"/>
          </a:p>
          <a:p>
            <a:pPr lvl="2"/>
            <a:r>
              <a:rPr lang="en-US" sz="3400" dirty="0"/>
              <a:t>Hotfix branch</a:t>
            </a:r>
          </a:p>
          <a:p>
            <a:pPr lvl="2"/>
            <a:r>
              <a:rPr lang="en-US" sz="3400" dirty="0"/>
              <a:t>Release branch</a:t>
            </a:r>
          </a:p>
        </p:txBody>
      </p:sp>
    </p:spTree>
    <p:extLst>
      <p:ext uri="{BB962C8B-B14F-4D97-AF65-F5344CB8AC3E}">
        <p14:creationId xmlns:p14="http://schemas.microsoft.com/office/powerpoint/2010/main" val="75857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a:xfrm>
            <a:off x="685801" y="263703"/>
            <a:ext cx="10131425" cy="1030841"/>
          </a:xfrm>
        </p:spPr>
        <p:txBody>
          <a:bodyPr/>
          <a:lstStyle/>
          <a:p>
            <a:r>
              <a:rPr lang="en-US" dirty="0" err="1"/>
              <a:t>GitFlow</a:t>
            </a:r>
            <a:r>
              <a:rPr lang="en-US" dirty="0"/>
              <a:t> Model</a:t>
            </a:r>
          </a:p>
        </p:txBody>
      </p:sp>
      <p:pic>
        <p:nvPicPr>
          <p:cNvPr id="5" name="Content Placeholder 4">
            <a:extLst>
              <a:ext uri="{FF2B5EF4-FFF2-40B4-BE49-F238E27FC236}">
                <a16:creationId xmlns:a16="http://schemas.microsoft.com/office/drawing/2014/main" id="{AC9A265D-B232-44EC-A217-CE53F127FCEA}"/>
              </a:ext>
            </a:extLst>
          </p:cNvPr>
          <p:cNvPicPr>
            <a:picLocks noGrp="1" noChangeAspect="1"/>
          </p:cNvPicPr>
          <p:nvPr>
            <p:ph idx="1"/>
          </p:nvPr>
        </p:nvPicPr>
        <p:blipFill>
          <a:blip r:embed="rId3"/>
          <a:stretch>
            <a:fillRect/>
          </a:stretch>
        </p:blipFill>
        <p:spPr>
          <a:xfrm>
            <a:off x="2550594" y="1294544"/>
            <a:ext cx="7090811" cy="4998440"/>
          </a:xfrm>
        </p:spPr>
      </p:pic>
    </p:spTree>
    <p:extLst>
      <p:ext uri="{BB962C8B-B14F-4D97-AF65-F5344CB8AC3E}">
        <p14:creationId xmlns:p14="http://schemas.microsoft.com/office/powerpoint/2010/main" val="319564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a:xfrm>
            <a:off x="685801" y="342473"/>
            <a:ext cx="10131425" cy="931524"/>
          </a:xfrm>
        </p:spPr>
        <p:txBody>
          <a:bodyPr/>
          <a:lstStyle/>
          <a:p>
            <a:r>
              <a:rPr lang="en-US" dirty="0" err="1"/>
              <a:t>GitFlow</a:t>
            </a:r>
            <a:r>
              <a:rPr lang="en-US" dirty="0"/>
              <a:t> Branch Model</a:t>
            </a:r>
          </a:p>
        </p:txBody>
      </p:sp>
      <p:sp>
        <p:nvSpPr>
          <p:cNvPr id="10" name="Content Placeholder 9">
            <a:extLst>
              <a:ext uri="{FF2B5EF4-FFF2-40B4-BE49-F238E27FC236}">
                <a16:creationId xmlns:a16="http://schemas.microsoft.com/office/drawing/2014/main" id="{F9E90BAF-A640-42F7-8743-5E2B64E0FC60}"/>
              </a:ext>
            </a:extLst>
          </p:cNvPr>
          <p:cNvSpPr>
            <a:spLocks noGrp="1"/>
          </p:cNvSpPr>
          <p:nvPr>
            <p:ph idx="1"/>
          </p:nvPr>
        </p:nvSpPr>
        <p:spPr>
          <a:xfrm>
            <a:off x="685801" y="1273997"/>
            <a:ext cx="10131425" cy="5332286"/>
          </a:xfrm>
        </p:spPr>
        <p:txBody>
          <a:bodyPr>
            <a:normAutofit fontScale="77500" lnSpcReduction="20000"/>
          </a:bodyPr>
          <a:lstStyle/>
          <a:p>
            <a:pPr lvl="1"/>
            <a:r>
              <a:rPr lang="en-US" sz="3600" dirty="0"/>
              <a:t>Pros</a:t>
            </a:r>
          </a:p>
          <a:p>
            <a:pPr lvl="2"/>
            <a:r>
              <a:rPr lang="en-US" sz="3200" dirty="0"/>
              <a:t>Adds concepts of develop, release and hotfix branches</a:t>
            </a:r>
          </a:p>
          <a:p>
            <a:pPr lvl="3"/>
            <a:r>
              <a:rPr lang="en-US" sz="3000" dirty="0"/>
              <a:t>Quickly and painlessly switch to hotfix from feature development (or dedicate developers to separate branches)</a:t>
            </a:r>
          </a:p>
          <a:p>
            <a:pPr lvl="3"/>
            <a:r>
              <a:rPr lang="en-US" sz="3000" dirty="0"/>
              <a:t>Tweak release branch with bug fixes before merging into master</a:t>
            </a:r>
          </a:p>
          <a:p>
            <a:pPr lvl="3"/>
            <a:r>
              <a:rPr lang="en-US" sz="3000" dirty="0"/>
              <a:t>Work on v2.0 can begin before v1.0 has been merged into master while testing is ongoing, no need to stall development during code freeze</a:t>
            </a:r>
          </a:p>
          <a:p>
            <a:pPr lvl="2"/>
            <a:r>
              <a:rPr lang="en-US" sz="3200" dirty="0"/>
              <a:t>Provides much more flexibility for larger teams to work without stomping on each other’s toes</a:t>
            </a:r>
          </a:p>
          <a:p>
            <a:pPr lvl="2"/>
            <a:r>
              <a:rPr lang="en-US" sz="3200" dirty="0"/>
              <a:t>Tooling freely available</a:t>
            </a:r>
          </a:p>
          <a:p>
            <a:pPr lvl="1"/>
            <a:r>
              <a:rPr lang="en-US" sz="3600" dirty="0"/>
              <a:t>Cons</a:t>
            </a:r>
          </a:p>
          <a:p>
            <a:pPr lvl="2"/>
            <a:r>
              <a:rPr lang="en-US" sz="3400" dirty="0"/>
              <a:t>More complicated than Feature Branch Model</a:t>
            </a:r>
          </a:p>
          <a:p>
            <a:pPr marL="457200" lvl="1" indent="0">
              <a:buNone/>
            </a:pPr>
            <a:endParaRPr lang="en-US" sz="3600" dirty="0"/>
          </a:p>
        </p:txBody>
      </p:sp>
    </p:spTree>
    <p:extLst>
      <p:ext uri="{BB962C8B-B14F-4D97-AF65-F5344CB8AC3E}">
        <p14:creationId xmlns:p14="http://schemas.microsoft.com/office/powerpoint/2010/main" val="3939141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a:xfrm>
            <a:off x="685801" y="263703"/>
            <a:ext cx="10131425" cy="1456267"/>
          </a:xfrm>
        </p:spPr>
        <p:txBody>
          <a:bodyPr/>
          <a:lstStyle/>
          <a:p>
            <a:r>
              <a:rPr lang="en-US" dirty="0"/>
              <a:t>Installing </a:t>
            </a:r>
            <a:r>
              <a:rPr lang="en-US" dirty="0" err="1"/>
              <a:t>Gitflow</a:t>
            </a:r>
            <a:endParaRPr lang="en-US" dirty="0"/>
          </a:p>
        </p:txBody>
      </p:sp>
      <p:sp>
        <p:nvSpPr>
          <p:cNvPr id="4" name="Content Placeholder 3">
            <a:extLst>
              <a:ext uri="{FF2B5EF4-FFF2-40B4-BE49-F238E27FC236}">
                <a16:creationId xmlns:a16="http://schemas.microsoft.com/office/drawing/2014/main" id="{A1E66587-18F7-41DC-875D-24557355815B}"/>
              </a:ext>
            </a:extLst>
          </p:cNvPr>
          <p:cNvSpPr>
            <a:spLocks noGrp="1"/>
          </p:cNvSpPr>
          <p:nvPr>
            <p:ph idx="1"/>
          </p:nvPr>
        </p:nvSpPr>
        <p:spPr>
          <a:xfrm>
            <a:off x="685801" y="1520575"/>
            <a:ext cx="10131425" cy="4270625"/>
          </a:xfrm>
        </p:spPr>
        <p:txBody>
          <a:bodyPr anchor="ctr">
            <a:normAutofit fontScale="92500" lnSpcReduction="10000"/>
          </a:bodyPr>
          <a:lstStyle/>
          <a:p>
            <a:pPr marL="0" indent="0">
              <a:buNone/>
            </a:pPr>
            <a:r>
              <a:rPr lang="en-US" sz="3200" dirty="0"/>
              <a:t>Good news! Git for Windows includes </a:t>
            </a:r>
            <a:r>
              <a:rPr lang="en-US" sz="3200" dirty="0" err="1"/>
              <a:t>GitFlow</a:t>
            </a:r>
            <a:r>
              <a:rPr lang="en-US" sz="3200" dirty="0"/>
              <a:t> out of the box, as does SourceTree and </a:t>
            </a:r>
            <a:r>
              <a:rPr lang="en-US" sz="3200" dirty="0" err="1"/>
              <a:t>GitKracken</a:t>
            </a:r>
            <a:r>
              <a:rPr lang="en-US" sz="3200" dirty="0"/>
              <a:t>.</a:t>
            </a:r>
            <a:br>
              <a:rPr lang="en-US" sz="3200" dirty="0"/>
            </a:br>
            <a:endParaRPr lang="en-US" sz="3200" dirty="0"/>
          </a:p>
          <a:p>
            <a:pPr marL="0" indent="0">
              <a:buNone/>
            </a:pPr>
            <a:r>
              <a:rPr lang="en-US" sz="3200" dirty="0"/>
              <a:t>However, instructions for each OS (using bash) at:</a:t>
            </a:r>
          </a:p>
          <a:p>
            <a:pPr lvl="1"/>
            <a:r>
              <a:rPr lang="en-US" sz="3000" dirty="0"/>
              <a:t>https://github.com/nvie/gitflow/wiki/Installation</a:t>
            </a:r>
          </a:p>
          <a:p>
            <a:pPr marL="0" indent="0">
              <a:buNone/>
            </a:pPr>
            <a:r>
              <a:rPr lang="en-US" sz="3200" dirty="0" err="1"/>
              <a:t>GitKracken</a:t>
            </a:r>
            <a:r>
              <a:rPr lang="en-US" sz="3200" dirty="0"/>
              <a:t> </a:t>
            </a:r>
            <a:r>
              <a:rPr lang="en-US" sz="3200" dirty="0" err="1"/>
              <a:t>GitFlow</a:t>
            </a:r>
            <a:r>
              <a:rPr lang="en-US" sz="3200" dirty="0"/>
              <a:t> configuration steps at:</a:t>
            </a:r>
          </a:p>
          <a:p>
            <a:pPr lvl="1"/>
            <a:r>
              <a:rPr lang="en-US" sz="3000" dirty="0"/>
              <a:t>https://support.gitkraken.com/git-workflows-and-extensions/git-flow</a:t>
            </a:r>
            <a:br>
              <a:rPr lang="en-US" sz="3000" dirty="0"/>
            </a:br>
            <a:endParaRPr lang="en-US" sz="3000" dirty="0"/>
          </a:p>
        </p:txBody>
      </p:sp>
    </p:spTree>
    <p:extLst>
      <p:ext uri="{BB962C8B-B14F-4D97-AF65-F5344CB8AC3E}">
        <p14:creationId xmlns:p14="http://schemas.microsoft.com/office/powerpoint/2010/main" val="136466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a:xfrm>
            <a:off x="685801" y="263703"/>
            <a:ext cx="10131425" cy="1456267"/>
          </a:xfrm>
        </p:spPr>
        <p:txBody>
          <a:bodyPr/>
          <a:lstStyle/>
          <a:p>
            <a:r>
              <a:rPr lang="en-US" dirty="0"/>
              <a:t>Initializing a Repository</a:t>
            </a:r>
          </a:p>
        </p:txBody>
      </p:sp>
      <p:sp>
        <p:nvSpPr>
          <p:cNvPr id="4" name="Content Placeholder 3">
            <a:extLst>
              <a:ext uri="{FF2B5EF4-FFF2-40B4-BE49-F238E27FC236}">
                <a16:creationId xmlns:a16="http://schemas.microsoft.com/office/drawing/2014/main" id="{A1E66587-18F7-41DC-875D-24557355815B}"/>
              </a:ext>
            </a:extLst>
          </p:cNvPr>
          <p:cNvSpPr>
            <a:spLocks noGrp="1"/>
          </p:cNvSpPr>
          <p:nvPr>
            <p:ph idx="1"/>
          </p:nvPr>
        </p:nvSpPr>
        <p:spPr>
          <a:xfrm>
            <a:off x="685801" y="1520575"/>
            <a:ext cx="10131425" cy="4270625"/>
          </a:xfrm>
        </p:spPr>
        <p:txBody>
          <a:bodyPr anchor="t">
            <a:normAutofit/>
          </a:bodyPr>
          <a:lstStyle/>
          <a:p>
            <a:pPr marL="0" indent="0">
              <a:buNone/>
            </a:pPr>
            <a:r>
              <a:rPr lang="en-US" sz="3000" dirty="0"/>
              <a:t>To begin using </a:t>
            </a:r>
            <a:r>
              <a:rPr lang="en-US" sz="3000" dirty="0" err="1"/>
              <a:t>GitFlow</a:t>
            </a:r>
            <a:r>
              <a:rPr lang="en-US" sz="3000" dirty="0"/>
              <a:t> in a repository, the first command which needs to be run is: git flow </a:t>
            </a:r>
            <a:r>
              <a:rPr lang="en-US" sz="3000" dirty="0" err="1"/>
              <a:t>init</a:t>
            </a:r>
            <a:endParaRPr lang="en-US" sz="3000" dirty="0"/>
          </a:p>
          <a:p>
            <a:pPr marL="0" indent="0">
              <a:buNone/>
            </a:pPr>
            <a:endParaRPr lang="en-US" sz="3000" dirty="0"/>
          </a:p>
          <a:p>
            <a:pPr marL="0" indent="0">
              <a:buNone/>
            </a:pPr>
            <a:br>
              <a:rPr lang="en-US" sz="3000" dirty="0"/>
            </a:br>
            <a:endParaRPr lang="en-US" sz="3000" dirty="0"/>
          </a:p>
        </p:txBody>
      </p:sp>
      <p:pic>
        <p:nvPicPr>
          <p:cNvPr id="5" name="Picture 4">
            <a:extLst>
              <a:ext uri="{FF2B5EF4-FFF2-40B4-BE49-F238E27FC236}">
                <a16:creationId xmlns:a16="http://schemas.microsoft.com/office/drawing/2014/main" id="{5407BC7C-285C-4EF0-8FD5-B75595E6B855}"/>
              </a:ext>
            </a:extLst>
          </p:cNvPr>
          <p:cNvPicPr>
            <a:picLocks noChangeAspect="1"/>
          </p:cNvPicPr>
          <p:nvPr/>
        </p:nvPicPr>
        <p:blipFill>
          <a:blip r:embed="rId3"/>
          <a:stretch>
            <a:fillRect/>
          </a:stretch>
        </p:blipFill>
        <p:spPr>
          <a:xfrm>
            <a:off x="2293116" y="2544888"/>
            <a:ext cx="7765283" cy="4123936"/>
          </a:xfrm>
          <a:prstGeom prst="rect">
            <a:avLst/>
          </a:prstGeom>
        </p:spPr>
      </p:pic>
    </p:spTree>
    <p:extLst>
      <p:ext uri="{BB962C8B-B14F-4D97-AF65-F5344CB8AC3E}">
        <p14:creationId xmlns:p14="http://schemas.microsoft.com/office/powerpoint/2010/main" val="19632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FA43-4E47-4356-8787-129EA5B476D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6ED81C6-7BA6-4E40-BA4A-42C7137B9455}"/>
              </a:ext>
            </a:extLst>
          </p:cNvPr>
          <p:cNvSpPr>
            <a:spLocks noGrp="1"/>
          </p:cNvSpPr>
          <p:nvPr>
            <p:ph idx="1"/>
          </p:nvPr>
        </p:nvSpPr>
        <p:spPr/>
        <p:txBody>
          <a:bodyPr anchor="t">
            <a:normAutofit/>
          </a:bodyPr>
          <a:lstStyle/>
          <a:p>
            <a:pPr marL="0" indent="0">
              <a:buNone/>
            </a:pPr>
            <a:r>
              <a:rPr lang="en-US" sz="2800" dirty="0"/>
              <a:t>Most Frequently Used Commands: </a:t>
            </a:r>
            <a:br>
              <a:rPr lang="en-US" sz="2800" dirty="0"/>
            </a:br>
            <a:r>
              <a:rPr lang="en-US" sz="2800" dirty="0"/>
              <a:t>https://danielkummer.github.io/git-flow-cheatsheet/</a:t>
            </a:r>
          </a:p>
          <a:p>
            <a:pPr marL="0" indent="0">
              <a:buNone/>
            </a:pPr>
            <a:endParaRPr lang="en-US" sz="2800" dirty="0"/>
          </a:p>
          <a:p>
            <a:pPr marL="0" indent="0">
              <a:buNone/>
            </a:pPr>
            <a:r>
              <a:rPr lang="en-US" sz="2800" dirty="0"/>
              <a:t>Translations of </a:t>
            </a:r>
            <a:r>
              <a:rPr lang="en-US" sz="2800" dirty="0" err="1"/>
              <a:t>GitFlow</a:t>
            </a:r>
            <a:r>
              <a:rPr lang="en-US" sz="2800" dirty="0"/>
              <a:t> to raw git: </a:t>
            </a:r>
            <a:br>
              <a:rPr lang="en-US" sz="2800" dirty="0"/>
            </a:br>
            <a:r>
              <a:rPr lang="en-US" sz="2800" dirty="0"/>
              <a:t>https://gist.github.com/JamesMGreene/cdd0ac49f90c987e45ac</a:t>
            </a:r>
          </a:p>
        </p:txBody>
      </p:sp>
    </p:spTree>
    <p:extLst>
      <p:ext uri="{BB962C8B-B14F-4D97-AF65-F5344CB8AC3E}">
        <p14:creationId xmlns:p14="http://schemas.microsoft.com/office/powerpoint/2010/main" val="2279589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FA43-4E47-4356-8787-129EA5B476DB}"/>
              </a:ext>
            </a:extLst>
          </p:cNvPr>
          <p:cNvSpPr>
            <a:spLocks noGrp="1"/>
          </p:cNvSpPr>
          <p:nvPr>
            <p:ph type="title"/>
          </p:nvPr>
        </p:nvSpPr>
        <p:spPr>
          <a:xfrm>
            <a:off x="593334" y="157537"/>
            <a:ext cx="10131425" cy="1456267"/>
          </a:xfrm>
        </p:spPr>
        <p:txBody>
          <a:bodyPr/>
          <a:lstStyle/>
          <a:p>
            <a:r>
              <a:rPr lang="en-US" dirty="0"/>
              <a:t>Out of Scope, but relevant</a:t>
            </a:r>
          </a:p>
        </p:txBody>
      </p:sp>
      <p:pic>
        <p:nvPicPr>
          <p:cNvPr id="4" name="Content Placeholder 3">
            <a:extLst>
              <a:ext uri="{FF2B5EF4-FFF2-40B4-BE49-F238E27FC236}">
                <a16:creationId xmlns:a16="http://schemas.microsoft.com/office/drawing/2014/main" id="{E96AC14A-92B6-465E-8EC3-BEB98FFA0CDA}"/>
              </a:ext>
            </a:extLst>
          </p:cNvPr>
          <p:cNvPicPr>
            <a:picLocks noGrp="1" noChangeAspect="1"/>
          </p:cNvPicPr>
          <p:nvPr>
            <p:ph idx="1"/>
          </p:nvPr>
        </p:nvPicPr>
        <p:blipFill>
          <a:blip r:embed="rId3"/>
          <a:stretch>
            <a:fillRect/>
          </a:stretch>
        </p:blipFill>
        <p:spPr>
          <a:xfrm>
            <a:off x="2822699" y="1523877"/>
            <a:ext cx="6546601" cy="4687802"/>
          </a:xfrm>
          <a:prstGeom prst="rect">
            <a:avLst/>
          </a:prstGeom>
        </p:spPr>
      </p:pic>
    </p:spTree>
    <p:extLst>
      <p:ext uri="{BB962C8B-B14F-4D97-AF65-F5344CB8AC3E}">
        <p14:creationId xmlns:p14="http://schemas.microsoft.com/office/powerpoint/2010/main" val="292860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5E10-3623-4574-AF38-7D801AC2EC3A}"/>
              </a:ext>
            </a:extLst>
          </p:cNvPr>
          <p:cNvSpPr>
            <a:spLocks noGrp="1"/>
          </p:cNvSpPr>
          <p:nvPr>
            <p:ph type="title"/>
          </p:nvPr>
        </p:nvSpPr>
        <p:spPr/>
        <p:txBody>
          <a:bodyPr/>
          <a:lstStyle/>
          <a:p>
            <a:r>
              <a:rPr lang="en-US" dirty="0"/>
              <a:t>Thanks! References…</a:t>
            </a:r>
          </a:p>
        </p:txBody>
      </p:sp>
      <p:sp>
        <p:nvSpPr>
          <p:cNvPr id="3" name="Content Placeholder 2">
            <a:extLst>
              <a:ext uri="{FF2B5EF4-FFF2-40B4-BE49-F238E27FC236}">
                <a16:creationId xmlns:a16="http://schemas.microsoft.com/office/drawing/2014/main" id="{23047E84-A73E-45B0-AD04-3D852493E7AC}"/>
              </a:ext>
            </a:extLst>
          </p:cNvPr>
          <p:cNvSpPr>
            <a:spLocks noGrp="1"/>
          </p:cNvSpPr>
          <p:nvPr>
            <p:ph idx="1"/>
          </p:nvPr>
        </p:nvSpPr>
        <p:spPr/>
        <p:txBody>
          <a:bodyPr/>
          <a:lstStyle/>
          <a:p>
            <a:r>
              <a:rPr lang="en-US" dirty="0"/>
              <a:t>https://www.atlassian.com/git/tutorials/comparing-workflows</a:t>
            </a:r>
          </a:p>
          <a:p>
            <a:r>
              <a:rPr lang="en-US" dirty="0"/>
              <a:t>https://www.atlassian.com/git/tutorials/comparing-workflows/feature-branch-workflow</a:t>
            </a:r>
          </a:p>
          <a:p>
            <a:r>
              <a:rPr lang="en-US" dirty="0"/>
              <a:t>https://www.atlassian.com/git/tutorials/comparing-workflows/gitflow-workflow</a:t>
            </a:r>
          </a:p>
          <a:p>
            <a:r>
              <a:rPr lang="en-US" dirty="0"/>
              <a:t>https://github.com/nvie/gitflow/wiki/Windows</a:t>
            </a:r>
          </a:p>
          <a:p>
            <a:r>
              <a:rPr lang="en-US" dirty="0"/>
              <a:t>https://app.pluralsight.com/library/courses/using-gitflow/</a:t>
            </a:r>
          </a:p>
          <a:p>
            <a:endParaRPr lang="en-US" dirty="0"/>
          </a:p>
        </p:txBody>
      </p:sp>
    </p:spTree>
    <p:extLst>
      <p:ext uri="{BB962C8B-B14F-4D97-AF65-F5344CB8AC3E}">
        <p14:creationId xmlns:p14="http://schemas.microsoft.com/office/powerpoint/2010/main" val="13551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What is a “Branching Strategy?”</a:t>
            </a:r>
          </a:p>
        </p:txBody>
      </p:sp>
      <p:sp>
        <p:nvSpPr>
          <p:cNvPr id="3" name="Content Placeholder 2">
            <a:extLst>
              <a:ext uri="{FF2B5EF4-FFF2-40B4-BE49-F238E27FC236}">
                <a16:creationId xmlns:a16="http://schemas.microsoft.com/office/drawing/2014/main" id="{EC314CEF-9E70-7846-BF94-B130AC77236C}"/>
              </a:ext>
            </a:extLst>
          </p:cNvPr>
          <p:cNvSpPr>
            <a:spLocks noGrp="1"/>
          </p:cNvSpPr>
          <p:nvPr>
            <p:ph idx="1"/>
          </p:nvPr>
        </p:nvSpPr>
        <p:spPr/>
        <p:txBody>
          <a:bodyPr anchor="t">
            <a:normAutofit fontScale="85000" lnSpcReduction="20000"/>
          </a:bodyPr>
          <a:lstStyle/>
          <a:p>
            <a:r>
              <a:rPr lang="en-US" sz="3500" dirty="0"/>
              <a:t>Branching and merging strategies (or models) help to allow teams to work in parallel, on different tasks, in a way that minimizes later friction of integrating (merging) all of that work together (merge conflicts).</a:t>
            </a:r>
          </a:p>
          <a:p>
            <a:r>
              <a:rPr lang="en-US" sz="3500" dirty="0" err="1"/>
              <a:t>GitFlow</a:t>
            </a:r>
            <a:r>
              <a:rPr lang="en-US" sz="3500" dirty="0"/>
              <a:t> is one such branching strategy.</a:t>
            </a:r>
          </a:p>
          <a:p>
            <a:r>
              <a:rPr lang="en-US" sz="3500" dirty="0"/>
              <a:t>Others Git Models include: </a:t>
            </a:r>
          </a:p>
          <a:p>
            <a:pPr lvl="1"/>
            <a:r>
              <a:rPr lang="en-US" sz="3000" dirty="0"/>
              <a:t>Centralized Model</a:t>
            </a:r>
          </a:p>
          <a:p>
            <a:pPr lvl="1"/>
            <a:r>
              <a:rPr lang="en-US" sz="3000" dirty="0"/>
              <a:t>Feature Branch Model</a:t>
            </a:r>
          </a:p>
          <a:p>
            <a:pPr lvl="1"/>
            <a:endParaRPr lang="en-US" sz="2400" dirty="0"/>
          </a:p>
        </p:txBody>
      </p:sp>
    </p:spTree>
    <p:extLst>
      <p:ext uri="{BB962C8B-B14F-4D97-AF65-F5344CB8AC3E}">
        <p14:creationId xmlns:p14="http://schemas.microsoft.com/office/powerpoint/2010/main" val="244758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Centralized Model</a:t>
            </a:r>
          </a:p>
        </p:txBody>
      </p:sp>
      <p:sp>
        <p:nvSpPr>
          <p:cNvPr id="3" name="Content Placeholder 2">
            <a:extLst>
              <a:ext uri="{FF2B5EF4-FFF2-40B4-BE49-F238E27FC236}">
                <a16:creationId xmlns:a16="http://schemas.microsoft.com/office/drawing/2014/main" id="{EC314CEF-9E70-7846-BF94-B130AC77236C}"/>
              </a:ext>
            </a:extLst>
          </p:cNvPr>
          <p:cNvSpPr>
            <a:spLocks noGrp="1"/>
          </p:cNvSpPr>
          <p:nvPr>
            <p:ph idx="1"/>
          </p:nvPr>
        </p:nvSpPr>
        <p:spPr/>
        <p:txBody>
          <a:bodyPr anchor="t">
            <a:noAutofit/>
          </a:bodyPr>
          <a:lstStyle/>
          <a:p>
            <a:pPr lvl="1"/>
            <a:r>
              <a:rPr lang="en-US" sz="3600" dirty="0"/>
              <a:t>A centralized repository exists</a:t>
            </a:r>
          </a:p>
          <a:p>
            <a:pPr lvl="1"/>
            <a:r>
              <a:rPr lang="en-US" sz="3600" dirty="0"/>
              <a:t>Each developer clones this repository locally</a:t>
            </a:r>
          </a:p>
          <a:p>
            <a:pPr lvl="1"/>
            <a:r>
              <a:rPr lang="en-US" sz="3600" dirty="0"/>
              <a:t>All developers work off of a single branch (master)</a:t>
            </a:r>
          </a:p>
          <a:p>
            <a:pPr lvl="1"/>
            <a:r>
              <a:rPr lang="en-US" sz="3600" dirty="0"/>
              <a:t>Developers push local changes directly to master</a:t>
            </a:r>
          </a:p>
          <a:p>
            <a:pPr lvl="1"/>
            <a:r>
              <a:rPr lang="en-US" sz="3600" dirty="0"/>
              <a:t>Similar to Subversion (SVN)</a:t>
            </a:r>
          </a:p>
        </p:txBody>
      </p:sp>
    </p:spTree>
    <p:extLst>
      <p:ext uri="{BB962C8B-B14F-4D97-AF65-F5344CB8AC3E}">
        <p14:creationId xmlns:p14="http://schemas.microsoft.com/office/powerpoint/2010/main" val="135057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Centralized Model</a:t>
            </a:r>
          </a:p>
        </p:txBody>
      </p:sp>
      <p:sp>
        <p:nvSpPr>
          <p:cNvPr id="10" name="Content Placeholder 9">
            <a:extLst>
              <a:ext uri="{FF2B5EF4-FFF2-40B4-BE49-F238E27FC236}">
                <a16:creationId xmlns:a16="http://schemas.microsoft.com/office/drawing/2014/main" id="{F9E90BAF-A640-42F7-8743-5E2B64E0FC60}"/>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E3B6F14-67E4-4FE7-B973-F3D074368E46}"/>
              </a:ext>
            </a:extLst>
          </p:cNvPr>
          <p:cNvPicPr>
            <a:picLocks noChangeAspect="1"/>
          </p:cNvPicPr>
          <p:nvPr/>
        </p:nvPicPr>
        <p:blipFill>
          <a:blip r:embed="rId3"/>
          <a:stretch>
            <a:fillRect/>
          </a:stretch>
        </p:blipFill>
        <p:spPr>
          <a:xfrm>
            <a:off x="684213" y="2458092"/>
            <a:ext cx="5067300" cy="2743200"/>
          </a:xfrm>
          <a:prstGeom prst="rect">
            <a:avLst/>
          </a:prstGeom>
        </p:spPr>
      </p:pic>
      <p:pic>
        <p:nvPicPr>
          <p:cNvPr id="14" name="Content Placeholder 2">
            <a:extLst>
              <a:ext uri="{FF2B5EF4-FFF2-40B4-BE49-F238E27FC236}">
                <a16:creationId xmlns:a16="http://schemas.microsoft.com/office/drawing/2014/main" id="{4D639F8A-DFE1-4A18-BF0B-D870EAA72307}"/>
              </a:ext>
            </a:extLst>
          </p:cNvPr>
          <p:cNvPicPr>
            <a:picLocks noChangeAspect="1"/>
          </p:cNvPicPr>
          <p:nvPr/>
        </p:nvPicPr>
        <p:blipFill>
          <a:blip r:embed="rId4"/>
          <a:stretch>
            <a:fillRect/>
          </a:stretch>
        </p:blipFill>
        <p:spPr>
          <a:xfrm>
            <a:off x="5853279" y="2141538"/>
            <a:ext cx="5652920" cy="3649662"/>
          </a:xfrm>
          <a:prstGeom prst="rect">
            <a:avLst/>
          </a:prstGeom>
        </p:spPr>
      </p:pic>
    </p:spTree>
    <p:extLst>
      <p:ext uri="{BB962C8B-B14F-4D97-AF65-F5344CB8AC3E}">
        <p14:creationId xmlns:p14="http://schemas.microsoft.com/office/powerpoint/2010/main" val="369369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Centralized Model</a:t>
            </a:r>
          </a:p>
        </p:txBody>
      </p:sp>
      <p:pic>
        <p:nvPicPr>
          <p:cNvPr id="5" name="Content Placeholder 4">
            <a:extLst>
              <a:ext uri="{FF2B5EF4-FFF2-40B4-BE49-F238E27FC236}">
                <a16:creationId xmlns:a16="http://schemas.microsoft.com/office/drawing/2014/main" id="{4D04F5F3-07AD-EA4A-A4D7-8F82FC1F69F1}"/>
              </a:ext>
            </a:extLst>
          </p:cNvPr>
          <p:cNvPicPr>
            <a:picLocks noGrp="1" noChangeAspect="1"/>
          </p:cNvPicPr>
          <p:nvPr>
            <p:ph idx="1"/>
          </p:nvPr>
        </p:nvPicPr>
        <p:blipFill>
          <a:blip r:embed="rId3"/>
          <a:stretch>
            <a:fillRect/>
          </a:stretch>
        </p:blipFill>
        <p:spPr>
          <a:xfrm>
            <a:off x="2547018" y="2065867"/>
            <a:ext cx="7097963" cy="3649662"/>
          </a:xfrm>
        </p:spPr>
      </p:pic>
    </p:spTree>
    <p:extLst>
      <p:ext uri="{BB962C8B-B14F-4D97-AF65-F5344CB8AC3E}">
        <p14:creationId xmlns:p14="http://schemas.microsoft.com/office/powerpoint/2010/main" val="31085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C293-E2B2-F045-8896-27A58EC9CA0A}"/>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82343B8C-B209-1348-8C10-1BC5AAA3B03D}"/>
              </a:ext>
            </a:extLst>
          </p:cNvPr>
          <p:cNvPicPr>
            <a:picLocks noGrp="1" noChangeAspect="1"/>
          </p:cNvPicPr>
          <p:nvPr>
            <p:ph idx="1"/>
          </p:nvPr>
        </p:nvPicPr>
        <p:blipFill>
          <a:blip r:embed="rId3"/>
          <a:stretch>
            <a:fillRect/>
          </a:stretch>
        </p:blipFill>
        <p:spPr>
          <a:xfrm>
            <a:off x="3235618" y="913105"/>
            <a:ext cx="5031789" cy="5031789"/>
          </a:xfrm>
        </p:spPr>
      </p:pic>
    </p:spTree>
    <p:extLst>
      <p:ext uri="{BB962C8B-B14F-4D97-AF65-F5344CB8AC3E}">
        <p14:creationId xmlns:p14="http://schemas.microsoft.com/office/powerpoint/2010/main" val="37854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Centralized Model</a:t>
            </a:r>
          </a:p>
        </p:txBody>
      </p:sp>
      <p:sp>
        <p:nvSpPr>
          <p:cNvPr id="10" name="Content Placeholder 9">
            <a:extLst>
              <a:ext uri="{FF2B5EF4-FFF2-40B4-BE49-F238E27FC236}">
                <a16:creationId xmlns:a16="http://schemas.microsoft.com/office/drawing/2014/main" id="{F9E90BAF-A640-42F7-8743-5E2B64E0FC60}"/>
              </a:ext>
            </a:extLst>
          </p:cNvPr>
          <p:cNvSpPr>
            <a:spLocks noGrp="1"/>
          </p:cNvSpPr>
          <p:nvPr>
            <p:ph idx="1"/>
          </p:nvPr>
        </p:nvSpPr>
        <p:spPr/>
        <p:txBody>
          <a:bodyPr>
            <a:normAutofit fontScale="92500" lnSpcReduction="20000"/>
          </a:bodyPr>
          <a:lstStyle/>
          <a:p>
            <a:pPr lvl="1"/>
            <a:r>
              <a:rPr lang="en-US" sz="3600" dirty="0"/>
              <a:t>Pros</a:t>
            </a:r>
          </a:p>
          <a:p>
            <a:pPr lvl="2"/>
            <a:r>
              <a:rPr lang="en-US" sz="3400" dirty="0"/>
              <a:t>Very similar workflow to SVN, good for transitioning to Git</a:t>
            </a:r>
          </a:p>
          <a:p>
            <a:pPr lvl="2"/>
            <a:r>
              <a:rPr lang="en-US" sz="3400" dirty="0"/>
              <a:t>Works for small teams</a:t>
            </a:r>
          </a:p>
          <a:p>
            <a:pPr lvl="1"/>
            <a:r>
              <a:rPr lang="en-US" sz="3600" dirty="0"/>
              <a:t>Cons</a:t>
            </a:r>
          </a:p>
          <a:p>
            <a:pPr lvl="2"/>
            <a:r>
              <a:rPr lang="en-US" sz="3400" dirty="0"/>
              <a:t>Doesn’t embrace the distributed nature of Git</a:t>
            </a:r>
          </a:p>
          <a:p>
            <a:pPr lvl="2"/>
            <a:r>
              <a:rPr lang="en-US" sz="3400" dirty="0"/>
              <a:t>Doesn’t scale with larger team sizes</a:t>
            </a:r>
          </a:p>
        </p:txBody>
      </p:sp>
    </p:spTree>
    <p:extLst>
      <p:ext uri="{BB962C8B-B14F-4D97-AF65-F5344CB8AC3E}">
        <p14:creationId xmlns:p14="http://schemas.microsoft.com/office/powerpoint/2010/main" val="249261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Feature Branch Model</a:t>
            </a:r>
          </a:p>
        </p:txBody>
      </p:sp>
      <p:sp>
        <p:nvSpPr>
          <p:cNvPr id="3" name="Content Placeholder 2">
            <a:extLst>
              <a:ext uri="{FF2B5EF4-FFF2-40B4-BE49-F238E27FC236}">
                <a16:creationId xmlns:a16="http://schemas.microsoft.com/office/drawing/2014/main" id="{EC314CEF-9E70-7846-BF94-B130AC77236C}"/>
              </a:ext>
            </a:extLst>
          </p:cNvPr>
          <p:cNvSpPr>
            <a:spLocks noGrp="1"/>
          </p:cNvSpPr>
          <p:nvPr>
            <p:ph idx="1"/>
          </p:nvPr>
        </p:nvSpPr>
        <p:spPr/>
        <p:txBody>
          <a:bodyPr anchor="t">
            <a:noAutofit/>
          </a:bodyPr>
          <a:lstStyle/>
          <a:p>
            <a:pPr lvl="1"/>
            <a:r>
              <a:rPr lang="en-US" sz="3600" dirty="0"/>
              <a:t>Extension of Centralized Model</a:t>
            </a:r>
          </a:p>
          <a:p>
            <a:pPr lvl="1"/>
            <a:r>
              <a:rPr lang="en-US" sz="3600" dirty="0"/>
              <a:t>All feature development work takes place in a dedicated branch, not master</a:t>
            </a:r>
          </a:p>
          <a:p>
            <a:pPr lvl="1"/>
            <a:r>
              <a:rPr lang="en-US" sz="3600" dirty="0"/>
              <a:t>Allows for Pull Requests</a:t>
            </a:r>
            <a:endParaRPr lang="en-US" sz="3400" dirty="0"/>
          </a:p>
          <a:p>
            <a:pPr lvl="1"/>
            <a:r>
              <a:rPr lang="en-US" sz="3400" dirty="0"/>
              <a:t>Master branch should never contain broken code (critical for continuous integration)</a:t>
            </a:r>
            <a:endParaRPr lang="en-US" sz="3600" dirty="0"/>
          </a:p>
        </p:txBody>
      </p:sp>
    </p:spTree>
    <p:extLst>
      <p:ext uri="{BB962C8B-B14F-4D97-AF65-F5344CB8AC3E}">
        <p14:creationId xmlns:p14="http://schemas.microsoft.com/office/powerpoint/2010/main" val="395782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8B3-54E1-1D4B-BC24-3644C2897F36}"/>
              </a:ext>
            </a:extLst>
          </p:cNvPr>
          <p:cNvSpPr>
            <a:spLocks noGrp="1"/>
          </p:cNvSpPr>
          <p:nvPr>
            <p:ph type="title"/>
          </p:nvPr>
        </p:nvSpPr>
        <p:spPr/>
        <p:txBody>
          <a:bodyPr/>
          <a:lstStyle/>
          <a:p>
            <a:r>
              <a:rPr lang="en-US" dirty="0"/>
              <a:t>Feature Branch Model</a:t>
            </a:r>
          </a:p>
        </p:txBody>
      </p:sp>
      <p:sp>
        <p:nvSpPr>
          <p:cNvPr id="10" name="Content Placeholder 9">
            <a:extLst>
              <a:ext uri="{FF2B5EF4-FFF2-40B4-BE49-F238E27FC236}">
                <a16:creationId xmlns:a16="http://schemas.microsoft.com/office/drawing/2014/main" id="{F9E90BAF-A640-42F7-8743-5E2B64E0FC60}"/>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A67EA22C-ED36-4A57-A43A-8F68DFA80759}"/>
              </a:ext>
            </a:extLst>
          </p:cNvPr>
          <p:cNvPicPr>
            <a:picLocks noChangeAspect="1"/>
          </p:cNvPicPr>
          <p:nvPr/>
        </p:nvPicPr>
        <p:blipFill>
          <a:blip r:embed="rId3"/>
          <a:stretch>
            <a:fillRect/>
          </a:stretch>
        </p:blipFill>
        <p:spPr>
          <a:xfrm>
            <a:off x="1374774" y="2071158"/>
            <a:ext cx="8886825" cy="3790950"/>
          </a:xfrm>
          <a:prstGeom prst="rect">
            <a:avLst/>
          </a:prstGeom>
        </p:spPr>
      </p:pic>
    </p:spTree>
    <p:extLst>
      <p:ext uri="{BB962C8B-B14F-4D97-AF65-F5344CB8AC3E}">
        <p14:creationId xmlns:p14="http://schemas.microsoft.com/office/powerpoint/2010/main" val="65726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266</TotalTime>
  <Words>1576</Words>
  <Application>Microsoft Macintosh PowerPoint</Application>
  <PresentationFormat>Widescreen</PresentationFormat>
  <Paragraphs>134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Introduction to GitFlow </vt:lpstr>
      <vt:lpstr>What is a “Branching Strategy?”</vt:lpstr>
      <vt:lpstr>Centralized Model</vt:lpstr>
      <vt:lpstr>Centralized Model</vt:lpstr>
      <vt:lpstr>Centralized Model</vt:lpstr>
      <vt:lpstr>PowerPoint Presentation</vt:lpstr>
      <vt:lpstr>Centralized Model</vt:lpstr>
      <vt:lpstr>Feature Branch Model</vt:lpstr>
      <vt:lpstr>Feature Branch Model</vt:lpstr>
      <vt:lpstr>Feature Branch Model</vt:lpstr>
      <vt:lpstr>GitFlow Model</vt:lpstr>
      <vt:lpstr>GitFlow Model</vt:lpstr>
      <vt:lpstr>GitFlow Branch Model</vt:lpstr>
      <vt:lpstr>Installing Gitflow</vt:lpstr>
      <vt:lpstr>Initializing a Repository</vt:lpstr>
      <vt:lpstr>Demo</vt:lpstr>
      <vt:lpstr>Out of Scope, but relevant</vt:lpstr>
      <vt:lpstr>Thanks!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GitFlow </dc:title>
  <dc:creator>Lambl, David</dc:creator>
  <cp:lastModifiedBy>Lambl, David</cp:lastModifiedBy>
  <cp:revision>43</cp:revision>
  <cp:lastPrinted>2019-06-07T01:12:43Z</cp:lastPrinted>
  <dcterms:created xsi:type="dcterms:W3CDTF">2019-06-03T00:34:02Z</dcterms:created>
  <dcterms:modified xsi:type="dcterms:W3CDTF">2019-06-07T01:14:50Z</dcterms:modified>
</cp:coreProperties>
</file>