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83" r:id="rId2"/>
    <p:sldId id="286" r:id="rId3"/>
    <p:sldId id="316" r:id="rId4"/>
    <p:sldId id="284" r:id="rId5"/>
    <p:sldId id="292" r:id="rId6"/>
    <p:sldId id="256" r:id="rId7"/>
    <p:sldId id="293" r:id="rId8"/>
    <p:sldId id="294" r:id="rId9"/>
    <p:sldId id="303" r:id="rId10"/>
    <p:sldId id="305" r:id="rId11"/>
    <p:sldId id="306" r:id="rId12"/>
    <p:sldId id="315" r:id="rId13"/>
    <p:sldId id="314" r:id="rId14"/>
    <p:sldId id="309" r:id="rId15"/>
    <p:sldId id="310" r:id="rId16"/>
    <p:sldId id="311" r:id="rId17"/>
    <p:sldId id="313" r:id="rId18"/>
    <p:sldId id="31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036" autoAdjust="0"/>
    <p:restoredTop sz="61905"/>
  </p:normalViewPr>
  <p:slideViewPr>
    <p:cSldViewPr snapToGrid="0">
      <p:cViewPr>
        <p:scale>
          <a:sx n="72" d="100"/>
          <a:sy n="72" d="100"/>
        </p:scale>
        <p:origin x="2168"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AAE58-E562-DF47-A0F7-42787D754845}" type="datetimeFigureOut">
              <a:rPr lang="en-US" smtClean="0"/>
              <a:t>3/30/23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AF359F-E95C-F64B-B302-8F3904292CB4}" type="slidenum">
              <a:rPr lang="en-US" smtClean="0"/>
              <a:t>‹#›</a:t>
            </a:fld>
            <a:endParaRPr lang="en-US"/>
          </a:p>
        </p:txBody>
      </p:sp>
    </p:spTree>
    <p:extLst>
      <p:ext uri="{BB962C8B-B14F-4D97-AF65-F5344CB8AC3E}">
        <p14:creationId xmlns:p14="http://schemas.microsoft.com/office/powerpoint/2010/main" val="1804060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eact.dev/learn/managing-state#reacting-to-input-with-state"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codesandbox.io/s/5cw764?file=/App.js&amp;utm_medium=sandpack" TargetMode="External"/><Relationship Id="rId5" Type="http://schemas.openxmlformats.org/officeDocument/2006/relationships/hyperlink" Target="https://react.dev/learn/reacting-to-input-with-state" TargetMode="External"/><Relationship Id="rId4" Type="http://schemas.openxmlformats.org/officeDocument/2006/relationships/hyperlink" Target="https://ui.dev/imperative-vs-declarative-programmi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I’ll be presenting on today is React State Management:</a:t>
            </a:r>
          </a:p>
          <a:p>
            <a:endParaRPr lang="en-US" dirty="0"/>
          </a:p>
          <a:p>
            <a:r>
              <a:rPr lang="en-US" dirty="0"/>
              <a:t>We’ll talk about:</a:t>
            </a:r>
          </a:p>
          <a:p>
            <a:endParaRPr lang="en-US" dirty="0"/>
          </a:p>
          <a:p>
            <a:pPr marL="171450" indent="-171450">
              <a:buFontTx/>
              <a:buChar char="-"/>
            </a:pPr>
            <a:r>
              <a:rPr lang="en-US" dirty="0"/>
              <a:t>What state management is and why its important</a:t>
            </a:r>
          </a:p>
          <a:p>
            <a:pPr marL="171450" indent="-171450">
              <a:buFontTx/>
              <a:buChar char="-"/>
            </a:pPr>
            <a:endParaRPr lang="en-US" dirty="0"/>
          </a:p>
          <a:p>
            <a:pPr marL="171450" indent="-171450">
              <a:buFontTx/>
              <a:buChar char="-"/>
            </a:pPr>
            <a:r>
              <a:rPr lang="en-US" dirty="0"/>
              <a:t>What React provides for us out of the box to manage our application’s state (this will include some of what we saw in Dave’s presentation a few weeks ago)</a:t>
            </a:r>
          </a:p>
          <a:p>
            <a:pPr marL="171450" indent="-171450">
              <a:buFontTx/>
              <a:buChar char="-"/>
            </a:pPr>
            <a:endParaRPr lang="en-US" dirty="0"/>
          </a:p>
          <a:p>
            <a:pPr marL="171450" indent="-171450">
              <a:buFontTx/>
              <a:buChar char="-"/>
            </a:pPr>
            <a:r>
              <a:rPr lang="en-US" dirty="0"/>
              <a:t>And briefly touch on a couple of other popular libraries written to help us manage state, such as Redux like we have in some of our applications here</a:t>
            </a:r>
          </a:p>
          <a:p>
            <a:pPr marL="171450" indent="-171450">
              <a:buFontTx/>
              <a:buChar char="-"/>
            </a:pPr>
            <a:endParaRPr lang="en-US" dirty="0"/>
          </a:p>
          <a:p>
            <a:pPr marL="171450" indent="-171450">
              <a:buFontTx/>
              <a:buChar char="-"/>
            </a:pPr>
            <a:r>
              <a:rPr lang="en-US" dirty="0"/>
              <a:t>Some of these examples will be straight from the React docs, so I’ll provide links at the end if you’re want to re-review or dig deeper into anything we look at</a:t>
            </a:r>
          </a:p>
        </p:txBody>
      </p:sp>
      <p:sp>
        <p:nvSpPr>
          <p:cNvPr id="4" name="Slide Number Placeholder 3"/>
          <p:cNvSpPr>
            <a:spLocks noGrp="1"/>
          </p:cNvSpPr>
          <p:nvPr>
            <p:ph type="sldNum" sz="quarter" idx="5"/>
          </p:nvPr>
        </p:nvSpPr>
        <p:spPr/>
        <p:txBody>
          <a:bodyPr/>
          <a:lstStyle/>
          <a:p>
            <a:fld id="{93AF359F-E95C-F64B-B302-8F3904292CB4}" type="slidenum">
              <a:rPr lang="en-US" smtClean="0"/>
              <a:t>1</a:t>
            </a:fld>
            <a:endParaRPr lang="en-US"/>
          </a:p>
        </p:txBody>
      </p:sp>
    </p:spTree>
    <p:extLst>
      <p:ext uri="{BB962C8B-B14F-4D97-AF65-F5344CB8AC3E}">
        <p14:creationId xmlns:p14="http://schemas.microsoft.com/office/powerpoint/2010/main" val="270602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F9F4DA"/>
                </a:solidFill>
                <a:effectLst/>
                <a:latin typeface="Outfit"/>
              </a:rPr>
              <a:t>useState</a:t>
            </a:r>
            <a:r>
              <a:rPr lang="en-US" b="0" i="0" dirty="0">
                <a:solidFill>
                  <a:srgbClr val="F9F4DA"/>
                </a:solidFill>
                <a:effectLst/>
                <a:latin typeface="Outfit"/>
              </a:rPr>
              <a:t> comes built-in with React and can be accessed via </a:t>
            </a:r>
            <a:r>
              <a:rPr lang="en-US" b="0" i="0" dirty="0" err="1">
                <a:solidFill>
                  <a:srgbClr val="F9F4DA"/>
                </a:solidFill>
                <a:effectLst/>
                <a:latin typeface="Outfit"/>
              </a:rPr>
              <a:t>React.useState</a:t>
            </a:r>
            <a:r>
              <a:rPr lang="en-US" b="0" i="0" dirty="0">
                <a:solidFill>
                  <a:srgbClr val="F9F4DA"/>
                </a:solidFill>
                <a:effectLst/>
                <a:latin typeface="Outfit"/>
              </a:rPr>
              <a:t>. It takes in a single argument, the initial value for that piece of state, and returns an array with the first item being the state value and the second item being a way to update that state.</a:t>
            </a:r>
          </a:p>
          <a:p>
            <a:pPr algn="l"/>
            <a:br>
              <a:rPr lang="en-US" b="0" i="0" dirty="0">
                <a:solidFill>
                  <a:srgbClr val="F9F4DA"/>
                </a:solidFill>
                <a:effectLst/>
                <a:latin typeface="Outfit"/>
              </a:rPr>
            </a:br>
            <a:endParaRPr lang="en-US" b="0" i="0" dirty="0">
              <a:solidFill>
                <a:srgbClr val="F9F4DA"/>
              </a:solidFill>
              <a:effectLst/>
              <a:latin typeface="Outfit"/>
            </a:endParaRPr>
          </a:p>
          <a:p>
            <a:r>
              <a:rPr lang="en-US" dirty="0">
                <a:effectLst/>
              </a:rPr>
              <a:t>The canonical and more precise way to write the code above is to use Array </a:t>
            </a:r>
            <a:r>
              <a:rPr lang="en-US" dirty="0" err="1">
                <a:effectLst/>
              </a:rPr>
              <a:t>destructuring</a:t>
            </a:r>
            <a:r>
              <a:rPr lang="en-US" dirty="0">
                <a:effectLst/>
              </a:rPr>
              <a:t> and put it all on one line. You can see that in the full example here.</a:t>
            </a:r>
          </a:p>
          <a:p>
            <a:br>
              <a:rPr lang="en-US" dirty="0">
                <a:effectLst/>
              </a:rPr>
            </a:br>
            <a:endParaRPr lang="en-US" dirty="0">
              <a:effectLst/>
            </a:endParaRPr>
          </a:p>
          <a:p>
            <a:endParaRPr lang="en-US" dirty="0"/>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10</a:t>
            </a:fld>
            <a:endParaRPr lang="en-US"/>
          </a:p>
        </p:txBody>
      </p:sp>
    </p:spTree>
    <p:extLst>
      <p:ext uri="{BB962C8B-B14F-4D97-AF65-F5344CB8AC3E}">
        <p14:creationId xmlns:p14="http://schemas.microsoft.com/office/powerpoint/2010/main" val="3622609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canonical and more precise way to write the code above is to use Array </a:t>
            </a:r>
            <a:r>
              <a:rPr lang="en-US" dirty="0" err="1">
                <a:effectLst/>
              </a:rPr>
              <a:t>destructuring</a:t>
            </a:r>
            <a:r>
              <a:rPr lang="en-US" dirty="0">
                <a:effectLst/>
              </a:rPr>
              <a:t> and put it all on one line. You can see that in the full example here.</a:t>
            </a:r>
          </a:p>
          <a:p>
            <a:endParaRPr lang="en-US" dirty="0">
              <a:effectLst/>
            </a:endParaRPr>
          </a:p>
        </p:txBody>
      </p:sp>
      <p:sp>
        <p:nvSpPr>
          <p:cNvPr id="4" name="Slide Number Placeholder 3"/>
          <p:cNvSpPr>
            <a:spLocks noGrp="1"/>
          </p:cNvSpPr>
          <p:nvPr>
            <p:ph type="sldNum" sz="quarter" idx="5"/>
          </p:nvPr>
        </p:nvSpPr>
        <p:spPr/>
        <p:txBody>
          <a:bodyPr/>
          <a:lstStyle/>
          <a:p>
            <a:fld id="{93AF359F-E95C-F64B-B302-8F3904292CB4}" type="slidenum">
              <a:rPr lang="en-US" smtClean="0"/>
              <a:t>11</a:t>
            </a:fld>
            <a:endParaRPr lang="en-US"/>
          </a:p>
        </p:txBody>
      </p:sp>
    </p:spTree>
    <p:extLst>
      <p:ext uri="{BB962C8B-B14F-4D97-AF65-F5344CB8AC3E}">
        <p14:creationId xmlns:p14="http://schemas.microsoft.com/office/powerpoint/2010/main" val="1648025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F9F4DA"/>
                </a:solidFill>
                <a:effectLst/>
                <a:latin typeface="Outfit"/>
              </a:rPr>
              <a:t>useReducer</a:t>
            </a:r>
            <a:r>
              <a:rPr lang="en-US" b="0" i="0" dirty="0">
                <a:solidFill>
                  <a:srgbClr val="F9F4DA"/>
                </a:solidFill>
                <a:effectLst/>
                <a:latin typeface="Outfit"/>
              </a:rPr>
              <a:t> more complex, not necessary to know as a beginner for simple apps, but is very useful for more complex apps, and a great tool to add to your toolbox as you get more comfortable with React</a:t>
            </a:r>
          </a:p>
          <a:p>
            <a:pPr algn="l"/>
            <a:endParaRPr lang="en-US" b="0" i="0" dirty="0">
              <a:solidFill>
                <a:srgbClr val="F9F4DA"/>
              </a:solidFill>
              <a:effectLst/>
              <a:latin typeface="Outfit"/>
            </a:endParaRPr>
          </a:p>
          <a:p>
            <a:pPr algn="l"/>
            <a:r>
              <a:rPr lang="en-US" b="0" i="0" dirty="0">
                <a:solidFill>
                  <a:srgbClr val="F9F4DA"/>
                </a:solidFill>
                <a:effectLst/>
                <a:latin typeface="Outfit"/>
              </a:rPr>
              <a:t>So, if you get lost here and aren’t able to follow along, don’t feel bad. However, if you have used Redux in our code here, this pattern will be very familiar to you</a:t>
            </a:r>
          </a:p>
          <a:p>
            <a:pPr algn="l"/>
            <a:endParaRPr lang="en-US" b="0" i="0" dirty="0">
              <a:solidFill>
                <a:srgbClr val="F9F4DA"/>
              </a:solidFill>
              <a:effectLst/>
              <a:latin typeface="Outfit"/>
            </a:endParaRPr>
          </a:p>
          <a:p>
            <a:pPr algn="l"/>
            <a:endParaRPr lang="en-US" b="0" i="0" dirty="0">
              <a:solidFill>
                <a:srgbClr val="F9F4DA"/>
              </a:solidFill>
              <a:effectLst/>
              <a:latin typeface="Outfit"/>
            </a:endParaRPr>
          </a:p>
          <a:p>
            <a:pPr algn="l"/>
            <a:r>
              <a:rPr lang="en-US" b="0" i="0" dirty="0">
                <a:solidFill>
                  <a:srgbClr val="F9F4DA"/>
                </a:solidFill>
                <a:effectLst/>
                <a:latin typeface="Outfit"/>
              </a:rPr>
              <a:t>React comes with a built-in Hook called </a:t>
            </a:r>
            <a:r>
              <a:rPr lang="en-US" b="0" i="0" dirty="0" err="1">
                <a:solidFill>
                  <a:srgbClr val="F9F4DA"/>
                </a:solidFill>
                <a:effectLst/>
                <a:latin typeface="Outfit"/>
              </a:rPr>
              <a:t>useReducer</a:t>
            </a:r>
            <a:r>
              <a:rPr lang="en-US" b="0" i="0" dirty="0">
                <a:solidFill>
                  <a:srgbClr val="F9F4DA"/>
                </a:solidFill>
                <a:effectLst/>
                <a:latin typeface="Outfit"/>
              </a:rPr>
              <a:t> that allows you to add state to a function component but manage that state using the reducer pattern.</a:t>
            </a:r>
          </a:p>
          <a:p>
            <a:pPr algn="l"/>
            <a:endParaRPr lang="en-US" b="0" i="0" dirty="0">
              <a:solidFill>
                <a:srgbClr val="F9F4DA"/>
              </a:solidFill>
              <a:effectLst/>
              <a:latin typeface="Outfit"/>
            </a:endParaRPr>
          </a:p>
          <a:p>
            <a:pPr algn="l"/>
            <a:r>
              <a:rPr lang="en-US" b="0" i="0" dirty="0" err="1">
                <a:solidFill>
                  <a:srgbClr val="F9F4DA"/>
                </a:solidFill>
                <a:effectLst/>
                <a:latin typeface="Outfit"/>
              </a:rPr>
              <a:t>useReducer</a:t>
            </a:r>
            <a:r>
              <a:rPr lang="en-US" b="0" i="0" dirty="0">
                <a:solidFill>
                  <a:srgbClr val="F9F4DA"/>
                </a:solidFill>
                <a:effectLst/>
                <a:latin typeface="Outfit"/>
              </a:rPr>
              <a:t> returns an array with the first element being the state and the second element being a dispatch function which when called, will invoke the reducer.</a:t>
            </a:r>
            <a:br>
              <a:rPr lang="en-US" b="0" i="0" dirty="0">
                <a:solidFill>
                  <a:srgbClr val="F9F4DA"/>
                </a:solidFill>
                <a:effectLst/>
                <a:latin typeface="Outfit"/>
              </a:rPr>
            </a:br>
            <a:endParaRPr lang="en-US" b="0" i="0" dirty="0">
              <a:solidFill>
                <a:srgbClr val="F9F4DA"/>
              </a:solidFill>
              <a:effectLst/>
              <a:latin typeface="Outfit"/>
            </a:endParaRPr>
          </a:p>
          <a:p>
            <a:pPr algn="l"/>
            <a:r>
              <a:rPr lang="en-US" b="0" i="0" dirty="0">
                <a:solidFill>
                  <a:srgbClr val="F9F4DA"/>
                </a:solidFill>
                <a:effectLst/>
                <a:latin typeface="Outfit"/>
              </a:rPr>
              <a:t>When invoked, whatever you pass to </a:t>
            </a:r>
            <a:r>
              <a:rPr lang="en-US" dirty="0"/>
              <a:t>dispatch</a:t>
            </a:r>
            <a:r>
              <a:rPr lang="en-US" b="0" i="0" dirty="0">
                <a:solidFill>
                  <a:srgbClr val="F9F4DA"/>
                </a:solidFill>
                <a:effectLst/>
                <a:latin typeface="Outfit"/>
              </a:rPr>
              <a:t> will be passed as the second argument to the </a:t>
            </a:r>
            <a:r>
              <a:rPr lang="en-US" dirty="0"/>
              <a:t>reducer</a:t>
            </a:r>
            <a:r>
              <a:rPr lang="en-US" b="0" i="0" dirty="0">
                <a:solidFill>
                  <a:srgbClr val="F9F4DA"/>
                </a:solidFill>
                <a:effectLst/>
                <a:latin typeface="Outfit"/>
              </a:rPr>
              <a:t> (which we've been calling </a:t>
            </a:r>
            <a:r>
              <a:rPr lang="en-US" dirty="0"/>
              <a:t>value</a:t>
            </a:r>
            <a:r>
              <a:rPr lang="en-US" b="0" i="0" dirty="0">
                <a:solidFill>
                  <a:srgbClr val="F9F4DA"/>
                </a:solidFill>
                <a:effectLst/>
                <a:latin typeface="Outfit"/>
              </a:rPr>
              <a:t>). The first argument (which we've been calling </a:t>
            </a:r>
            <a:r>
              <a:rPr lang="en-US" dirty="0"/>
              <a:t>state</a:t>
            </a:r>
            <a:r>
              <a:rPr lang="en-US" b="0" i="0" dirty="0">
                <a:solidFill>
                  <a:srgbClr val="F9F4DA"/>
                </a:solidFill>
                <a:effectLst/>
                <a:latin typeface="Outfit"/>
              </a:rPr>
              <a:t>) will be passed implicitly by React and will be whatever the previous </a:t>
            </a:r>
            <a:r>
              <a:rPr lang="en-US" dirty="0"/>
              <a:t>state</a:t>
            </a:r>
            <a:r>
              <a:rPr lang="en-US" b="0" i="0" dirty="0">
                <a:solidFill>
                  <a:srgbClr val="F9F4DA"/>
                </a:solidFill>
                <a:effectLst/>
                <a:latin typeface="Outfit"/>
              </a:rPr>
              <a:t> value was. </a:t>
            </a:r>
          </a:p>
          <a:p>
            <a:pPr algn="l"/>
            <a:endParaRPr lang="en-US" b="0" i="0" dirty="0">
              <a:solidFill>
                <a:srgbClr val="F9F4DA"/>
              </a:solidFill>
              <a:effectLst/>
              <a:latin typeface="Outfit"/>
            </a:endParaRPr>
          </a:p>
          <a:p>
            <a:pPr algn="l"/>
            <a:r>
              <a:rPr lang="en-US" b="0" i="0" dirty="0">
                <a:solidFill>
                  <a:srgbClr val="F9F4DA"/>
                </a:solidFill>
                <a:effectLst/>
                <a:latin typeface="Outfit"/>
              </a:rPr>
              <a:t>Putting it all together, here's our code.</a:t>
            </a:r>
          </a:p>
        </p:txBody>
      </p:sp>
      <p:sp>
        <p:nvSpPr>
          <p:cNvPr id="4" name="Slide Number Placeholder 3"/>
          <p:cNvSpPr>
            <a:spLocks noGrp="1"/>
          </p:cNvSpPr>
          <p:nvPr>
            <p:ph type="sldNum" sz="quarter" idx="5"/>
          </p:nvPr>
        </p:nvSpPr>
        <p:spPr/>
        <p:txBody>
          <a:bodyPr/>
          <a:lstStyle/>
          <a:p>
            <a:fld id="{93AF359F-E95C-F64B-B302-8F3904292CB4}" type="slidenum">
              <a:rPr lang="en-US" smtClean="0"/>
              <a:t>12</a:t>
            </a:fld>
            <a:endParaRPr lang="en-US"/>
          </a:p>
        </p:txBody>
      </p:sp>
    </p:spTree>
    <p:extLst>
      <p:ext uri="{BB962C8B-B14F-4D97-AF65-F5344CB8AC3E}">
        <p14:creationId xmlns:p14="http://schemas.microsoft.com/office/powerpoint/2010/main" val="1948276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9F4DA"/>
                </a:solidFill>
                <a:effectLst/>
                <a:latin typeface="Outfit"/>
              </a:rPr>
              <a:t>(Whenever the </a:t>
            </a:r>
            <a:r>
              <a:rPr lang="en-US" dirty="0"/>
              <a:t>+</a:t>
            </a:r>
            <a:r>
              <a:rPr lang="en-US" b="0" i="0" dirty="0">
                <a:solidFill>
                  <a:srgbClr val="F9F4DA"/>
                </a:solidFill>
                <a:effectLst/>
                <a:latin typeface="Outfit"/>
              </a:rPr>
              <a:t> button is clicked, </a:t>
            </a:r>
            <a:r>
              <a:rPr lang="en-US" dirty="0"/>
              <a:t>dispatch</a:t>
            </a:r>
            <a:r>
              <a:rPr lang="en-US" b="0" i="0" dirty="0">
                <a:solidFill>
                  <a:srgbClr val="F9F4DA"/>
                </a:solidFill>
                <a:effectLst/>
                <a:latin typeface="Outfit"/>
              </a:rPr>
              <a:t> will be invoked. That will call </a:t>
            </a:r>
            <a:r>
              <a:rPr lang="en-US" dirty="0"/>
              <a:t>reducer</a:t>
            </a:r>
            <a:r>
              <a:rPr lang="en-US" b="0" i="0" dirty="0">
                <a:solidFill>
                  <a:srgbClr val="F9F4DA"/>
                </a:solidFill>
                <a:effectLst/>
                <a:latin typeface="Outfit"/>
              </a:rPr>
              <a:t> passing it two arguments, </a:t>
            </a:r>
            <a:r>
              <a:rPr lang="en-US" dirty="0"/>
              <a:t>state</a:t>
            </a:r>
            <a:r>
              <a:rPr lang="en-US" b="0" i="0" dirty="0">
                <a:solidFill>
                  <a:srgbClr val="F9F4DA"/>
                </a:solidFill>
                <a:effectLst/>
                <a:latin typeface="Outfit"/>
              </a:rPr>
              <a:t>, which will come implicitly from React, and </a:t>
            </a:r>
            <a:r>
              <a:rPr lang="en-US" dirty="0"/>
              <a:t>value</a:t>
            </a:r>
            <a:r>
              <a:rPr lang="en-US" b="0" i="0" dirty="0">
                <a:solidFill>
                  <a:srgbClr val="F9F4DA"/>
                </a:solidFill>
                <a:effectLst/>
                <a:latin typeface="Outfit"/>
              </a:rPr>
              <a:t>, which will be whatever was passed to </a:t>
            </a:r>
            <a:r>
              <a:rPr lang="en-US" dirty="0"/>
              <a:t>dispatch</a:t>
            </a:r>
            <a:r>
              <a:rPr lang="en-US" b="0" i="0" dirty="0">
                <a:solidFill>
                  <a:srgbClr val="F9F4DA"/>
                </a:solidFill>
                <a:effectLst/>
                <a:latin typeface="Outfit"/>
              </a:rPr>
              <a:t>. What we return from </a:t>
            </a:r>
            <a:r>
              <a:rPr lang="en-US" dirty="0"/>
              <a:t>reducer</a:t>
            </a:r>
            <a:r>
              <a:rPr lang="en-US" b="0" i="0" dirty="0">
                <a:solidFill>
                  <a:srgbClr val="F9F4DA"/>
                </a:solidFill>
                <a:effectLst/>
                <a:latin typeface="Outfit"/>
              </a:rPr>
              <a:t> will become our new </a:t>
            </a:r>
            <a:r>
              <a:rPr lang="en-US" dirty="0"/>
              <a:t>count</a:t>
            </a:r>
            <a:r>
              <a:rPr lang="en-US" b="0" i="0" dirty="0">
                <a:solidFill>
                  <a:srgbClr val="F9F4DA"/>
                </a:solidFill>
                <a:effectLst/>
                <a:latin typeface="Outfit"/>
              </a:rPr>
              <a:t>. Finally, because </a:t>
            </a:r>
            <a:r>
              <a:rPr lang="en-US" dirty="0"/>
              <a:t>count</a:t>
            </a:r>
            <a:r>
              <a:rPr lang="en-US" b="0" i="0" dirty="0">
                <a:solidFill>
                  <a:srgbClr val="F9F4DA"/>
                </a:solidFill>
                <a:effectLst/>
                <a:latin typeface="Outfit"/>
              </a:rPr>
              <a:t> changed, React will re-render the component, updating the UI.)</a:t>
            </a:r>
          </a:p>
          <a:p>
            <a:endParaRPr lang="en-US" b="0" i="0" dirty="0">
              <a:solidFill>
                <a:srgbClr val="F9F4DA"/>
              </a:solidFill>
              <a:effectLst/>
              <a:latin typeface="Outfit"/>
            </a:endParaRPr>
          </a:p>
          <a:p>
            <a:endParaRPr lang="en-US" b="0" i="0" dirty="0">
              <a:solidFill>
                <a:srgbClr val="F9F4DA"/>
              </a:solidFill>
              <a:effectLst/>
              <a:latin typeface="Outfit"/>
            </a:endParaRPr>
          </a:p>
          <a:p>
            <a:pPr algn="l"/>
            <a:r>
              <a:rPr lang="en-US" b="0" i="0" dirty="0" err="1">
                <a:solidFill>
                  <a:srgbClr val="F9F4DA"/>
                </a:solidFill>
                <a:effectLst/>
                <a:latin typeface="Outfit"/>
              </a:rPr>
              <a:t>useState</a:t>
            </a:r>
            <a:r>
              <a:rPr lang="en-US" b="0" i="0" dirty="0">
                <a:solidFill>
                  <a:srgbClr val="F9F4DA"/>
                </a:solidFill>
                <a:effectLst/>
                <a:latin typeface="Outfit"/>
              </a:rPr>
              <a:t> and </a:t>
            </a:r>
            <a:r>
              <a:rPr lang="en-US" b="0" i="0" dirty="0" err="1">
                <a:solidFill>
                  <a:srgbClr val="F9F4DA"/>
                </a:solidFill>
                <a:effectLst/>
                <a:latin typeface="Outfit"/>
              </a:rPr>
              <a:t>useReducer</a:t>
            </a:r>
            <a:r>
              <a:rPr lang="en-US" b="0" i="0" dirty="0">
                <a:solidFill>
                  <a:srgbClr val="F9F4DA"/>
                </a:solidFill>
                <a:effectLst/>
                <a:latin typeface="Outfit"/>
              </a:rPr>
              <a:t> both allow you to add state to function components. </a:t>
            </a:r>
            <a:r>
              <a:rPr lang="en-US" b="0" i="0" dirty="0" err="1">
                <a:solidFill>
                  <a:srgbClr val="F9F4DA"/>
                </a:solidFill>
                <a:effectLst/>
                <a:latin typeface="Outfit"/>
              </a:rPr>
              <a:t>useReducer</a:t>
            </a:r>
            <a:r>
              <a:rPr lang="en-US" b="0" i="0" dirty="0">
                <a:solidFill>
                  <a:srgbClr val="F9F4DA"/>
                </a:solidFill>
                <a:effectLst/>
                <a:latin typeface="Outfit"/>
              </a:rPr>
              <a:t> offers more flexibility since it allows you to decouple how the state is updated from the action that triggered the update - typically leading to more declarative state updates.</a:t>
            </a:r>
          </a:p>
          <a:p>
            <a:pPr algn="l"/>
            <a:endParaRPr lang="en-US" b="0" i="0" dirty="0">
              <a:solidFill>
                <a:srgbClr val="F9F4DA"/>
              </a:solidFill>
              <a:effectLst/>
              <a:latin typeface="Outfit"/>
            </a:endParaRPr>
          </a:p>
          <a:p>
            <a:pPr algn="l"/>
            <a:r>
              <a:rPr lang="en-US" b="0" i="0" dirty="0">
                <a:solidFill>
                  <a:srgbClr val="F9F4DA"/>
                </a:solidFill>
                <a:effectLst/>
                <a:latin typeface="Outfit"/>
              </a:rPr>
              <a:t>If different pieces of state update independently from one another (hovering, selected, etc.), </a:t>
            </a:r>
            <a:r>
              <a:rPr lang="en-US" b="0" i="0" dirty="0" err="1">
                <a:solidFill>
                  <a:srgbClr val="F9F4DA"/>
                </a:solidFill>
                <a:effectLst/>
                <a:latin typeface="Outfit"/>
              </a:rPr>
              <a:t>useState</a:t>
            </a:r>
            <a:r>
              <a:rPr lang="en-US" b="0" i="0" dirty="0">
                <a:solidFill>
                  <a:srgbClr val="F9F4DA"/>
                </a:solidFill>
                <a:effectLst/>
                <a:latin typeface="Outfit"/>
              </a:rPr>
              <a:t> should work fine. </a:t>
            </a:r>
          </a:p>
          <a:p>
            <a:pPr algn="l"/>
            <a:endParaRPr lang="en-US" b="0" i="0" dirty="0">
              <a:solidFill>
                <a:srgbClr val="F9F4DA"/>
              </a:solidFill>
              <a:effectLst/>
              <a:latin typeface="Outfit"/>
            </a:endParaRPr>
          </a:p>
          <a:p>
            <a:pPr algn="l"/>
            <a:r>
              <a:rPr lang="en-US" b="0" i="0" dirty="0">
                <a:solidFill>
                  <a:srgbClr val="F9F4DA"/>
                </a:solidFill>
                <a:effectLst/>
                <a:latin typeface="Outfit"/>
              </a:rPr>
              <a:t>If your state tends to be updated together or if updating one piece of state is based on another piece of state, go with </a:t>
            </a:r>
            <a:r>
              <a:rPr lang="en-US" b="0" i="0" dirty="0" err="1">
                <a:solidFill>
                  <a:srgbClr val="F9F4DA"/>
                </a:solidFill>
                <a:effectLst/>
                <a:latin typeface="Outfit"/>
              </a:rPr>
              <a:t>useReducer</a:t>
            </a:r>
            <a:r>
              <a:rPr lang="en-US" b="0" i="0" dirty="0">
                <a:solidFill>
                  <a:srgbClr val="F9F4DA"/>
                </a:solidFill>
                <a:effectLst/>
                <a:latin typeface="Outfit"/>
              </a:rPr>
              <a:t>.</a:t>
            </a:r>
          </a:p>
          <a:p>
            <a:endParaRPr lang="en-US" dirty="0"/>
          </a:p>
          <a:p>
            <a:endParaRPr lang="en-US" dirty="0"/>
          </a:p>
          <a:p>
            <a:r>
              <a:rPr lang="en-US" dirty="0"/>
              <a:t>Describing how, imperative with </a:t>
            </a:r>
            <a:r>
              <a:rPr lang="en-US" dirty="0" err="1"/>
              <a:t>useState</a:t>
            </a:r>
            <a:endParaRPr lang="en-US" dirty="0"/>
          </a:p>
          <a:p>
            <a:endParaRPr lang="en-US" dirty="0"/>
          </a:p>
          <a:p>
            <a:r>
              <a:rPr lang="en-US" dirty="0"/>
              <a:t>Map actions to state transitions</a:t>
            </a:r>
          </a:p>
          <a:p>
            <a:endParaRPr lang="en-US" dirty="0"/>
          </a:p>
          <a:p>
            <a:r>
              <a:rPr lang="en-US" dirty="0"/>
              <a:t>.. + Reducer contains all of the imperative, instructional code</a:t>
            </a:r>
          </a:p>
          <a:p>
            <a:endParaRPr lang="en-US" dirty="0"/>
          </a:p>
          <a:p>
            <a:r>
              <a:rPr lang="en-US" dirty="0"/>
              <a:t>.. + Update the state based on previous state</a:t>
            </a:r>
          </a:p>
        </p:txBody>
      </p:sp>
      <p:sp>
        <p:nvSpPr>
          <p:cNvPr id="4" name="Slide Number Placeholder 3"/>
          <p:cNvSpPr>
            <a:spLocks noGrp="1"/>
          </p:cNvSpPr>
          <p:nvPr>
            <p:ph type="sldNum" sz="quarter" idx="5"/>
          </p:nvPr>
        </p:nvSpPr>
        <p:spPr/>
        <p:txBody>
          <a:bodyPr/>
          <a:lstStyle/>
          <a:p>
            <a:fld id="{93AF359F-E95C-F64B-B302-8F3904292CB4}" type="slidenum">
              <a:rPr lang="en-US" smtClean="0"/>
              <a:t>13</a:t>
            </a:fld>
            <a:endParaRPr lang="en-US"/>
          </a:p>
        </p:txBody>
      </p:sp>
    </p:spTree>
    <p:extLst>
      <p:ext uri="{BB962C8B-B14F-4D97-AF65-F5344CB8AC3E}">
        <p14:creationId xmlns:p14="http://schemas.microsoft.com/office/powerpoint/2010/main" val="1874344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08B4E"/>
                </a:solidFill>
                <a:effectLst/>
                <a:latin typeface="Monaco" pitchFamily="2" charset="77"/>
              </a:rPr>
              <a:t>// - context is typically better for libraries (i.e., component libraries)</a:t>
            </a:r>
            <a:endParaRPr lang="en-US" b="0" dirty="0">
              <a:solidFill>
                <a:srgbClr val="FFFFFF"/>
              </a:solidFill>
              <a:effectLst/>
              <a:latin typeface="Monaco" pitchFamily="2" charset="77"/>
            </a:endParaRPr>
          </a:p>
          <a:p>
            <a:r>
              <a:rPr lang="en-US" b="0" dirty="0">
                <a:solidFill>
                  <a:srgbClr val="608B4E"/>
                </a:solidFill>
                <a:effectLst/>
                <a:latin typeface="Monaco" pitchFamily="2" charset="77"/>
              </a:rPr>
              <a:t>// - usually, composition should be what you reach for first</a:t>
            </a:r>
            <a:endParaRPr lang="en-US" b="0" i="1" dirty="0">
              <a:solidFill>
                <a:srgbClr val="F9F4DA"/>
              </a:solidFill>
              <a:effectLst/>
              <a:latin typeface="Outfit"/>
            </a:endParaRPr>
          </a:p>
          <a:p>
            <a:endParaRPr lang="en-US" b="0" i="1" dirty="0">
              <a:solidFill>
                <a:srgbClr val="F9F4DA"/>
              </a:solidFill>
              <a:effectLst/>
              <a:latin typeface="Outfit"/>
            </a:endParaRPr>
          </a:p>
          <a:p>
            <a:r>
              <a:rPr lang="en-US" b="0" i="1" dirty="0">
                <a:solidFill>
                  <a:srgbClr val="F9F4DA"/>
                </a:solidFill>
                <a:effectLst/>
                <a:latin typeface="Outfit"/>
              </a:rPr>
              <a:t>Context provides a way to pass data through the component tree without having to pass props down manually at every level. - The React Docs</a:t>
            </a:r>
          </a:p>
          <a:p>
            <a:endParaRPr lang="en-US" b="0" i="1" dirty="0">
              <a:solidFill>
                <a:srgbClr val="F9F4DA"/>
              </a:solidFill>
              <a:effectLst/>
              <a:latin typeface="Outfit"/>
            </a:endParaRPr>
          </a:p>
          <a:p>
            <a:r>
              <a:rPr lang="en-US" dirty="0"/>
              <a:t>https://</a:t>
            </a:r>
            <a:r>
              <a:rPr lang="en-US" dirty="0" err="1"/>
              <a:t>react.dev</a:t>
            </a:r>
            <a:r>
              <a:rPr lang="en-US" dirty="0"/>
              <a:t>/learn/passing-data-deeply-with-context</a:t>
            </a:r>
          </a:p>
          <a:p>
            <a:endParaRPr lang="en-US" dirty="0"/>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14</a:t>
            </a:fld>
            <a:endParaRPr lang="en-US"/>
          </a:p>
        </p:txBody>
      </p:sp>
    </p:spTree>
    <p:extLst>
      <p:ext uri="{BB962C8B-B14F-4D97-AF65-F5344CB8AC3E}">
        <p14:creationId xmlns:p14="http://schemas.microsoft.com/office/powerpoint/2010/main" val="3123913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F9F4DA"/>
                </a:solidFill>
                <a:effectLst/>
                <a:latin typeface="Outfit"/>
              </a:rPr>
              <a:t>Context provides a way to pass data through the component tree without having to pass props down manually at every level. - The React Docs</a:t>
            </a:r>
          </a:p>
          <a:p>
            <a:endParaRPr lang="en-US" b="0" i="1" dirty="0">
              <a:solidFill>
                <a:srgbClr val="F9F4DA"/>
              </a:solidFill>
              <a:effectLst/>
              <a:latin typeface="Outfit"/>
            </a:endParaRPr>
          </a:p>
          <a:p>
            <a:r>
              <a:rPr lang="en-US" dirty="0"/>
              <a:t>https://</a:t>
            </a:r>
            <a:r>
              <a:rPr lang="en-US" dirty="0" err="1"/>
              <a:t>react.dev</a:t>
            </a:r>
            <a:r>
              <a:rPr lang="en-US" dirty="0"/>
              <a:t>/learn/passing-data-deeply-with-context</a:t>
            </a:r>
          </a:p>
          <a:p>
            <a:endParaRPr lang="en-US" dirty="0"/>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15</a:t>
            </a:fld>
            <a:endParaRPr lang="en-US"/>
          </a:p>
        </p:txBody>
      </p:sp>
    </p:spTree>
    <p:extLst>
      <p:ext uri="{BB962C8B-B14F-4D97-AF65-F5344CB8AC3E}">
        <p14:creationId xmlns:p14="http://schemas.microsoft.com/office/powerpoint/2010/main" val="3564202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F9F4DA"/>
                </a:solidFill>
                <a:effectLst/>
                <a:latin typeface="Outfit"/>
              </a:rPr>
              <a:t>Context provides a way to pass data through the component tree without having to pass props down manually at every level. - The React Docs</a:t>
            </a:r>
          </a:p>
          <a:p>
            <a:endParaRPr lang="en-US" b="0" i="1" dirty="0">
              <a:solidFill>
                <a:srgbClr val="F9F4DA"/>
              </a:solidFill>
              <a:effectLst/>
              <a:latin typeface="Outfit"/>
            </a:endParaRPr>
          </a:p>
          <a:p>
            <a:r>
              <a:rPr lang="en-US" dirty="0"/>
              <a:t>https://</a:t>
            </a:r>
            <a:r>
              <a:rPr lang="en-US" dirty="0" err="1"/>
              <a:t>react.dev</a:t>
            </a:r>
            <a:r>
              <a:rPr lang="en-US" dirty="0"/>
              <a:t>/learn/passing-data-deeply-with-context</a:t>
            </a:r>
          </a:p>
          <a:p>
            <a:endParaRPr lang="en-US" dirty="0"/>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16</a:t>
            </a:fld>
            <a:endParaRPr lang="en-US"/>
          </a:p>
        </p:txBody>
      </p:sp>
    </p:spTree>
    <p:extLst>
      <p:ext uri="{BB962C8B-B14F-4D97-AF65-F5344CB8AC3E}">
        <p14:creationId xmlns:p14="http://schemas.microsoft.com/office/powerpoint/2010/main" val="555451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blog.logrocket.com</a:t>
            </a:r>
            <a:r>
              <a:rPr lang="en-US" dirty="0"/>
              <a:t>/redux-vs-</a:t>
            </a:r>
            <a:r>
              <a:rPr lang="en-US" dirty="0" err="1"/>
              <a:t>mobx</a:t>
            </a:r>
            <a:r>
              <a:rPr lang="en-US" dirty="0"/>
              <a:t>/</a:t>
            </a:r>
          </a:p>
        </p:txBody>
      </p:sp>
      <p:sp>
        <p:nvSpPr>
          <p:cNvPr id="4" name="Slide Number Placeholder 3"/>
          <p:cNvSpPr>
            <a:spLocks noGrp="1"/>
          </p:cNvSpPr>
          <p:nvPr>
            <p:ph type="sldNum" sz="quarter" idx="5"/>
          </p:nvPr>
        </p:nvSpPr>
        <p:spPr/>
        <p:txBody>
          <a:bodyPr/>
          <a:lstStyle/>
          <a:p>
            <a:fld id="{93AF359F-E95C-F64B-B302-8F3904292CB4}" type="slidenum">
              <a:rPr lang="en-US" smtClean="0"/>
              <a:t>17</a:t>
            </a:fld>
            <a:endParaRPr lang="en-US"/>
          </a:p>
        </p:txBody>
      </p:sp>
    </p:spTree>
    <p:extLst>
      <p:ext uri="{BB962C8B-B14F-4D97-AF65-F5344CB8AC3E}">
        <p14:creationId xmlns:p14="http://schemas.microsoft.com/office/powerpoint/2010/main" val="674726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18</a:t>
            </a:fld>
            <a:endParaRPr lang="en-US"/>
          </a:p>
        </p:txBody>
      </p:sp>
    </p:spTree>
    <p:extLst>
      <p:ext uri="{BB962C8B-B14F-4D97-AF65-F5344CB8AC3E}">
        <p14:creationId xmlns:p14="http://schemas.microsoft.com/office/powerpoint/2010/main" val="918967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9F4DA"/>
                </a:solidFill>
                <a:effectLst/>
                <a:latin typeface="Outfit"/>
              </a:rPr>
              <a:t>So, why are we talking about state management?</a:t>
            </a:r>
          </a:p>
          <a:p>
            <a:endParaRPr lang="en-US" b="0" i="0" dirty="0">
              <a:solidFill>
                <a:srgbClr val="F9F4DA"/>
              </a:solidFill>
              <a:effectLst/>
              <a:latin typeface="Outfit"/>
            </a:endParaRPr>
          </a:p>
          <a:p>
            <a:r>
              <a:rPr lang="en-US" b="0" i="0" dirty="0">
                <a:solidFill>
                  <a:srgbClr val="F9F4DA"/>
                </a:solidFill>
                <a:effectLst/>
                <a:latin typeface="Outfit"/>
              </a:rPr>
              <a:t>Well:</a:t>
            </a:r>
          </a:p>
          <a:p>
            <a:endParaRPr lang="en-US" b="0" i="0" dirty="0">
              <a:solidFill>
                <a:srgbClr val="F9F4DA"/>
              </a:solidFill>
              <a:effectLst/>
              <a:latin typeface="Outfit"/>
            </a:endParaRPr>
          </a:p>
          <a:p>
            <a:r>
              <a:rPr lang="en-US" b="0" i="0" dirty="0">
                <a:solidFill>
                  <a:srgbClr val="F9F4DA"/>
                </a:solidFill>
                <a:effectLst/>
                <a:latin typeface="Outfit"/>
              </a:rPr>
              <a:t>UI and state are fundamental elements of any application, let’s think about this quote from a training site I use </a:t>
            </a:r>
            <a:r>
              <a:rPr lang="en-US" b="0" i="0" dirty="0" err="1">
                <a:solidFill>
                  <a:srgbClr val="F9F4DA"/>
                </a:solidFill>
                <a:effectLst/>
                <a:latin typeface="Outfit"/>
              </a:rPr>
              <a:t>ui.dev</a:t>
            </a:r>
            <a:endParaRPr lang="en-US" b="0" i="0" dirty="0">
              <a:solidFill>
                <a:srgbClr val="F9F4DA"/>
              </a:solidFill>
              <a:effectLst/>
              <a:latin typeface="Outfit"/>
            </a:endParaRPr>
          </a:p>
          <a:p>
            <a:endParaRPr lang="en-US" b="0" i="0" dirty="0">
              <a:solidFill>
                <a:srgbClr val="F9F4DA"/>
              </a:solidFill>
              <a:effectLst/>
              <a:latin typeface="Outfit"/>
            </a:endParaRPr>
          </a:p>
        </p:txBody>
      </p:sp>
      <p:sp>
        <p:nvSpPr>
          <p:cNvPr id="4" name="Slide Number Placeholder 3"/>
          <p:cNvSpPr>
            <a:spLocks noGrp="1"/>
          </p:cNvSpPr>
          <p:nvPr>
            <p:ph type="sldNum" sz="quarter" idx="5"/>
          </p:nvPr>
        </p:nvSpPr>
        <p:spPr/>
        <p:txBody>
          <a:bodyPr/>
          <a:lstStyle/>
          <a:p>
            <a:fld id="{93AF359F-E95C-F64B-B302-8F3904292CB4}" type="slidenum">
              <a:rPr lang="en-US" smtClean="0"/>
              <a:t>2</a:t>
            </a:fld>
            <a:endParaRPr lang="en-US"/>
          </a:p>
        </p:txBody>
      </p:sp>
    </p:spTree>
    <p:extLst>
      <p:ext uri="{BB962C8B-B14F-4D97-AF65-F5344CB8AC3E}">
        <p14:creationId xmlns:p14="http://schemas.microsoft.com/office/powerpoint/2010/main" val="3191767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9F4DA"/>
                </a:solidFill>
                <a:effectLst/>
                <a:latin typeface="Outfit"/>
              </a:rPr>
              <a:t>“If you were to boil down an app to its two most fundamental components, what you'd get is UI and State.”</a:t>
            </a:r>
          </a:p>
          <a:p>
            <a:endParaRPr lang="en-US" b="0" i="0" dirty="0">
              <a:solidFill>
                <a:srgbClr val="F9F4DA"/>
              </a:solidFill>
              <a:effectLst/>
              <a:latin typeface="Outfit"/>
            </a:endParaRPr>
          </a:p>
          <a:p>
            <a:r>
              <a:rPr lang="en-US" b="0" i="0" dirty="0">
                <a:solidFill>
                  <a:srgbClr val="F9F4DA"/>
                </a:solidFill>
                <a:effectLst/>
                <a:latin typeface="Outfit"/>
              </a:rPr>
              <a:t>So, what that quote is saying is that, two core elements of any app are the UI you interact with, and the state changes that occur when you interact with that UI.</a:t>
            </a:r>
          </a:p>
          <a:p>
            <a:endParaRPr lang="en-US" b="0" i="0" dirty="0">
              <a:solidFill>
                <a:srgbClr val="F9F4DA"/>
              </a:solidFill>
              <a:effectLst/>
              <a:latin typeface="Outfit"/>
            </a:endParaRPr>
          </a:p>
          <a:p>
            <a:r>
              <a:rPr lang="en-US" b="0" i="0" dirty="0">
                <a:solidFill>
                  <a:srgbClr val="F9F4DA"/>
                </a:solidFill>
                <a:effectLst/>
                <a:latin typeface="Outfit"/>
              </a:rPr>
              <a:t>If you think about the business rules in an app, again, it’s our state that changes in coordination with those rules, our business logic</a:t>
            </a:r>
          </a:p>
          <a:p>
            <a:endParaRPr lang="en-US" b="0" i="0" dirty="0">
              <a:solidFill>
                <a:srgbClr val="F9F4DA"/>
              </a:solidFill>
              <a:effectLst/>
              <a:latin typeface="Outfit"/>
            </a:endParaRPr>
          </a:p>
          <a:p>
            <a:r>
              <a:rPr lang="en-US" b="0" i="0" dirty="0">
                <a:solidFill>
                  <a:srgbClr val="F9F4DA"/>
                </a:solidFill>
                <a:effectLst/>
                <a:latin typeface="Outfit"/>
              </a:rPr>
              <a:t>So, an app is composed primarily of UI and State.</a:t>
            </a:r>
          </a:p>
          <a:p>
            <a:endParaRPr lang="en-US" b="0" i="0" dirty="0">
              <a:solidFill>
                <a:srgbClr val="F9F4DA"/>
              </a:solidFill>
              <a:effectLst/>
              <a:latin typeface="Outfit"/>
            </a:endParaRPr>
          </a:p>
          <a:p>
            <a:r>
              <a:rPr lang="en-US" b="0" i="0" dirty="0">
                <a:solidFill>
                  <a:srgbClr val="F9F4DA"/>
                </a:solidFill>
                <a:effectLst/>
                <a:latin typeface="Outfit"/>
              </a:rPr>
              <a:t>Now, here’s some more on the quote from above:</a:t>
            </a:r>
          </a:p>
          <a:p>
            <a:r>
              <a:rPr lang="en-US" b="0" i="0" dirty="0">
                <a:solidFill>
                  <a:srgbClr val="F9F4DA"/>
                </a:solidFill>
                <a:effectLst/>
                <a:latin typeface="Outfit"/>
              </a:rPr>
              <a:t>“if you were to boil down the root cause for any bug you've ever written, odds are that bug was caused because of state mismanagement. The state the app expected and the state it got were out of sync.</a:t>
            </a:r>
          </a:p>
          <a:p>
            <a:r>
              <a:rPr lang="en-US" b="0" i="0" dirty="0">
                <a:solidFill>
                  <a:srgbClr val="F9F4DA"/>
                </a:solidFill>
                <a:effectLst/>
                <a:latin typeface="Outfit"/>
              </a:rPr>
              <a:t>Have you ever thought about why the first rule of tech support is turning it off and back on again? It's because it resets the state and, therefore, fixes the problem.”</a:t>
            </a:r>
          </a:p>
          <a:p>
            <a:endParaRPr lang="en-US" b="0" i="0" dirty="0">
              <a:solidFill>
                <a:srgbClr val="F9F4DA"/>
              </a:solidFill>
              <a:effectLst/>
              <a:latin typeface="Outfit"/>
            </a:endParaRPr>
          </a:p>
          <a:p>
            <a:r>
              <a:rPr lang="en-US" b="0" i="0" dirty="0">
                <a:solidFill>
                  <a:srgbClr val="F9F4DA"/>
                </a:solidFill>
                <a:effectLst/>
                <a:latin typeface="Outfit"/>
              </a:rPr>
              <a:t>So, by increasing the predictability of your state, you can decrease the number of bugs in your application.</a:t>
            </a:r>
          </a:p>
          <a:p>
            <a:endParaRPr lang="en-US" b="0" i="0" dirty="0">
              <a:solidFill>
                <a:srgbClr val="F9F4DA"/>
              </a:solidFill>
              <a:effectLst/>
              <a:latin typeface="Outfit"/>
            </a:endParaRPr>
          </a:p>
          <a:p>
            <a:r>
              <a:rPr lang="en-US" b="0" i="0" dirty="0">
                <a:solidFill>
                  <a:srgbClr val="F9F4DA"/>
                </a:solidFill>
                <a:effectLst/>
                <a:latin typeface="Outfit"/>
              </a:rPr>
              <a:t>And that’s some of why we can make the claim that state management in our applications is important.</a:t>
            </a:r>
          </a:p>
          <a:p>
            <a:endParaRPr lang="en-US" dirty="0"/>
          </a:p>
          <a:p>
            <a:endParaRPr lang="en-US" dirty="0"/>
          </a:p>
          <a:p>
            <a:r>
              <a:rPr lang="en-US" dirty="0"/>
              <a:t>- https://</a:t>
            </a:r>
            <a:r>
              <a:rPr lang="en-US" dirty="0" err="1"/>
              <a:t>ui.dev</a:t>
            </a:r>
            <a:r>
              <a:rPr lang="en-US" dirty="0"/>
              <a:t>/c/redux/what-is-the-redux-store</a:t>
            </a:r>
          </a:p>
        </p:txBody>
      </p:sp>
      <p:sp>
        <p:nvSpPr>
          <p:cNvPr id="4" name="Slide Number Placeholder 3"/>
          <p:cNvSpPr>
            <a:spLocks noGrp="1"/>
          </p:cNvSpPr>
          <p:nvPr>
            <p:ph type="sldNum" sz="quarter" idx="5"/>
          </p:nvPr>
        </p:nvSpPr>
        <p:spPr/>
        <p:txBody>
          <a:bodyPr/>
          <a:lstStyle/>
          <a:p>
            <a:fld id="{93AF359F-E95C-F64B-B302-8F3904292CB4}" type="slidenum">
              <a:rPr lang="en-US" smtClean="0"/>
              <a:t>3</a:t>
            </a:fld>
            <a:endParaRPr lang="en-US"/>
          </a:p>
        </p:txBody>
      </p:sp>
    </p:spTree>
    <p:extLst>
      <p:ext uri="{BB962C8B-B14F-4D97-AF65-F5344CB8AC3E}">
        <p14:creationId xmlns:p14="http://schemas.microsoft.com/office/powerpoint/2010/main" val="2500589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right, so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understand why state management is important, let’s talk about the state management tools we’re given out of the box with React.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before we do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other important thing to understand about React is that it embraces and emphasizes declarative programming, as opposed to imperative programming,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this is why as someone new to using React, it might be a bit difficult and frustrating to wrap your head around </a:t>
            </a:r>
          </a:p>
        </p:txBody>
      </p:sp>
      <p:sp>
        <p:nvSpPr>
          <p:cNvPr id="4" name="Slide Number Placeholder 3"/>
          <p:cNvSpPr>
            <a:spLocks noGrp="1"/>
          </p:cNvSpPr>
          <p:nvPr>
            <p:ph type="sldNum" sz="quarter" idx="5"/>
          </p:nvPr>
        </p:nvSpPr>
        <p:spPr/>
        <p:txBody>
          <a:bodyPr/>
          <a:lstStyle/>
          <a:p>
            <a:fld id="{93AF359F-E95C-F64B-B302-8F3904292CB4}" type="slidenum">
              <a:rPr lang="en-US" smtClean="0"/>
              <a:t>4</a:t>
            </a:fld>
            <a:endParaRPr lang="en-US"/>
          </a:p>
        </p:txBody>
      </p:sp>
    </p:spTree>
    <p:extLst>
      <p:ext uri="{BB962C8B-B14F-4D97-AF65-F5344CB8AC3E}">
        <p14:creationId xmlns:p14="http://schemas.microsoft.com/office/powerpoint/2010/main" val="1505413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React docs read,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i="0" dirty="0">
                <a:solidFill>
                  <a:srgbClr val="EBECF0"/>
                </a:solidFill>
                <a:effectLst/>
                <a:latin typeface="Optimistic Text"/>
              </a:rPr>
              <a:t>With React, you won’t modify the UI from code directly. For example, you won’t write commands like “disable the button”, “enable the button”, “show the success message”, etc. Instead, you’ll describe the UI you want to see for the different visual states of your component (“initial state”, “typing state”, “success state”), and then trigger the state changes in response to user input. This is similar to how designers think about UI.”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BECF0"/>
              </a:solidFill>
              <a:effectLst/>
              <a:latin typeface="Optimistic Tex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again, This is an important concept to understand, and it might seem a bit challenging on the surface, but I think it’s an easy one to understand with the right mental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metaphor that the React docs use worked well for me to cement the concept, which is to imagine yourself as a passenger in a car giving directions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imperative way would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hlinkClick r:id="rId3"/>
              </a:rPr>
              <a:t>Managing State – React</a:t>
            </a:r>
            <a:endParaRPr lang="en-US" dirty="0"/>
          </a:p>
          <a:p>
            <a:r>
              <a:rPr lang="en-US" dirty="0">
                <a:hlinkClick r:id="rId4"/>
              </a:rPr>
              <a:t>Imperative vs Declarative Programming (</a:t>
            </a:r>
            <a:r>
              <a:rPr lang="en-US" dirty="0" err="1">
                <a:hlinkClick r:id="rId4"/>
              </a:rPr>
              <a:t>ui.dev</a:t>
            </a:r>
            <a:r>
              <a:rPr lang="en-US" dirty="0">
                <a:hlinkClick r:id="rId4"/>
              </a:rPr>
              <a:t>)</a:t>
            </a:r>
            <a:endParaRPr lang="en-US" dirty="0"/>
          </a:p>
          <a:p>
            <a:r>
              <a:rPr lang="en-US" dirty="0">
                <a:hlinkClick r:id="rId5"/>
              </a:rPr>
              <a:t>Reacting to Input with State – React</a:t>
            </a:r>
            <a:endParaRPr lang="en-US" dirty="0">
              <a:hlinkClick r:id="rId6"/>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linkClick r:id="rId6"/>
            </a:endParaRPr>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5</a:t>
            </a:fld>
            <a:endParaRPr lang="en-US"/>
          </a:p>
        </p:txBody>
      </p:sp>
    </p:spTree>
    <p:extLst>
      <p:ext uri="{BB962C8B-B14F-4D97-AF65-F5344CB8AC3E}">
        <p14:creationId xmlns:p14="http://schemas.microsoft.com/office/powerpoint/2010/main" val="1346954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b="0" i="0" dirty="0">
                <a:solidFill>
                  <a:srgbClr val="F9F4DA"/>
                </a:solidFill>
                <a:effectLst/>
                <a:latin typeface="Paytone One"/>
              </a:rPr>
              <a:t>IMPERATIVE</a:t>
            </a:r>
          </a:p>
          <a:p>
            <a:pPr algn="ctr"/>
            <a:r>
              <a:rPr lang="en-US" b="0" i="0" dirty="0">
                <a:solidFill>
                  <a:srgbClr val="F9F4DA"/>
                </a:solidFill>
                <a:effectLst/>
                <a:latin typeface="Outfit"/>
              </a:rPr>
              <a:t>Go out of the north exit of the parking lot and take a left. Get on I-15 going North until you get to the 12th street exit. Take a right off the exit like you’re going to Ikea. Go straight and take a right at the first light. Continue through the next light then take your next left. My house is #8963.</a:t>
            </a:r>
          </a:p>
        </p:txBody>
      </p:sp>
      <p:sp>
        <p:nvSpPr>
          <p:cNvPr id="4" name="Slide Number Placeholder 3"/>
          <p:cNvSpPr>
            <a:spLocks noGrp="1"/>
          </p:cNvSpPr>
          <p:nvPr>
            <p:ph type="sldNum" sz="quarter" idx="5"/>
          </p:nvPr>
        </p:nvSpPr>
        <p:spPr/>
        <p:txBody>
          <a:bodyPr/>
          <a:lstStyle/>
          <a:p>
            <a:fld id="{93AF359F-E95C-F64B-B302-8F3904292CB4}" type="slidenum">
              <a:rPr lang="en-US" smtClean="0"/>
              <a:t>6</a:t>
            </a:fld>
            <a:endParaRPr lang="en-US"/>
          </a:p>
        </p:txBody>
      </p:sp>
    </p:spTree>
    <p:extLst>
      <p:ext uri="{BB962C8B-B14F-4D97-AF65-F5344CB8AC3E}">
        <p14:creationId xmlns:p14="http://schemas.microsoft.com/office/powerpoint/2010/main" val="2470815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b="0" i="0" dirty="0">
                <a:solidFill>
                  <a:srgbClr val="F9F4DA"/>
                </a:solidFill>
                <a:effectLst/>
                <a:latin typeface="Outfit"/>
              </a:rPr>
              <a:t>A declarative response would be</a:t>
            </a:r>
          </a:p>
          <a:p>
            <a:pPr algn="ctr"/>
            <a:endParaRPr lang="en-US" b="0" i="0" dirty="0">
              <a:solidFill>
                <a:srgbClr val="F9F4DA"/>
              </a:solidFill>
              <a:effectLst/>
              <a:latin typeface="Outfit"/>
            </a:endParaRPr>
          </a:p>
          <a:p>
            <a:pPr algn="ctr"/>
            <a:r>
              <a:rPr lang="en-US" b="0" i="0" dirty="0">
                <a:solidFill>
                  <a:srgbClr val="F9F4DA"/>
                </a:solidFill>
                <a:effectLst/>
                <a:latin typeface="Paytone One"/>
              </a:rPr>
              <a:t>DECLARATIVE</a:t>
            </a:r>
          </a:p>
          <a:p>
            <a:pPr algn="ctr"/>
            <a:r>
              <a:rPr lang="en-US" b="0" i="0" dirty="0">
                <a:solidFill>
                  <a:srgbClr val="F9F4DA"/>
                </a:solidFill>
                <a:effectLst/>
                <a:latin typeface="Outfit"/>
              </a:rPr>
              <a:t>My address is 8963 Eastview Dr Allison Park, PA 15101</a:t>
            </a:r>
          </a:p>
          <a:p>
            <a:pPr algn="ctr"/>
            <a:endParaRPr lang="en-US" b="0" i="0" dirty="0">
              <a:solidFill>
                <a:srgbClr val="F9F4DA"/>
              </a:solidFill>
              <a:effectLst/>
              <a:latin typeface="Outfit"/>
            </a:endParaRPr>
          </a:p>
          <a:p>
            <a:pPr algn="ctr"/>
            <a:endParaRPr lang="en-US" b="0" i="0" dirty="0">
              <a:solidFill>
                <a:srgbClr val="F9F4DA"/>
              </a:solidFill>
              <a:effectLst/>
              <a:latin typeface="Outfit"/>
            </a:endParaRPr>
          </a:p>
          <a:p>
            <a:pPr algn="ctr"/>
            <a:endParaRPr lang="en-US" b="0" i="0" dirty="0">
              <a:solidFill>
                <a:srgbClr val="F9F4DA"/>
              </a:solidFill>
              <a:effectLst/>
              <a:latin typeface="Outfit"/>
            </a:endParaRPr>
          </a:p>
          <a:p>
            <a:pPr algn="ctr"/>
            <a:r>
              <a:rPr lang="en-US" b="0" i="0" dirty="0">
                <a:solidFill>
                  <a:srgbClr val="F9F4DA"/>
                </a:solidFill>
                <a:effectLst/>
                <a:latin typeface="Outfit"/>
              </a:rPr>
              <a:t>In this way, we’re not commanding the driver where to go, potentially making mistakes along the way, but rather, giving the driver the address of where we want to go, and letting the driver figure out the best way to get there (perhaps even knowing about some shortcuts that you didn’t)</a:t>
            </a:r>
          </a:p>
        </p:txBody>
      </p:sp>
      <p:sp>
        <p:nvSpPr>
          <p:cNvPr id="4" name="Slide Number Placeholder 3"/>
          <p:cNvSpPr>
            <a:spLocks noGrp="1"/>
          </p:cNvSpPr>
          <p:nvPr>
            <p:ph type="sldNum" sz="quarter" idx="5"/>
          </p:nvPr>
        </p:nvSpPr>
        <p:spPr/>
        <p:txBody>
          <a:bodyPr/>
          <a:lstStyle/>
          <a:p>
            <a:fld id="{93AF359F-E95C-F64B-B302-8F3904292CB4}" type="slidenum">
              <a:rPr lang="en-US" smtClean="0"/>
              <a:t>7</a:t>
            </a:fld>
            <a:endParaRPr lang="en-US"/>
          </a:p>
        </p:txBody>
      </p:sp>
    </p:spTree>
    <p:extLst>
      <p:ext uri="{BB962C8B-B14F-4D97-AF65-F5344CB8AC3E}">
        <p14:creationId xmlns:p14="http://schemas.microsoft.com/office/powerpoint/2010/main" val="1965730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b="0" i="0" dirty="0">
                <a:solidFill>
                  <a:srgbClr val="F9F4DA"/>
                </a:solidFill>
                <a:effectLst/>
                <a:latin typeface="Outfit"/>
              </a:rPr>
              <a:t>Another thing that I come back to in thinking about the difference between imperative and declarative programming is this example in C# I found on Stack Overflow</a:t>
            </a:r>
          </a:p>
        </p:txBody>
      </p:sp>
      <p:sp>
        <p:nvSpPr>
          <p:cNvPr id="4" name="Slide Number Placeholder 3"/>
          <p:cNvSpPr>
            <a:spLocks noGrp="1"/>
          </p:cNvSpPr>
          <p:nvPr>
            <p:ph type="sldNum" sz="quarter" idx="5"/>
          </p:nvPr>
        </p:nvSpPr>
        <p:spPr/>
        <p:txBody>
          <a:bodyPr/>
          <a:lstStyle/>
          <a:p>
            <a:fld id="{93AF359F-E95C-F64B-B302-8F3904292CB4}" type="slidenum">
              <a:rPr lang="en-US" smtClean="0"/>
              <a:t>8</a:t>
            </a:fld>
            <a:endParaRPr lang="en-US"/>
          </a:p>
        </p:txBody>
      </p:sp>
    </p:spTree>
    <p:extLst>
      <p:ext uri="{BB962C8B-B14F-4D97-AF65-F5344CB8AC3E}">
        <p14:creationId xmlns:p14="http://schemas.microsoft.com/office/powerpoint/2010/main" val="3015235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get into some demos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i="0" dirty="0">
                <a:solidFill>
                  <a:srgbClr val="EBECF0"/>
                </a:solidFill>
                <a:effectLst/>
                <a:latin typeface="Optimistic Text"/>
              </a:rPr>
              <a:t>With React, you won’t modify the UI from code directly. For example, you won’t write commands like “disable the button”, “enable the button”, “show the success message”, etc. Instead, you’ll describe the UI you want to see for the different visual states of your component (“initial state”, “typing state”, “success state”), and then trigger the state changes in response to user input. This is similar to how designers think about UI.”</a:t>
            </a:r>
          </a:p>
          <a:p>
            <a:endParaRPr lang="en-US" dirty="0"/>
          </a:p>
        </p:txBody>
      </p:sp>
      <p:sp>
        <p:nvSpPr>
          <p:cNvPr id="4" name="Slide Number Placeholder 3"/>
          <p:cNvSpPr>
            <a:spLocks noGrp="1"/>
          </p:cNvSpPr>
          <p:nvPr>
            <p:ph type="sldNum" sz="quarter" idx="5"/>
          </p:nvPr>
        </p:nvSpPr>
        <p:spPr/>
        <p:txBody>
          <a:bodyPr/>
          <a:lstStyle/>
          <a:p>
            <a:fld id="{93AF359F-E95C-F64B-B302-8F3904292CB4}" type="slidenum">
              <a:rPr lang="en-US" smtClean="0"/>
              <a:t>9</a:t>
            </a:fld>
            <a:endParaRPr lang="en-US"/>
          </a:p>
        </p:txBody>
      </p:sp>
    </p:spTree>
    <p:extLst>
      <p:ext uri="{BB962C8B-B14F-4D97-AF65-F5344CB8AC3E}">
        <p14:creationId xmlns:p14="http://schemas.microsoft.com/office/powerpoint/2010/main" val="4224976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70F2-A8D6-E5FA-777C-1C0C21A17B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CB8EBD-703E-486C-C8D9-6C44CB0628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D34267-A207-5A04-1A51-A32CAFB1EB4B}"/>
              </a:ext>
            </a:extLst>
          </p:cNvPr>
          <p:cNvSpPr>
            <a:spLocks noGrp="1"/>
          </p:cNvSpPr>
          <p:nvPr>
            <p:ph type="dt" sz="half" idx="10"/>
          </p:nvPr>
        </p:nvSpPr>
        <p:spPr/>
        <p:txBody>
          <a:bodyPr/>
          <a:lstStyle/>
          <a:p>
            <a:fld id="{925B7355-5112-4546-A5E8-03B2C9A2AF27}" type="datetimeFigureOut">
              <a:rPr lang="en-US" smtClean="0"/>
              <a:t>3/30/23</a:t>
            </a:fld>
            <a:endParaRPr lang="en-US"/>
          </a:p>
        </p:txBody>
      </p:sp>
      <p:sp>
        <p:nvSpPr>
          <p:cNvPr id="5" name="Footer Placeholder 4">
            <a:extLst>
              <a:ext uri="{FF2B5EF4-FFF2-40B4-BE49-F238E27FC236}">
                <a16:creationId xmlns:a16="http://schemas.microsoft.com/office/drawing/2014/main" id="{935E9624-0095-4BC7-2B96-684D180F0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C8E81-B192-376B-8C76-48D0459CD473}"/>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673381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65F4-A2CE-E458-EFF6-1513661872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EE9E83-5EAE-2DA2-E685-EF0D6E2CE8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A7467-CE8B-89A8-5A21-B562EB7FD78F}"/>
              </a:ext>
            </a:extLst>
          </p:cNvPr>
          <p:cNvSpPr>
            <a:spLocks noGrp="1"/>
          </p:cNvSpPr>
          <p:nvPr>
            <p:ph type="dt" sz="half" idx="10"/>
          </p:nvPr>
        </p:nvSpPr>
        <p:spPr/>
        <p:txBody>
          <a:bodyPr/>
          <a:lstStyle/>
          <a:p>
            <a:fld id="{925B7355-5112-4546-A5E8-03B2C9A2AF27}" type="datetimeFigureOut">
              <a:rPr lang="en-US" smtClean="0"/>
              <a:t>3/30/23</a:t>
            </a:fld>
            <a:endParaRPr lang="en-US"/>
          </a:p>
        </p:txBody>
      </p:sp>
      <p:sp>
        <p:nvSpPr>
          <p:cNvPr id="5" name="Footer Placeholder 4">
            <a:extLst>
              <a:ext uri="{FF2B5EF4-FFF2-40B4-BE49-F238E27FC236}">
                <a16:creationId xmlns:a16="http://schemas.microsoft.com/office/drawing/2014/main" id="{E1FD71E6-1208-9BF6-2D62-E6497787D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AF0BD-37C8-8AAB-C64A-0520A9D51709}"/>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8409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AA3EB2-40B8-4B17-1AA5-AD6E8F0870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D44BD5-5D3E-7A0C-988C-D3D0C2D97D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A3069-5E5C-26FA-1488-883EA2428708}"/>
              </a:ext>
            </a:extLst>
          </p:cNvPr>
          <p:cNvSpPr>
            <a:spLocks noGrp="1"/>
          </p:cNvSpPr>
          <p:nvPr>
            <p:ph type="dt" sz="half" idx="10"/>
          </p:nvPr>
        </p:nvSpPr>
        <p:spPr/>
        <p:txBody>
          <a:bodyPr/>
          <a:lstStyle/>
          <a:p>
            <a:fld id="{925B7355-5112-4546-A5E8-03B2C9A2AF27}" type="datetimeFigureOut">
              <a:rPr lang="en-US" smtClean="0"/>
              <a:t>3/30/23</a:t>
            </a:fld>
            <a:endParaRPr lang="en-US"/>
          </a:p>
        </p:txBody>
      </p:sp>
      <p:sp>
        <p:nvSpPr>
          <p:cNvPr id="5" name="Footer Placeholder 4">
            <a:extLst>
              <a:ext uri="{FF2B5EF4-FFF2-40B4-BE49-F238E27FC236}">
                <a16:creationId xmlns:a16="http://schemas.microsoft.com/office/drawing/2014/main" id="{77854CBF-ACF6-031F-B529-E800A0DD5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07AD1-C29B-9EF8-B1B0-7163872E771F}"/>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445466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Title">
    <p:bg>
      <p:bgPr>
        <a:solidFill>
          <a:srgbClr val="55206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AEF5C35-C0D7-D16C-1A73-F391457A46B7}"/>
              </a:ext>
            </a:extLst>
          </p:cNvPr>
          <p:cNvSpPr>
            <a:spLocks noGrp="1"/>
          </p:cNvSpPr>
          <p:nvPr>
            <p:ph type="title" hasCustomPrompt="1"/>
          </p:nvPr>
        </p:nvSpPr>
        <p:spPr>
          <a:xfrm>
            <a:off x="831850" y="2074863"/>
            <a:ext cx="10515600" cy="2852737"/>
          </a:xfrm>
        </p:spPr>
        <p:txBody>
          <a:bodyPr anchor="b">
            <a:normAutofit/>
          </a:bodyPr>
          <a:lstStyle>
            <a:lvl1pPr>
              <a:defRPr sz="8000" b="1" spc="-150">
                <a:solidFill>
                  <a:schemeClr val="bg1"/>
                </a:solidFill>
                <a:latin typeface="Helvetica" pitchFamily="2" charset="0"/>
              </a:defRPr>
            </a:lvl1pPr>
          </a:lstStyle>
          <a:p>
            <a:r>
              <a:rPr lang="en-US" dirty="0"/>
              <a:t>Presentation Title</a:t>
            </a:r>
          </a:p>
        </p:txBody>
      </p:sp>
      <p:sp>
        <p:nvSpPr>
          <p:cNvPr id="8" name="Text Placeholder 2">
            <a:extLst>
              <a:ext uri="{FF2B5EF4-FFF2-40B4-BE49-F238E27FC236}">
                <a16:creationId xmlns:a16="http://schemas.microsoft.com/office/drawing/2014/main" id="{FD9DE590-DA17-5926-51FB-66A31D84B606}"/>
              </a:ext>
            </a:extLst>
          </p:cNvPr>
          <p:cNvSpPr>
            <a:spLocks noGrp="1"/>
          </p:cNvSpPr>
          <p:nvPr>
            <p:ph type="body" idx="1"/>
          </p:nvPr>
        </p:nvSpPr>
        <p:spPr>
          <a:xfrm>
            <a:off x="831850" y="4954588"/>
            <a:ext cx="10515600" cy="365125"/>
          </a:xfrm>
        </p:spPr>
        <p:txBody>
          <a:bodyPr/>
          <a:lstStyle>
            <a:lvl1pPr marL="0" indent="0">
              <a:buNone/>
              <a:defRPr sz="2400">
                <a:solidFill>
                  <a:schemeClr val="bg1">
                    <a:alpha val="26000"/>
                  </a:schemeClr>
                </a:solidFill>
                <a:latin typeface="Helvetica"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32367916-83D9-35B5-4A4C-1800D2E8568A}"/>
              </a:ext>
            </a:extLst>
          </p:cNvPr>
          <p:cNvSpPr>
            <a:spLocks noGrp="1"/>
          </p:cNvSpPr>
          <p:nvPr>
            <p:ph type="dt" sz="half" idx="10"/>
          </p:nvPr>
        </p:nvSpPr>
        <p:spPr/>
        <p:txBody>
          <a:bodyPr/>
          <a:lstStyle/>
          <a:p>
            <a:fld id="{6F202981-861B-764C-8A12-BA3162DB706A}" type="datetimeFigureOut">
              <a:rPr lang="en-US" smtClean="0"/>
              <a:pPr/>
              <a:t>3/30/23</a:t>
            </a:fld>
            <a:endParaRPr lang="en-US"/>
          </a:p>
        </p:txBody>
      </p:sp>
      <p:sp>
        <p:nvSpPr>
          <p:cNvPr id="10" name="Footer Placeholder 9">
            <a:extLst>
              <a:ext uri="{FF2B5EF4-FFF2-40B4-BE49-F238E27FC236}">
                <a16:creationId xmlns:a16="http://schemas.microsoft.com/office/drawing/2014/main" id="{7B4B03F6-D5A8-E8F7-C1FF-EA3ADED4B6D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D03EF9C-D4AA-4D22-5BA8-157E6245AAED}"/>
              </a:ext>
            </a:extLst>
          </p:cNvPr>
          <p:cNvSpPr>
            <a:spLocks noGrp="1"/>
          </p:cNvSpPr>
          <p:nvPr>
            <p:ph type="sldNum" sz="quarter" idx="12"/>
          </p:nvPr>
        </p:nvSpPr>
        <p:spPr/>
        <p:txBody>
          <a:bodyPr/>
          <a:lstStyle/>
          <a:p>
            <a:fld id="{566A63C5-CCCE-DA47-8C12-F99EBD9F7C78}" type="slidenum">
              <a:rPr lang="en-US" smtClean="0"/>
              <a:pPr/>
              <a:t>‹#›</a:t>
            </a:fld>
            <a:endParaRPr lang="en-US"/>
          </a:p>
        </p:txBody>
      </p:sp>
    </p:spTree>
    <p:extLst>
      <p:ext uri="{BB962C8B-B14F-4D97-AF65-F5344CB8AC3E}">
        <p14:creationId xmlns:p14="http://schemas.microsoft.com/office/powerpoint/2010/main" val="2005183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ull Quote – Purple">
    <p:bg>
      <p:bgPr>
        <a:solidFill>
          <a:srgbClr val="55206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695D056-E7F4-D5D4-4D29-31D5417DB92F}"/>
              </a:ext>
            </a:extLst>
          </p:cNvPr>
          <p:cNvSpPr>
            <a:spLocks noGrp="1"/>
          </p:cNvSpPr>
          <p:nvPr>
            <p:ph type="dt" sz="half" idx="10"/>
          </p:nvPr>
        </p:nvSpPr>
        <p:spPr/>
        <p:txBody>
          <a:bodyPr/>
          <a:lstStyle/>
          <a:p>
            <a:fld id="{6F202981-861B-764C-8A12-BA3162DB706A}" type="datetimeFigureOut">
              <a:rPr lang="en-US" smtClean="0"/>
              <a:pPr/>
              <a:t>3/30/23</a:t>
            </a:fld>
            <a:endParaRPr lang="en-US"/>
          </a:p>
        </p:txBody>
      </p:sp>
      <p:sp>
        <p:nvSpPr>
          <p:cNvPr id="4" name="Footer Placeholder 3">
            <a:extLst>
              <a:ext uri="{FF2B5EF4-FFF2-40B4-BE49-F238E27FC236}">
                <a16:creationId xmlns:a16="http://schemas.microsoft.com/office/drawing/2014/main" id="{3D483FA9-A109-E53C-2C26-2F8B4F4FBBE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2961FBC-0AC5-AEAA-9F88-A94A014AAB84}"/>
              </a:ext>
            </a:extLst>
          </p:cNvPr>
          <p:cNvSpPr>
            <a:spLocks noGrp="1"/>
          </p:cNvSpPr>
          <p:nvPr>
            <p:ph type="sldNum" sz="quarter" idx="12"/>
          </p:nvPr>
        </p:nvSpPr>
        <p:spPr/>
        <p:txBody>
          <a:bodyPr/>
          <a:lstStyle/>
          <a:p>
            <a:fld id="{566A63C5-CCCE-DA47-8C12-F99EBD9F7C78}" type="slidenum">
              <a:rPr lang="en-US" smtClean="0"/>
              <a:pPr/>
              <a:t>‹#›</a:t>
            </a:fld>
            <a:endParaRPr lang="en-US"/>
          </a:p>
        </p:txBody>
      </p:sp>
      <p:sp>
        <p:nvSpPr>
          <p:cNvPr id="9" name="Title 1">
            <a:extLst>
              <a:ext uri="{FF2B5EF4-FFF2-40B4-BE49-F238E27FC236}">
                <a16:creationId xmlns:a16="http://schemas.microsoft.com/office/drawing/2014/main" id="{BF4AEA55-AF95-18FE-1F06-FA659D819A74}"/>
              </a:ext>
            </a:extLst>
          </p:cNvPr>
          <p:cNvSpPr>
            <a:spLocks noGrp="1"/>
          </p:cNvSpPr>
          <p:nvPr>
            <p:ph type="title" hasCustomPrompt="1"/>
          </p:nvPr>
        </p:nvSpPr>
        <p:spPr>
          <a:xfrm>
            <a:off x="1504496" y="2471532"/>
            <a:ext cx="9183007" cy="2120900"/>
          </a:xfrm>
          <a:noFill/>
        </p:spPr>
        <p:txBody>
          <a:bodyPr anchor="ctr" anchorCtr="0">
            <a:normAutofit/>
          </a:bodyPr>
          <a:lstStyle>
            <a:lvl1pPr algn="ctr">
              <a:defRPr sz="6000" b="1" spc="-150">
                <a:solidFill>
                  <a:schemeClr val="bg1"/>
                </a:solidFill>
                <a:latin typeface="Helvetica" pitchFamily="2" charset="0"/>
              </a:defRPr>
            </a:lvl1pPr>
          </a:lstStyle>
          <a:p>
            <a:r>
              <a:rPr lang="en-US" dirty="0"/>
              <a:t>Text Here</a:t>
            </a:r>
          </a:p>
        </p:txBody>
      </p:sp>
      <p:sp>
        <p:nvSpPr>
          <p:cNvPr id="2" name="Text Placeholder 3">
            <a:extLst>
              <a:ext uri="{FF2B5EF4-FFF2-40B4-BE49-F238E27FC236}">
                <a16:creationId xmlns:a16="http://schemas.microsoft.com/office/drawing/2014/main" id="{E79BAD4A-4E67-CA60-3E53-5F6916EB0915}"/>
              </a:ext>
            </a:extLst>
          </p:cNvPr>
          <p:cNvSpPr>
            <a:spLocks noGrp="1"/>
          </p:cNvSpPr>
          <p:nvPr>
            <p:ph type="body" sz="half" idx="14" hasCustomPrompt="1"/>
          </p:nvPr>
        </p:nvSpPr>
        <p:spPr>
          <a:xfrm>
            <a:off x="1504497" y="4592432"/>
            <a:ext cx="9186276" cy="287323"/>
          </a:xfrm>
        </p:spPr>
        <p:txBody>
          <a:bodyPr>
            <a:noAutofit/>
          </a:bodyPr>
          <a:lstStyle>
            <a:lvl1pPr marL="0" indent="0" algn="ctr">
              <a:buNone/>
              <a:defRPr sz="1800" spc="300">
                <a:solidFill>
                  <a:schemeClr val="bg1">
                    <a:alpha val="50000"/>
                  </a:schemeClr>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SUBHEADER – ALL CAPS</a:t>
            </a:r>
          </a:p>
        </p:txBody>
      </p:sp>
    </p:spTree>
    <p:extLst>
      <p:ext uri="{BB962C8B-B14F-4D97-AF65-F5344CB8AC3E}">
        <p14:creationId xmlns:p14="http://schemas.microsoft.com/office/powerpoint/2010/main" val="3273170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pter Title">
    <p:bg>
      <p:bgPr>
        <a:solidFill>
          <a:srgbClr val="55206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695D056-E7F4-D5D4-4D29-31D5417DB92F}"/>
              </a:ext>
            </a:extLst>
          </p:cNvPr>
          <p:cNvSpPr>
            <a:spLocks noGrp="1"/>
          </p:cNvSpPr>
          <p:nvPr>
            <p:ph type="dt" sz="half" idx="10"/>
          </p:nvPr>
        </p:nvSpPr>
        <p:spPr/>
        <p:txBody>
          <a:bodyPr/>
          <a:lstStyle/>
          <a:p>
            <a:fld id="{6F202981-861B-764C-8A12-BA3162DB706A}" type="datetimeFigureOut">
              <a:rPr lang="en-US" smtClean="0"/>
              <a:pPr/>
              <a:t>3/30/23</a:t>
            </a:fld>
            <a:endParaRPr lang="en-US"/>
          </a:p>
        </p:txBody>
      </p:sp>
      <p:sp>
        <p:nvSpPr>
          <p:cNvPr id="4" name="Footer Placeholder 3">
            <a:extLst>
              <a:ext uri="{FF2B5EF4-FFF2-40B4-BE49-F238E27FC236}">
                <a16:creationId xmlns:a16="http://schemas.microsoft.com/office/drawing/2014/main" id="{3D483FA9-A109-E53C-2C26-2F8B4F4FBBE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2961FBC-0AC5-AEAA-9F88-A94A014AAB84}"/>
              </a:ext>
            </a:extLst>
          </p:cNvPr>
          <p:cNvSpPr>
            <a:spLocks noGrp="1"/>
          </p:cNvSpPr>
          <p:nvPr>
            <p:ph type="sldNum" sz="quarter" idx="12"/>
          </p:nvPr>
        </p:nvSpPr>
        <p:spPr/>
        <p:txBody>
          <a:bodyPr/>
          <a:lstStyle/>
          <a:p>
            <a:fld id="{566A63C5-CCCE-DA47-8C12-F99EBD9F7C78}" type="slidenum">
              <a:rPr lang="en-US" smtClean="0"/>
              <a:pPr/>
              <a:t>‹#›</a:t>
            </a:fld>
            <a:endParaRPr lang="en-US"/>
          </a:p>
        </p:txBody>
      </p:sp>
      <p:sp>
        <p:nvSpPr>
          <p:cNvPr id="9" name="Title 1">
            <a:extLst>
              <a:ext uri="{FF2B5EF4-FFF2-40B4-BE49-F238E27FC236}">
                <a16:creationId xmlns:a16="http://schemas.microsoft.com/office/drawing/2014/main" id="{BF4AEA55-AF95-18FE-1F06-FA659D819A74}"/>
              </a:ext>
            </a:extLst>
          </p:cNvPr>
          <p:cNvSpPr>
            <a:spLocks noGrp="1"/>
          </p:cNvSpPr>
          <p:nvPr>
            <p:ph type="title" hasCustomPrompt="1"/>
          </p:nvPr>
        </p:nvSpPr>
        <p:spPr>
          <a:xfrm>
            <a:off x="831850" y="2471532"/>
            <a:ext cx="9183007" cy="2120900"/>
          </a:xfrm>
          <a:noFill/>
        </p:spPr>
        <p:txBody>
          <a:bodyPr anchor="t" anchorCtr="0">
            <a:normAutofit/>
          </a:bodyPr>
          <a:lstStyle>
            <a:lvl1pPr>
              <a:defRPr sz="7200" b="1" spc="-150">
                <a:solidFill>
                  <a:schemeClr val="bg1"/>
                </a:solidFill>
                <a:latin typeface="Helvetica" pitchFamily="2" charset="0"/>
              </a:defRPr>
            </a:lvl1pPr>
          </a:lstStyle>
          <a:p>
            <a:r>
              <a:rPr lang="en-US" dirty="0"/>
              <a:t>Title Here</a:t>
            </a:r>
          </a:p>
        </p:txBody>
      </p:sp>
      <p:sp>
        <p:nvSpPr>
          <p:cNvPr id="11" name="Text Placeholder 3">
            <a:extLst>
              <a:ext uri="{FF2B5EF4-FFF2-40B4-BE49-F238E27FC236}">
                <a16:creationId xmlns:a16="http://schemas.microsoft.com/office/drawing/2014/main" id="{CBFB946C-9D69-EAE0-C618-BCCBE8BBB2EF}"/>
              </a:ext>
            </a:extLst>
          </p:cNvPr>
          <p:cNvSpPr>
            <a:spLocks noGrp="1"/>
          </p:cNvSpPr>
          <p:nvPr>
            <p:ph type="body" sz="half" idx="14" hasCustomPrompt="1"/>
          </p:nvPr>
        </p:nvSpPr>
        <p:spPr>
          <a:xfrm>
            <a:off x="838336" y="2163126"/>
            <a:ext cx="9183007" cy="287323"/>
          </a:xfrm>
        </p:spPr>
        <p:txBody>
          <a:bodyPr>
            <a:noAutofit/>
          </a:bodyPr>
          <a:lstStyle>
            <a:lvl1pPr marL="0" indent="0">
              <a:buNone/>
              <a:defRPr sz="1800" spc="300">
                <a:solidFill>
                  <a:schemeClr val="bg1">
                    <a:alpha val="50000"/>
                  </a:schemeClr>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SUBHEADER – ALL CAPS</a:t>
            </a:r>
          </a:p>
        </p:txBody>
      </p:sp>
    </p:spTree>
    <p:extLst>
      <p:ext uri="{BB962C8B-B14F-4D97-AF65-F5344CB8AC3E}">
        <p14:creationId xmlns:p14="http://schemas.microsoft.com/office/powerpoint/2010/main" val="2437862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xt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C931-4E90-A17B-FCC8-AADDC56915FF}"/>
              </a:ext>
            </a:extLst>
          </p:cNvPr>
          <p:cNvSpPr>
            <a:spLocks noGrp="1"/>
          </p:cNvSpPr>
          <p:nvPr>
            <p:ph type="title" hasCustomPrompt="1"/>
          </p:nvPr>
        </p:nvSpPr>
        <p:spPr>
          <a:xfrm>
            <a:off x="839788" y="966540"/>
            <a:ext cx="3932237" cy="1069975"/>
          </a:xfrm>
        </p:spPr>
        <p:txBody>
          <a:bodyPr anchor="t" anchorCtr="0">
            <a:normAutofit/>
          </a:bodyPr>
          <a:lstStyle>
            <a:lvl1pPr>
              <a:defRPr sz="3600" b="1">
                <a:solidFill>
                  <a:srgbClr val="552061"/>
                </a:solidFill>
                <a:latin typeface="Helvetica" pitchFamily="2" charset="0"/>
              </a:defRPr>
            </a:lvl1pPr>
          </a:lstStyle>
          <a:p>
            <a:r>
              <a:rPr lang="en-US" dirty="0"/>
              <a:t>Title Here</a:t>
            </a:r>
          </a:p>
        </p:txBody>
      </p:sp>
      <p:sp>
        <p:nvSpPr>
          <p:cNvPr id="11" name="Date Placeholder 3">
            <a:extLst>
              <a:ext uri="{FF2B5EF4-FFF2-40B4-BE49-F238E27FC236}">
                <a16:creationId xmlns:a16="http://schemas.microsoft.com/office/drawing/2014/main" id="{4418FFE3-3F8B-C013-6324-6D9F5568615E}"/>
              </a:ext>
            </a:extLst>
          </p:cNvPr>
          <p:cNvSpPr>
            <a:spLocks noGrp="1"/>
          </p:cNvSpPr>
          <p:nvPr>
            <p:ph type="dt" sz="half" idx="10"/>
          </p:nvPr>
        </p:nvSpPr>
        <p:spPr>
          <a:xfrm>
            <a:off x="838200" y="6356350"/>
            <a:ext cx="2743200" cy="365125"/>
          </a:xfrm>
        </p:spPr>
        <p:txBody>
          <a:bodyPr/>
          <a:lstStyle/>
          <a:p>
            <a:fld id="{6F202981-861B-764C-8A12-BA3162DB706A}" type="datetimeFigureOut">
              <a:rPr lang="en-US" smtClean="0"/>
              <a:t>3/30/23</a:t>
            </a:fld>
            <a:endParaRPr lang="en-US"/>
          </a:p>
        </p:txBody>
      </p:sp>
      <p:sp>
        <p:nvSpPr>
          <p:cNvPr id="12" name="Footer Placeholder 4">
            <a:extLst>
              <a:ext uri="{FF2B5EF4-FFF2-40B4-BE49-F238E27FC236}">
                <a16:creationId xmlns:a16="http://schemas.microsoft.com/office/drawing/2014/main" id="{35B46C7A-38E0-C1B0-EA11-4D619463DDA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3" name="Slide Number Placeholder 5">
            <a:extLst>
              <a:ext uri="{FF2B5EF4-FFF2-40B4-BE49-F238E27FC236}">
                <a16:creationId xmlns:a16="http://schemas.microsoft.com/office/drawing/2014/main" id="{E0187D84-5D12-617C-96AD-1EB2564B62BF}"/>
              </a:ext>
            </a:extLst>
          </p:cNvPr>
          <p:cNvSpPr>
            <a:spLocks noGrp="1"/>
          </p:cNvSpPr>
          <p:nvPr>
            <p:ph type="sldNum" sz="quarter" idx="12"/>
          </p:nvPr>
        </p:nvSpPr>
        <p:spPr>
          <a:xfrm>
            <a:off x="8610600" y="6356350"/>
            <a:ext cx="2743200" cy="365125"/>
          </a:xfrm>
        </p:spPr>
        <p:txBody>
          <a:bodyPr/>
          <a:lstStyle/>
          <a:p>
            <a:fld id="{566A63C5-CCCE-DA47-8C12-F99EBD9F7C78}" type="slidenum">
              <a:rPr lang="en-US" smtClean="0"/>
              <a:t>‹#›</a:t>
            </a:fld>
            <a:endParaRPr lang="en-US"/>
          </a:p>
        </p:txBody>
      </p:sp>
      <p:sp>
        <p:nvSpPr>
          <p:cNvPr id="15" name="Text Placeholder 3">
            <a:extLst>
              <a:ext uri="{FF2B5EF4-FFF2-40B4-BE49-F238E27FC236}">
                <a16:creationId xmlns:a16="http://schemas.microsoft.com/office/drawing/2014/main" id="{EBAD02C1-0C5B-8A3C-D449-6E2343294B48}"/>
              </a:ext>
            </a:extLst>
          </p:cNvPr>
          <p:cNvSpPr>
            <a:spLocks noGrp="1"/>
          </p:cNvSpPr>
          <p:nvPr>
            <p:ph type="body" sz="half" idx="14" hasCustomPrompt="1"/>
          </p:nvPr>
        </p:nvSpPr>
        <p:spPr>
          <a:xfrm>
            <a:off x="838336" y="676644"/>
            <a:ext cx="3932237" cy="287323"/>
          </a:xfrm>
        </p:spPr>
        <p:txBody>
          <a:bodyPr>
            <a:normAutofit/>
          </a:bodyPr>
          <a:lstStyle>
            <a:lvl1pPr marL="0" indent="0">
              <a:buNone/>
              <a:defRPr sz="1200" spc="300">
                <a:solidFill>
                  <a:schemeClr val="tx1">
                    <a:alpha val="40000"/>
                  </a:schemeClr>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SUBHEADING – ALL CAPS</a:t>
            </a:r>
          </a:p>
        </p:txBody>
      </p:sp>
      <p:sp>
        <p:nvSpPr>
          <p:cNvPr id="16" name="Text Placeholder 3">
            <a:extLst>
              <a:ext uri="{FF2B5EF4-FFF2-40B4-BE49-F238E27FC236}">
                <a16:creationId xmlns:a16="http://schemas.microsoft.com/office/drawing/2014/main" id="{64D8CBE2-80D7-4D9A-DCA1-5807628B34F3}"/>
              </a:ext>
            </a:extLst>
          </p:cNvPr>
          <p:cNvSpPr>
            <a:spLocks noGrp="1"/>
          </p:cNvSpPr>
          <p:nvPr>
            <p:ph type="body" sz="half" idx="2" hasCustomPrompt="1"/>
          </p:nvPr>
        </p:nvSpPr>
        <p:spPr>
          <a:xfrm>
            <a:off x="839788" y="2632677"/>
            <a:ext cx="3932237" cy="3258783"/>
          </a:xfrm>
        </p:spPr>
        <p:txBody>
          <a:bodyPr>
            <a:normAutofit/>
          </a:bodyPr>
          <a:lstStyle>
            <a:lvl1pPr marL="0" indent="0">
              <a:buNone/>
              <a:defRPr sz="2000" b="0">
                <a:solidFill>
                  <a:schemeClr val="tx1"/>
                </a:solidFill>
                <a:latin typeface="Helvetica"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Text here</a:t>
            </a:r>
          </a:p>
        </p:txBody>
      </p:sp>
    </p:spTree>
    <p:extLst>
      <p:ext uri="{BB962C8B-B14F-4D97-AF65-F5344CB8AC3E}">
        <p14:creationId xmlns:p14="http://schemas.microsoft.com/office/powerpoint/2010/main" val="1282255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4E65-7546-342C-F316-B3422807CC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998E7-11F8-00FE-7A9C-43D1A3CFFA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99D47-C845-DB63-724E-67B8007C5879}"/>
              </a:ext>
            </a:extLst>
          </p:cNvPr>
          <p:cNvSpPr>
            <a:spLocks noGrp="1"/>
          </p:cNvSpPr>
          <p:nvPr>
            <p:ph type="dt" sz="half" idx="10"/>
          </p:nvPr>
        </p:nvSpPr>
        <p:spPr/>
        <p:txBody>
          <a:bodyPr/>
          <a:lstStyle/>
          <a:p>
            <a:fld id="{925B7355-5112-4546-A5E8-03B2C9A2AF27}" type="datetimeFigureOut">
              <a:rPr lang="en-US" smtClean="0"/>
              <a:t>3/30/23</a:t>
            </a:fld>
            <a:endParaRPr lang="en-US"/>
          </a:p>
        </p:txBody>
      </p:sp>
      <p:sp>
        <p:nvSpPr>
          <p:cNvPr id="5" name="Footer Placeholder 4">
            <a:extLst>
              <a:ext uri="{FF2B5EF4-FFF2-40B4-BE49-F238E27FC236}">
                <a16:creationId xmlns:a16="http://schemas.microsoft.com/office/drawing/2014/main" id="{A88CC228-BC7D-F77D-DC2C-E9F20671A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0C5B2-83A1-97F9-6F7F-6C7F52A646A7}"/>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255802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B911-097A-BC65-9715-E17AE88622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9930B3-C05E-A057-D20E-9B04E2DFCE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E50A2C-F32C-8804-6AC6-9BFEF79F8543}"/>
              </a:ext>
            </a:extLst>
          </p:cNvPr>
          <p:cNvSpPr>
            <a:spLocks noGrp="1"/>
          </p:cNvSpPr>
          <p:nvPr>
            <p:ph type="dt" sz="half" idx="10"/>
          </p:nvPr>
        </p:nvSpPr>
        <p:spPr/>
        <p:txBody>
          <a:bodyPr/>
          <a:lstStyle/>
          <a:p>
            <a:fld id="{925B7355-5112-4546-A5E8-03B2C9A2AF27}" type="datetimeFigureOut">
              <a:rPr lang="en-US" smtClean="0"/>
              <a:t>3/30/23</a:t>
            </a:fld>
            <a:endParaRPr lang="en-US"/>
          </a:p>
        </p:txBody>
      </p:sp>
      <p:sp>
        <p:nvSpPr>
          <p:cNvPr id="5" name="Footer Placeholder 4">
            <a:extLst>
              <a:ext uri="{FF2B5EF4-FFF2-40B4-BE49-F238E27FC236}">
                <a16:creationId xmlns:a16="http://schemas.microsoft.com/office/drawing/2014/main" id="{B5642D22-CC29-8128-F8D5-D0900AB31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72F50-DC9B-BF7F-2E4A-B6FE5EAD13DC}"/>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150954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520A-A02F-2752-6FE8-D6CCECC126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0A7D2E-490D-42CA-3077-3713A369DC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A9D0E2-37B7-0DAC-4F5C-4C1D74B668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419825-4F77-61B4-4694-F1F56478D336}"/>
              </a:ext>
            </a:extLst>
          </p:cNvPr>
          <p:cNvSpPr>
            <a:spLocks noGrp="1"/>
          </p:cNvSpPr>
          <p:nvPr>
            <p:ph type="dt" sz="half" idx="10"/>
          </p:nvPr>
        </p:nvSpPr>
        <p:spPr/>
        <p:txBody>
          <a:bodyPr/>
          <a:lstStyle/>
          <a:p>
            <a:fld id="{925B7355-5112-4546-A5E8-03B2C9A2AF27}" type="datetimeFigureOut">
              <a:rPr lang="en-US" smtClean="0"/>
              <a:t>3/30/23</a:t>
            </a:fld>
            <a:endParaRPr lang="en-US"/>
          </a:p>
        </p:txBody>
      </p:sp>
      <p:sp>
        <p:nvSpPr>
          <p:cNvPr id="6" name="Footer Placeholder 5">
            <a:extLst>
              <a:ext uri="{FF2B5EF4-FFF2-40B4-BE49-F238E27FC236}">
                <a16:creationId xmlns:a16="http://schemas.microsoft.com/office/drawing/2014/main" id="{6F879C71-5EB2-1347-EF5F-E1EBD3AFE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DB048-F5D4-09CD-4707-FACC17EA4BC9}"/>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4037026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9C42-18BB-E87E-F38F-6F65EF8DC3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29FCF1-7CD0-2D7D-00E0-C8307D67C7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9047E9-0D14-139B-195D-71BFC208E5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E66B55-9044-E98C-BE6C-33FB3E316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CCA543-6F11-8112-C811-616613A665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4649E1-FA9A-0E5D-D09E-7554B19D4D64}"/>
              </a:ext>
            </a:extLst>
          </p:cNvPr>
          <p:cNvSpPr>
            <a:spLocks noGrp="1"/>
          </p:cNvSpPr>
          <p:nvPr>
            <p:ph type="dt" sz="half" idx="10"/>
          </p:nvPr>
        </p:nvSpPr>
        <p:spPr/>
        <p:txBody>
          <a:bodyPr/>
          <a:lstStyle/>
          <a:p>
            <a:fld id="{925B7355-5112-4546-A5E8-03B2C9A2AF27}" type="datetimeFigureOut">
              <a:rPr lang="en-US" smtClean="0"/>
              <a:t>3/30/23</a:t>
            </a:fld>
            <a:endParaRPr lang="en-US"/>
          </a:p>
        </p:txBody>
      </p:sp>
      <p:sp>
        <p:nvSpPr>
          <p:cNvPr id="8" name="Footer Placeholder 7">
            <a:extLst>
              <a:ext uri="{FF2B5EF4-FFF2-40B4-BE49-F238E27FC236}">
                <a16:creationId xmlns:a16="http://schemas.microsoft.com/office/drawing/2014/main" id="{D0DDC150-78C8-0BBD-AD19-93FDD42CDA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15F014-5689-F661-207B-6A838A7E7524}"/>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69415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80FD-7CB2-B0ED-BFC3-883E43AFA2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001E14-7DCC-CA92-59E1-329B2DCEAF17}"/>
              </a:ext>
            </a:extLst>
          </p:cNvPr>
          <p:cNvSpPr>
            <a:spLocks noGrp="1"/>
          </p:cNvSpPr>
          <p:nvPr>
            <p:ph type="dt" sz="half" idx="10"/>
          </p:nvPr>
        </p:nvSpPr>
        <p:spPr/>
        <p:txBody>
          <a:bodyPr/>
          <a:lstStyle/>
          <a:p>
            <a:fld id="{925B7355-5112-4546-A5E8-03B2C9A2AF27}" type="datetimeFigureOut">
              <a:rPr lang="en-US" smtClean="0"/>
              <a:t>3/30/23</a:t>
            </a:fld>
            <a:endParaRPr lang="en-US"/>
          </a:p>
        </p:txBody>
      </p:sp>
      <p:sp>
        <p:nvSpPr>
          <p:cNvPr id="4" name="Footer Placeholder 3">
            <a:extLst>
              <a:ext uri="{FF2B5EF4-FFF2-40B4-BE49-F238E27FC236}">
                <a16:creationId xmlns:a16="http://schemas.microsoft.com/office/drawing/2014/main" id="{FA8AFD12-1109-B09B-0FBE-0F76073506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761398-A720-A65C-8F84-BD4D62ED6B25}"/>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4016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02F6E3-6F3A-F4B4-891B-619BED2DD803}"/>
              </a:ext>
            </a:extLst>
          </p:cNvPr>
          <p:cNvSpPr>
            <a:spLocks noGrp="1"/>
          </p:cNvSpPr>
          <p:nvPr>
            <p:ph type="dt" sz="half" idx="10"/>
          </p:nvPr>
        </p:nvSpPr>
        <p:spPr/>
        <p:txBody>
          <a:bodyPr/>
          <a:lstStyle/>
          <a:p>
            <a:fld id="{925B7355-5112-4546-A5E8-03B2C9A2AF27}" type="datetimeFigureOut">
              <a:rPr lang="en-US" smtClean="0"/>
              <a:t>3/30/23</a:t>
            </a:fld>
            <a:endParaRPr lang="en-US"/>
          </a:p>
        </p:txBody>
      </p:sp>
      <p:sp>
        <p:nvSpPr>
          <p:cNvPr id="3" name="Footer Placeholder 2">
            <a:extLst>
              <a:ext uri="{FF2B5EF4-FFF2-40B4-BE49-F238E27FC236}">
                <a16:creationId xmlns:a16="http://schemas.microsoft.com/office/drawing/2014/main" id="{24578CF4-A44F-53A5-C35E-09219C6F76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3FBCB4-E05E-EF21-B806-AB205A12ED42}"/>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297324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6A17-80C6-D185-F6FB-219D1C086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4F037C-E040-A47B-8C8D-E123DA412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079CEF-5FBB-7890-2918-87E315D2B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FC8366-1427-71F9-83D4-7FD8C8F2DE12}"/>
              </a:ext>
            </a:extLst>
          </p:cNvPr>
          <p:cNvSpPr>
            <a:spLocks noGrp="1"/>
          </p:cNvSpPr>
          <p:nvPr>
            <p:ph type="dt" sz="half" idx="10"/>
          </p:nvPr>
        </p:nvSpPr>
        <p:spPr/>
        <p:txBody>
          <a:bodyPr/>
          <a:lstStyle/>
          <a:p>
            <a:fld id="{925B7355-5112-4546-A5E8-03B2C9A2AF27}" type="datetimeFigureOut">
              <a:rPr lang="en-US" smtClean="0"/>
              <a:t>3/30/23</a:t>
            </a:fld>
            <a:endParaRPr lang="en-US"/>
          </a:p>
        </p:txBody>
      </p:sp>
      <p:sp>
        <p:nvSpPr>
          <p:cNvPr id="6" name="Footer Placeholder 5">
            <a:extLst>
              <a:ext uri="{FF2B5EF4-FFF2-40B4-BE49-F238E27FC236}">
                <a16:creationId xmlns:a16="http://schemas.microsoft.com/office/drawing/2014/main" id="{96214E47-94AE-7F3F-7EEF-787833488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8D0D8-B596-9E5D-F424-7E4A1F1B023F}"/>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80261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1F29-6D75-158B-BBD1-BA0D26E7C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30E603-CA98-7111-EB4E-9FBBFCE254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0A7CC5-2ADA-10E4-AED1-E38133C03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2E7AB-1DFC-8C47-4487-02FCA73388FF}"/>
              </a:ext>
            </a:extLst>
          </p:cNvPr>
          <p:cNvSpPr>
            <a:spLocks noGrp="1"/>
          </p:cNvSpPr>
          <p:nvPr>
            <p:ph type="dt" sz="half" idx="10"/>
          </p:nvPr>
        </p:nvSpPr>
        <p:spPr/>
        <p:txBody>
          <a:bodyPr/>
          <a:lstStyle/>
          <a:p>
            <a:fld id="{925B7355-5112-4546-A5E8-03B2C9A2AF27}" type="datetimeFigureOut">
              <a:rPr lang="en-US" smtClean="0"/>
              <a:t>3/30/23</a:t>
            </a:fld>
            <a:endParaRPr lang="en-US"/>
          </a:p>
        </p:txBody>
      </p:sp>
      <p:sp>
        <p:nvSpPr>
          <p:cNvPr id="6" name="Footer Placeholder 5">
            <a:extLst>
              <a:ext uri="{FF2B5EF4-FFF2-40B4-BE49-F238E27FC236}">
                <a16:creationId xmlns:a16="http://schemas.microsoft.com/office/drawing/2014/main" id="{8D9AE27F-6A97-D20C-D09D-BFA98B3585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78E0C-1CFE-4A6A-DF4B-A2431BD3CB91}"/>
              </a:ext>
            </a:extLst>
          </p:cNvPr>
          <p:cNvSpPr>
            <a:spLocks noGrp="1"/>
          </p:cNvSpPr>
          <p:nvPr>
            <p:ph type="sldNum" sz="quarter" idx="12"/>
          </p:nvPr>
        </p:nvSpPr>
        <p:spPr/>
        <p:txBody>
          <a:bodyPr/>
          <a:lstStyle/>
          <a:p>
            <a:fld id="{C8EC0815-521A-C943-A9CF-B4F6E66D9A9B}" type="slidenum">
              <a:rPr lang="en-US" smtClean="0"/>
              <a:t>‹#›</a:t>
            </a:fld>
            <a:endParaRPr lang="en-US"/>
          </a:p>
        </p:txBody>
      </p:sp>
    </p:spTree>
    <p:extLst>
      <p:ext uri="{BB962C8B-B14F-4D97-AF65-F5344CB8AC3E}">
        <p14:creationId xmlns:p14="http://schemas.microsoft.com/office/powerpoint/2010/main" val="339929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68F8AE-70BD-FD0F-178B-F7152C48C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F0B2BC-9BE9-D236-283D-63D03F3E81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D7A27-B54A-D281-7593-FD784FC32D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B7355-5112-4546-A5E8-03B2C9A2AF27}" type="datetimeFigureOut">
              <a:rPr lang="en-US" smtClean="0"/>
              <a:t>3/30/23</a:t>
            </a:fld>
            <a:endParaRPr lang="en-US"/>
          </a:p>
        </p:txBody>
      </p:sp>
      <p:sp>
        <p:nvSpPr>
          <p:cNvPr id="5" name="Footer Placeholder 4">
            <a:extLst>
              <a:ext uri="{FF2B5EF4-FFF2-40B4-BE49-F238E27FC236}">
                <a16:creationId xmlns:a16="http://schemas.microsoft.com/office/drawing/2014/main" id="{6F08A369-F34C-34FA-0C3C-3708B715A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16FCD8-EF48-3D86-3595-ED8DBAB2A7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C0815-521A-C943-A9CF-B4F6E66D9A9B}" type="slidenum">
              <a:rPr lang="en-US" smtClean="0"/>
              <a:t>‹#›</a:t>
            </a:fld>
            <a:endParaRPr lang="en-US"/>
          </a:p>
        </p:txBody>
      </p:sp>
    </p:spTree>
    <p:extLst>
      <p:ext uri="{BB962C8B-B14F-4D97-AF65-F5344CB8AC3E}">
        <p14:creationId xmlns:p14="http://schemas.microsoft.com/office/powerpoint/2010/main" val="1976918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2E26-998F-9EA3-18AA-5730FDACDA57}"/>
              </a:ext>
            </a:extLst>
          </p:cNvPr>
          <p:cNvSpPr>
            <a:spLocks noGrp="1"/>
          </p:cNvSpPr>
          <p:nvPr>
            <p:ph type="title"/>
          </p:nvPr>
        </p:nvSpPr>
        <p:spPr/>
        <p:txBody>
          <a:bodyPr/>
          <a:lstStyle/>
          <a:p>
            <a:r>
              <a:rPr lang="en-US" dirty="0"/>
              <a:t>React State Management</a:t>
            </a:r>
          </a:p>
        </p:txBody>
      </p:sp>
      <p:sp>
        <p:nvSpPr>
          <p:cNvPr id="3" name="Text Placeholder 2">
            <a:extLst>
              <a:ext uri="{FF2B5EF4-FFF2-40B4-BE49-F238E27FC236}">
                <a16:creationId xmlns:a16="http://schemas.microsoft.com/office/drawing/2014/main" id="{5D6A4698-B7AC-02C5-C7D8-CA9055D44728}"/>
              </a:ext>
            </a:extLst>
          </p:cNvPr>
          <p:cNvSpPr>
            <a:spLocks noGrp="1"/>
          </p:cNvSpPr>
          <p:nvPr>
            <p:ph type="body" idx="1"/>
          </p:nvPr>
        </p:nvSpPr>
        <p:spPr/>
        <p:txBody>
          <a:bodyPr>
            <a:normAutofit fontScale="92500" lnSpcReduction="20000"/>
          </a:bodyPr>
          <a:lstStyle/>
          <a:p>
            <a:r>
              <a:rPr lang="en-US" dirty="0"/>
              <a:t>Built-In State Management</a:t>
            </a:r>
          </a:p>
        </p:txBody>
      </p:sp>
    </p:spTree>
    <p:extLst>
      <p:ext uri="{BB962C8B-B14F-4D97-AF65-F5344CB8AC3E}">
        <p14:creationId xmlns:p14="http://schemas.microsoft.com/office/powerpoint/2010/main" val="1262766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4940-1E85-9913-0234-4558FC8D7203}"/>
              </a:ext>
            </a:extLst>
          </p:cNvPr>
          <p:cNvSpPr>
            <a:spLocks noGrp="1"/>
          </p:cNvSpPr>
          <p:nvPr>
            <p:ph type="title"/>
          </p:nvPr>
        </p:nvSpPr>
        <p:spPr/>
        <p:txBody>
          <a:bodyPr/>
          <a:lstStyle/>
          <a:p>
            <a:r>
              <a:rPr lang="en-US" dirty="0" err="1"/>
              <a:t>useState</a:t>
            </a:r>
            <a:endParaRPr lang="en-US" dirty="0"/>
          </a:p>
        </p:txBody>
      </p:sp>
      <p:sp>
        <p:nvSpPr>
          <p:cNvPr id="3" name="Text Placeholder 2">
            <a:extLst>
              <a:ext uri="{FF2B5EF4-FFF2-40B4-BE49-F238E27FC236}">
                <a16:creationId xmlns:a16="http://schemas.microsoft.com/office/drawing/2014/main" id="{6419D542-4DE7-6546-7BD1-A2C2544C5DFB}"/>
              </a:ext>
            </a:extLst>
          </p:cNvPr>
          <p:cNvSpPr>
            <a:spLocks noGrp="1"/>
          </p:cNvSpPr>
          <p:nvPr>
            <p:ph type="body" sz="half" idx="14"/>
          </p:nvPr>
        </p:nvSpPr>
        <p:spPr/>
        <p:txBody>
          <a:bodyPr/>
          <a:lstStyle/>
          <a:p>
            <a:endParaRPr lang="en-US"/>
          </a:p>
        </p:txBody>
      </p:sp>
      <p:sp>
        <p:nvSpPr>
          <p:cNvPr id="4" name="Text Placeholder 3">
            <a:extLst>
              <a:ext uri="{FF2B5EF4-FFF2-40B4-BE49-F238E27FC236}">
                <a16:creationId xmlns:a16="http://schemas.microsoft.com/office/drawing/2014/main" id="{9EBF00E1-7A49-6552-B891-DF70908C9EF8}"/>
              </a:ext>
            </a:extLst>
          </p:cNvPr>
          <p:cNvSpPr>
            <a:spLocks noGrp="1"/>
          </p:cNvSpPr>
          <p:nvPr>
            <p:ph type="body" sz="half" idx="2"/>
          </p:nvPr>
        </p:nvSpPr>
        <p:spPr>
          <a:xfrm>
            <a:off x="839787" y="2632677"/>
            <a:ext cx="10510383" cy="3258783"/>
          </a:xfrm>
        </p:spPr>
        <p:txBody>
          <a:bodyPr/>
          <a:lstStyle/>
          <a:p>
            <a:pPr marL="0" indent="0">
              <a:buNone/>
            </a:pPr>
            <a:r>
              <a:rPr lang="en-US" dirty="0">
                <a:effectLst/>
              </a:rPr>
              <a:t>const </a:t>
            </a:r>
            <a:r>
              <a:rPr lang="en-US" dirty="0" err="1">
                <a:effectLst/>
              </a:rPr>
              <a:t>themeArray</a:t>
            </a:r>
            <a:r>
              <a:rPr lang="en-US" dirty="0">
                <a:effectLst/>
              </a:rPr>
              <a:t> = </a:t>
            </a:r>
            <a:r>
              <a:rPr lang="en-US" dirty="0" err="1">
                <a:effectLst/>
              </a:rPr>
              <a:t>React.useState</a:t>
            </a:r>
            <a:r>
              <a:rPr lang="en-US" dirty="0">
                <a:effectLst/>
              </a:rPr>
              <a:t>(</a:t>
            </a:r>
            <a:r>
              <a:rPr lang="en-US" dirty="0">
                <a:solidFill>
                  <a:srgbClr val="F99157"/>
                </a:solidFill>
                <a:effectLst/>
              </a:rPr>
              <a:t>'light'</a:t>
            </a:r>
            <a:r>
              <a:rPr lang="en-US" dirty="0">
                <a:effectLst/>
              </a:rPr>
              <a:t>)</a:t>
            </a:r>
          </a:p>
          <a:p>
            <a:pPr marL="0" indent="0">
              <a:buNone/>
            </a:pPr>
            <a:r>
              <a:rPr lang="en-US" dirty="0">
                <a:effectLst/>
              </a:rPr>
              <a:t>const theme = </a:t>
            </a:r>
            <a:r>
              <a:rPr lang="en-US" dirty="0" err="1">
                <a:effectLst/>
              </a:rPr>
              <a:t>themeArray</a:t>
            </a:r>
            <a:r>
              <a:rPr lang="en-US" dirty="0">
                <a:effectLst/>
              </a:rPr>
              <a:t>[0]</a:t>
            </a:r>
          </a:p>
          <a:p>
            <a:pPr marL="0" indent="0">
              <a:buNone/>
            </a:pPr>
            <a:r>
              <a:rPr lang="en-US" dirty="0">
                <a:effectLst/>
              </a:rPr>
              <a:t>const </a:t>
            </a:r>
            <a:r>
              <a:rPr lang="en-US" dirty="0" err="1">
                <a:effectLst/>
              </a:rPr>
              <a:t>setTheme</a:t>
            </a:r>
            <a:r>
              <a:rPr lang="en-US" dirty="0">
                <a:effectLst/>
              </a:rPr>
              <a:t> = </a:t>
            </a:r>
            <a:r>
              <a:rPr lang="en-US" dirty="0" err="1">
                <a:effectLst/>
              </a:rPr>
              <a:t>themeArray</a:t>
            </a:r>
            <a:r>
              <a:rPr lang="en-US" dirty="0">
                <a:effectLst/>
              </a:rPr>
              <a:t>[1]</a:t>
            </a:r>
          </a:p>
          <a:p>
            <a:pPr marL="0" indent="0">
              <a:buNone/>
            </a:pPr>
            <a:r>
              <a:rPr lang="en-US" dirty="0">
                <a:effectLst/>
              </a:rPr>
              <a:t>...</a:t>
            </a:r>
          </a:p>
          <a:p>
            <a:pPr marL="0" indent="0">
              <a:buNone/>
            </a:pPr>
            <a:r>
              <a:rPr lang="en-US" dirty="0">
                <a:effectLst/>
              </a:rPr>
              <a:t>theme </a:t>
            </a:r>
            <a:r>
              <a:rPr lang="en-US" dirty="0">
                <a:solidFill>
                  <a:srgbClr val="A7A7A7"/>
                </a:solidFill>
                <a:effectLst/>
              </a:rPr>
              <a:t>// 'light'</a:t>
            </a:r>
            <a:endParaRPr lang="en-US" dirty="0">
              <a:effectLst/>
            </a:endParaRPr>
          </a:p>
          <a:p>
            <a:pPr marL="0" indent="0">
              <a:buNone/>
            </a:pPr>
            <a:r>
              <a:rPr lang="en-US" dirty="0" err="1">
                <a:solidFill>
                  <a:srgbClr val="9D7DCE"/>
                </a:solidFill>
                <a:effectLst/>
              </a:rPr>
              <a:t>setTheme</a:t>
            </a:r>
            <a:r>
              <a:rPr lang="en-US" dirty="0">
                <a:effectLst/>
              </a:rPr>
              <a:t>(</a:t>
            </a:r>
            <a:r>
              <a:rPr lang="en-US" dirty="0">
                <a:solidFill>
                  <a:srgbClr val="F99157"/>
                </a:solidFill>
                <a:effectLst/>
              </a:rPr>
              <a:t>'dark'</a:t>
            </a:r>
            <a:r>
              <a:rPr lang="en-US" dirty="0">
                <a:effectLst/>
              </a:rPr>
              <a:t>)</a:t>
            </a:r>
          </a:p>
          <a:p>
            <a:pPr marL="0" indent="0">
              <a:buNone/>
            </a:pPr>
            <a:r>
              <a:rPr lang="en-US" dirty="0">
                <a:effectLst/>
              </a:rPr>
              <a:t>theme </a:t>
            </a:r>
            <a:r>
              <a:rPr lang="en-US" dirty="0">
                <a:solidFill>
                  <a:srgbClr val="A7A7A7"/>
                </a:solidFill>
                <a:effectLst/>
              </a:rPr>
              <a:t>// 'dark'</a:t>
            </a:r>
            <a:endParaRPr lang="en-US" dirty="0">
              <a:effectLst/>
            </a:endParaRPr>
          </a:p>
          <a:p>
            <a:pPr marL="0" indent="0">
              <a:buNone/>
            </a:pPr>
            <a:endParaRPr lang="en-US" dirty="0"/>
          </a:p>
        </p:txBody>
      </p:sp>
    </p:spTree>
    <p:extLst>
      <p:ext uri="{BB962C8B-B14F-4D97-AF65-F5344CB8AC3E}">
        <p14:creationId xmlns:p14="http://schemas.microsoft.com/office/powerpoint/2010/main" val="1906557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4940-1E85-9913-0234-4558FC8D7203}"/>
              </a:ext>
            </a:extLst>
          </p:cNvPr>
          <p:cNvSpPr>
            <a:spLocks noGrp="1"/>
          </p:cNvSpPr>
          <p:nvPr>
            <p:ph type="title"/>
          </p:nvPr>
        </p:nvSpPr>
        <p:spPr/>
        <p:txBody>
          <a:bodyPr/>
          <a:lstStyle/>
          <a:p>
            <a:r>
              <a:rPr lang="en-US" dirty="0" err="1"/>
              <a:t>useState</a:t>
            </a:r>
            <a:endParaRPr lang="en-US" dirty="0"/>
          </a:p>
        </p:txBody>
      </p:sp>
      <p:sp>
        <p:nvSpPr>
          <p:cNvPr id="3" name="Text Placeholder 2">
            <a:extLst>
              <a:ext uri="{FF2B5EF4-FFF2-40B4-BE49-F238E27FC236}">
                <a16:creationId xmlns:a16="http://schemas.microsoft.com/office/drawing/2014/main" id="{6419D542-4DE7-6546-7BD1-A2C2544C5DFB}"/>
              </a:ext>
            </a:extLst>
          </p:cNvPr>
          <p:cNvSpPr>
            <a:spLocks noGrp="1"/>
          </p:cNvSpPr>
          <p:nvPr>
            <p:ph type="body" sz="half" idx="14"/>
          </p:nvPr>
        </p:nvSpPr>
        <p:spPr/>
        <p:txBody>
          <a:bodyPr/>
          <a:lstStyle/>
          <a:p>
            <a:endParaRPr lang="en-US"/>
          </a:p>
        </p:txBody>
      </p:sp>
      <p:sp>
        <p:nvSpPr>
          <p:cNvPr id="4" name="Text Placeholder 3">
            <a:extLst>
              <a:ext uri="{FF2B5EF4-FFF2-40B4-BE49-F238E27FC236}">
                <a16:creationId xmlns:a16="http://schemas.microsoft.com/office/drawing/2014/main" id="{9EBF00E1-7A49-6552-B891-DF70908C9EF8}"/>
              </a:ext>
            </a:extLst>
          </p:cNvPr>
          <p:cNvSpPr>
            <a:spLocks noGrp="1"/>
          </p:cNvSpPr>
          <p:nvPr>
            <p:ph type="body" sz="half" idx="2"/>
          </p:nvPr>
        </p:nvSpPr>
        <p:spPr>
          <a:xfrm>
            <a:off x="839787" y="1799771"/>
            <a:ext cx="10510383" cy="4789715"/>
          </a:xfrm>
        </p:spPr>
        <p:txBody>
          <a:bodyPr>
            <a:normAutofit fontScale="85000" lnSpcReduction="20000"/>
          </a:bodyPr>
          <a:lstStyle/>
          <a:p>
            <a:pPr marL="0" indent="0">
              <a:buNone/>
            </a:pPr>
            <a:r>
              <a:rPr lang="en-US" dirty="0">
                <a:effectLst/>
              </a:rPr>
              <a:t>function </a:t>
            </a:r>
            <a:r>
              <a:rPr lang="en-US" dirty="0">
                <a:solidFill>
                  <a:srgbClr val="9D7DCE"/>
                </a:solidFill>
                <a:effectLst/>
              </a:rPr>
              <a:t>Theme</a:t>
            </a:r>
            <a:r>
              <a:rPr lang="en-US" dirty="0">
                <a:effectLst/>
              </a:rPr>
              <a:t>() {</a:t>
            </a:r>
          </a:p>
          <a:p>
            <a:pPr marL="0" indent="0">
              <a:buNone/>
            </a:pPr>
            <a:r>
              <a:rPr lang="en-US" dirty="0">
                <a:effectLst/>
              </a:rPr>
              <a:t>  const [theme, </a:t>
            </a:r>
            <a:r>
              <a:rPr lang="en-US" dirty="0" err="1">
                <a:effectLst/>
              </a:rPr>
              <a:t>setTheme</a:t>
            </a:r>
            <a:r>
              <a:rPr lang="en-US" dirty="0">
                <a:effectLst/>
              </a:rPr>
              <a:t>] = </a:t>
            </a:r>
            <a:r>
              <a:rPr lang="en-US" dirty="0" err="1">
                <a:effectLst/>
              </a:rPr>
              <a:t>React.useState</a:t>
            </a:r>
            <a:r>
              <a:rPr lang="en-US" dirty="0">
                <a:effectLst/>
              </a:rPr>
              <a:t>(</a:t>
            </a:r>
            <a:r>
              <a:rPr lang="en-US" dirty="0">
                <a:solidFill>
                  <a:srgbClr val="F99157"/>
                </a:solidFill>
                <a:effectLst/>
              </a:rPr>
              <a:t>"light"</a:t>
            </a:r>
            <a:r>
              <a:rPr lang="en-US" dirty="0">
                <a:effectLst/>
              </a:rPr>
              <a:t>);</a:t>
            </a:r>
          </a:p>
          <a:p>
            <a:pPr marL="0" indent="0">
              <a:buNone/>
            </a:pPr>
            <a:r>
              <a:rPr lang="en-US" dirty="0">
                <a:effectLst/>
              </a:rPr>
              <a:t>  const </a:t>
            </a:r>
            <a:r>
              <a:rPr lang="en-US" dirty="0" err="1">
                <a:solidFill>
                  <a:srgbClr val="9D7DCE"/>
                </a:solidFill>
                <a:effectLst/>
              </a:rPr>
              <a:t>toDark</a:t>
            </a:r>
            <a:r>
              <a:rPr lang="en-US" dirty="0">
                <a:effectLst/>
              </a:rPr>
              <a:t> = () =&gt; </a:t>
            </a:r>
            <a:r>
              <a:rPr lang="en-US" dirty="0" err="1">
                <a:solidFill>
                  <a:srgbClr val="9D7DCE"/>
                </a:solidFill>
                <a:effectLst/>
              </a:rPr>
              <a:t>setTheme</a:t>
            </a:r>
            <a:r>
              <a:rPr lang="en-US" dirty="0">
                <a:effectLst/>
              </a:rPr>
              <a:t>(</a:t>
            </a:r>
            <a:r>
              <a:rPr lang="en-US" dirty="0">
                <a:solidFill>
                  <a:srgbClr val="F99157"/>
                </a:solidFill>
                <a:effectLst/>
              </a:rPr>
              <a:t>"dark"</a:t>
            </a:r>
            <a:r>
              <a:rPr lang="en-US" dirty="0">
                <a:effectLst/>
              </a:rPr>
              <a:t>);</a:t>
            </a:r>
          </a:p>
          <a:p>
            <a:pPr marL="0" indent="0">
              <a:buNone/>
            </a:pPr>
            <a:r>
              <a:rPr lang="en-US" dirty="0">
                <a:effectLst/>
              </a:rPr>
              <a:t>  const </a:t>
            </a:r>
            <a:r>
              <a:rPr lang="en-US" dirty="0" err="1">
                <a:solidFill>
                  <a:srgbClr val="9D7DCE"/>
                </a:solidFill>
                <a:effectLst/>
              </a:rPr>
              <a:t>toLight</a:t>
            </a:r>
            <a:r>
              <a:rPr lang="en-US" dirty="0">
                <a:effectLst/>
              </a:rPr>
              <a:t> = () =&gt; </a:t>
            </a:r>
            <a:r>
              <a:rPr lang="en-US" dirty="0" err="1">
                <a:solidFill>
                  <a:srgbClr val="9D7DCE"/>
                </a:solidFill>
                <a:effectLst/>
              </a:rPr>
              <a:t>setTheme</a:t>
            </a:r>
            <a:r>
              <a:rPr lang="en-US" dirty="0">
                <a:effectLst/>
              </a:rPr>
              <a:t>(</a:t>
            </a:r>
            <a:r>
              <a:rPr lang="en-US" dirty="0">
                <a:solidFill>
                  <a:srgbClr val="F99157"/>
                </a:solidFill>
                <a:effectLst/>
              </a:rPr>
              <a:t>"light"</a:t>
            </a:r>
            <a:r>
              <a:rPr lang="en-US" dirty="0">
                <a:effectLst/>
              </a:rPr>
              <a:t>);</a:t>
            </a:r>
          </a:p>
          <a:p>
            <a:pPr marL="0" indent="0">
              <a:buNone/>
            </a:pPr>
            <a:r>
              <a:rPr lang="en-US" dirty="0">
                <a:effectLst/>
              </a:rPr>
              <a:t>   </a:t>
            </a:r>
          </a:p>
          <a:p>
            <a:pPr marL="0" indent="0">
              <a:buNone/>
            </a:pPr>
            <a:r>
              <a:rPr lang="en-US" dirty="0">
                <a:effectLst/>
              </a:rPr>
              <a:t>  return (</a:t>
            </a:r>
          </a:p>
          <a:p>
            <a:pPr marL="0" indent="0">
              <a:buNone/>
            </a:pPr>
            <a:r>
              <a:rPr lang="en-US" dirty="0">
                <a:effectLst/>
              </a:rPr>
              <a:t>    &lt;div </a:t>
            </a:r>
            <a:r>
              <a:rPr lang="en-US" dirty="0" err="1">
                <a:effectLst/>
              </a:rPr>
              <a:t>className</a:t>
            </a:r>
            <a:r>
              <a:rPr lang="en-US" dirty="0">
                <a:effectLst/>
              </a:rPr>
              <a:t>={theme}&gt;</a:t>
            </a:r>
          </a:p>
          <a:p>
            <a:pPr marL="0" indent="0">
              <a:buNone/>
            </a:pPr>
            <a:r>
              <a:rPr lang="en-US" dirty="0">
                <a:effectLst/>
              </a:rPr>
              <a:t>      {theme === </a:t>
            </a:r>
            <a:r>
              <a:rPr lang="en-US" dirty="0">
                <a:solidFill>
                  <a:srgbClr val="F99157"/>
                </a:solidFill>
                <a:effectLst/>
              </a:rPr>
              <a:t>"light"</a:t>
            </a:r>
            <a:r>
              <a:rPr lang="en-US" dirty="0">
                <a:effectLst/>
              </a:rPr>
              <a:t> ? (</a:t>
            </a:r>
          </a:p>
          <a:p>
            <a:pPr marL="0" indent="0">
              <a:buNone/>
            </a:pPr>
            <a:r>
              <a:rPr lang="en-US" dirty="0">
                <a:effectLst/>
              </a:rPr>
              <a:t>        &lt;button </a:t>
            </a:r>
            <a:r>
              <a:rPr lang="en-US" dirty="0" err="1">
                <a:effectLst/>
              </a:rPr>
              <a:t>onClick</a:t>
            </a:r>
            <a:r>
              <a:rPr lang="en-US" dirty="0">
                <a:effectLst/>
              </a:rPr>
              <a:t>={</a:t>
            </a:r>
            <a:r>
              <a:rPr lang="en-US" dirty="0" err="1">
                <a:effectLst/>
              </a:rPr>
              <a:t>toDark</a:t>
            </a:r>
            <a:r>
              <a:rPr lang="en-US" dirty="0">
                <a:effectLst/>
              </a:rPr>
              <a:t>}&gt;🔦&lt;/button&gt;</a:t>
            </a:r>
          </a:p>
          <a:p>
            <a:pPr marL="0" indent="0">
              <a:buNone/>
            </a:pPr>
            <a:r>
              <a:rPr lang="en-US" dirty="0">
                <a:effectLst/>
              </a:rPr>
              <a:t>        ) : (</a:t>
            </a:r>
          </a:p>
          <a:p>
            <a:pPr marL="0" indent="0">
              <a:buNone/>
            </a:pPr>
            <a:r>
              <a:rPr lang="en-US" dirty="0">
                <a:effectLst/>
              </a:rPr>
              <a:t>        &lt;button </a:t>
            </a:r>
            <a:r>
              <a:rPr lang="en-US" dirty="0" err="1">
                <a:effectLst/>
              </a:rPr>
              <a:t>onClick</a:t>
            </a:r>
            <a:r>
              <a:rPr lang="en-US" dirty="0">
                <a:effectLst/>
              </a:rPr>
              <a:t>={</a:t>
            </a:r>
            <a:r>
              <a:rPr lang="en-US" dirty="0" err="1">
                <a:effectLst/>
              </a:rPr>
              <a:t>toLight</a:t>
            </a:r>
            <a:r>
              <a:rPr lang="en-US" dirty="0">
                <a:effectLst/>
              </a:rPr>
              <a:t>}&gt;💡&lt;/button&gt;</a:t>
            </a:r>
          </a:p>
          <a:p>
            <a:pPr marL="0" indent="0">
              <a:buNone/>
            </a:pPr>
            <a:r>
              <a:rPr lang="en-US" dirty="0">
                <a:effectLst/>
              </a:rPr>
              <a:t>      )}</a:t>
            </a:r>
          </a:p>
          <a:p>
            <a:pPr marL="0" indent="0">
              <a:buNone/>
            </a:pPr>
            <a:r>
              <a:rPr lang="en-US" dirty="0">
                <a:effectLst/>
              </a:rPr>
              <a:t>    &lt;/div&gt;</a:t>
            </a:r>
          </a:p>
          <a:p>
            <a:pPr marL="0" indent="0">
              <a:buNone/>
            </a:pPr>
            <a:r>
              <a:rPr lang="en-US" dirty="0"/>
              <a:t>  </a:t>
            </a:r>
            <a:r>
              <a:rPr lang="en-US" dirty="0">
                <a:effectLst/>
              </a:rPr>
              <a:t>);</a:t>
            </a:r>
          </a:p>
          <a:p>
            <a:pPr marL="0" indent="0">
              <a:buNone/>
            </a:pPr>
            <a:r>
              <a:rPr lang="en-US" dirty="0">
                <a:effectLst/>
              </a:rPr>
              <a:t>}</a:t>
            </a:r>
          </a:p>
        </p:txBody>
      </p:sp>
    </p:spTree>
    <p:extLst>
      <p:ext uri="{BB962C8B-B14F-4D97-AF65-F5344CB8AC3E}">
        <p14:creationId xmlns:p14="http://schemas.microsoft.com/office/powerpoint/2010/main" val="3255682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982F-2BFC-48AB-14FB-760308D9909F}"/>
              </a:ext>
            </a:extLst>
          </p:cNvPr>
          <p:cNvSpPr>
            <a:spLocks noGrp="1"/>
          </p:cNvSpPr>
          <p:nvPr>
            <p:ph type="title"/>
          </p:nvPr>
        </p:nvSpPr>
        <p:spPr/>
        <p:txBody>
          <a:bodyPr/>
          <a:lstStyle/>
          <a:p>
            <a:r>
              <a:rPr lang="en-US" dirty="0" err="1"/>
              <a:t>useReducer</a:t>
            </a:r>
            <a:endParaRPr lang="en-US" dirty="0"/>
          </a:p>
        </p:txBody>
      </p:sp>
    </p:spTree>
    <p:extLst>
      <p:ext uri="{BB962C8B-B14F-4D97-AF65-F5344CB8AC3E}">
        <p14:creationId xmlns:p14="http://schemas.microsoft.com/office/powerpoint/2010/main" val="1101593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982F-2BFC-48AB-14FB-760308D9909F}"/>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49622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4940-1E85-9913-0234-4558FC8D7203}"/>
              </a:ext>
            </a:extLst>
          </p:cNvPr>
          <p:cNvSpPr>
            <a:spLocks noGrp="1"/>
          </p:cNvSpPr>
          <p:nvPr>
            <p:ph type="title"/>
          </p:nvPr>
        </p:nvSpPr>
        <p:spPr/>
        <p:txBody>
          <a:bodyPr/>
          <a:lstStyle/>
          <a:p>
            <a:r>
              <a:rPr lang="en-US" dirty="0" err="1"/>
              <a:t>useContext</a:t>
            </a:r>
            <a:endParaRPr lang="en-US" dirty="0"/>
          </a:p>
        </p:txBody>
      </p:sp>
      <p:sp>
        <p:nvSpPr>
          <p:cNvPr id="3" name="Text Placeholder 2">
            <a:extLst>
              <a:ext uri="{FF2B5EF4-FFF2-40B4-BE49-F238E27FC236}">
                <a16:creationId xmlns:a16="http://schemas.microsoft.com/office/drawing/2014/main" id="{6419D542-4DE7-6546-7BD1-A2C2544C5DFB}"/>
              </a:ext>
            </a:extLst>
          </p:cNvPr>
          <p:cNvSpPr>
            <a:spLocks noGrp="1"/>
          </p:cNvSpPr>
          <p:nvPr>
            <p:ph type="body" sz="half" idx="14"/>
          </p:nvPr>
        </p:nvSpPr>
        <p:spPr/>
        <p:txBody>
          <a:bodyPr/>
          <a:lstStyle/>
          <a:p>
            <a:endParaRPr lang="en-US"/>
          </a:p>
        </p:txBody>
      </p:sp>
      <p:sp>
        <p:nvSpPr>
          <p:cNvPr id="4" name="Text Placeholder 3">
            <a:extLst>
              <a:ext uri="{FF2B5EF4-FFF2-40B4-BE49-F238E27FC236}">
                <a16:creationId xmlns:a16="http://schemas.microsoft.com/office/drawing/2014/main" id="{9EBF00E1-7A49-6552-B891-DF70908C9EF8}"/>
              </a:ext>
            </a:extLst>
          </p:cNvPr>
          <p:cNvSpPr>
            <a:spLocks noGrp="1"/>
          </p:cNvSpPr>
          <p:nvPr>
            <p:ph type="body" sz="half" idx="2"/>
          </p:nvPr>
        </p:nvSpPr>
        <p:spPr>
          <a:xfrm>
            <a:off x="839787" y="1799771"/>
            <a:ext cx="10510383" cy="4789715"/>
          </a:xfrm>
        </p:spPr>
        <p:txBody>
          <a:bodyPr>
            <a:normAutofit/>
          </a:bodyPr>
          <a:lstStyle/>
          <a:p>
            <a:pPr marL="0" indent="0">
              <a:buNone/>
            </a:pPr>
            <a:endParaRPr lang="en-US" dirty="0">
              <a:effectLst/>
            </a:endParaRPr>
          </a:p>
        </p:txBody>
      </p:sp>
      <p:pic>
        <p:nvPicPr>
          <p:cNvPr id="5" name="Content Placeholder 4">
            <a:extLst>
              <a:ext uri="{FF2B5EF4-FFF2-40B4-BE49-F238E27FC236}">
                <a16:creationId xmlns:a16="http://schemas.microsoft.com/office/drawing/2014/main" id="{BD7BC7B5-37B9-7BE8-4C6D-B98E286C02F1}"/>
              </a:ext>
            </a:extLst>
          </p:cNvPr>
          <p:cNvPicPr>
            <a:picLocks noChangeAspect="1"/>
          </p:cNvPicPr>
          <p:nvPr/>
        </p:nvPicPr>
        <p:blipFill>
          <a:blip r:embed="rId3"/>
          <a:stretch>
            <a:fillRect/>
          </a:stretch>
        </p:blipFill>
        <p:spPr>
          <a:xfrm>
            <a:off x="1348717" y="1825625"/>
            <a:ext cx="9492521" cy="4763861"/>
          </a:xfrm>
          <a:prstGeom prst="rect">
            <a:avLst/>
          </a:prstGeom>
        </p:spPr>
      </p:pic>
    </p:spTree>
    <p:extLst>
      <p:ext uri="{BB962C8B-B14F-4D97-AF65-F5344CB8AC3E}">
        <p14:creationId xmlns:p14="http://schemas.microsoft.com/office/powerpoint/2010/main" val="1004807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4940-1E85-9913-0234-4558FC8D7203}"/>
              </a:ext>
            </a:extLst>
          </p:cNvPr>
          <p:cNvSpPr>
            <a:spLocks noGrp="1"/>
          </p:cNvSpPr>
          <p:nvPr>
            <p:ph type="title"/>
          </p:nvPr>
        </p:nvSpPr>
        <p:spPr>
          <a:xfrm>
            <a:off x="839788" y="966540"/>
            <a:ext cx="5386841" cy="1069975"/>
          </a:xfrm>
        </p:spPr>
        <p:txBody>
          <a:bodyPr>
            <a:normAutofit/>
          </a:bodyPr>
          <a:lstStyle/>
          <a:p>
            <a:r>
              <a:rPr lang="en-US" dirty="0" err="1"/>
              <a:t>useContext</a:t>
            </a:r>
            <a:endParaRPr lang="en-US" dirty="0"/>
          </a:p>
        </p:txBody>
      </p:sp>
      <p:sp>
        <p:nvSpPr>
          <p:cNvPr id="3" name="Text Placeholder 2">
            <a:extLst>
              <a:ext uri="{FF2B5EF4-FFF2-40B4-BE49-F238E27FC236}">
                <a16:creationId xmlns:a16="http://schemas.microsoft.com/office/drawing/2014/main" id="{6419D542-4DE7-6546-7BD1-A2C2544C5DFB}"/>
              </a:ext>
            </a:extLst>
          </p:cNvPr>
          <p:cNvSpPr>
            <a:spLocks noGrp="1"/>
          </p:cNvSpPr>
          <p:nvPr>
            <p:ph type="body" sz="half" idx="14"/>
          </p:nvPr>
        </p:nvSpPr>
        <p:spPr/>
        <p:txBody>
          <a:bodyPr/>
          <a:lstStyle/>
          <a:p>
            <a:r>
              <a:rPr lang="en-US" dirty="0"/>
              <a:t>Provider</a:t>
            </a:r>
          </a:p>
        </p:txBody>
      </p:sp>
      <p:sp>
        <p:nvSpPr>
          <p:cNvPr id="4" name="Text Placeholder 3">
            <a:extLst>
              <a:ext uri="{FF2B5EF4-FFF2-40B4-BE49-F238E27FC236}">
                <a16:creationId xmlns:a16="http://schemas.microsoft.com/office/drawing/2014/main" id="{9EBF00E1-7A49-6552-B891-DF70908C9EF8}"/>
              </a:ext>
            </a:extLst>
          </p:cNvPr>
          <p:cNvSpPr>
            <a:spLocks noGrp="1"/>
          </p:cNvSpPr>
          <p:nvPr>
            <p:ph type="body" sz="half" idx="2"/>
          </p:nvPr>
        </p:nvSpPr>
        <p:spPr>
          <a:xfrm>
            <a:off x="839787" y="1799771"/>
            <a:ext cx="10510383" cy="4789715"/>
          </a:xfrm>
        </p:spPr>
        <p:txBody>
          <a:bodyPr>
            <a:normAutofit/>
          </a:bodyPr>
          <a:lstStyle/>
          <a:p>
            <a:pPr marL="0" indent="0">
              <a:buNone/>
            </a:pPr>
            <a:endParaRPr lang="en-US" dirty="0">
              <a:effectLst/>
            </a:endParaRPr>
          </a:p>
        </p:txBody>
      </p:sp>
      <p:pic>
        <p:nvPicPr>
          <p:cNvPr id="6" name="Content Placeholder 6">
            <a:extLst>
              <a:ext uri="{FF2B5EF4-FFF2-40B4-BE49-F238E27FC236}">
                <a16:creationId xmlns:a16="http://schemas.microsoft.com/office/drawing/2014/main" id="{71D96ABD-8E77-629A-9AB5-1457BEBFE899}"/>
              </a:ext>
            </a:extLst>
          </p:cNvPr>
          <p:cNvPicPr>
            <a:picLocks noChangeAspect="1"/>
          </p:cNvPicPr>
          <p:nvPr/>
        </p:nvPicPr>
        <p:blipFill>
          <a:blip r:embed="rId3"/>
          <a:stretch>
            <a:fillRect/>
          </a:stretch>
        </p:blipFill>
        <p:spPr>
          <a:xfrm>
            <a:off x="2319836" y="1683657"/>
            <a:ext cx="7552327" cy="5029104"/>
          </a:xfrm>
          <a:prstGeom prst="rect">
            <a:avLst/>
          </a:prstGeom>
        </p:spPr>
      </p:pic>
    </p:spTree>
    <p:extLst>
      <p:ext uri="{BB962C8B-B14F-4D97-AF65-F5344CB8AC3E}">
        <p14:creationId xmlns:p14="http://schemas.microsoft.com/office/powerpoint/2010/main" val="1618659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4940-1E85-9913-0234-4558FC8D7203}"/>
              </a:ext>
            </a:extLst>
          </p:cNvPr>
          <p:cNvSpPr>
            <a:spLocks noGrp="1"/>
          </p:cNvSpPr>
          <p:nvPr>
            <p:ph type="title"/>
          </p:nvPr>
        </p:nvSpPr>
        <p:spPr>
          <a:xfrm>
            <a:off x="839788" y="966540"/>
            <a:ext cx="5386841" cy="1069975"/>
          </a:xfrm>
        </p:spPr>
        <p:txBody>
          <a:bodyPr>
            <a:normAutofit/>
          </a:bodyPr>
          <a:lstStyle/>
          <a:p>
            <a:r>
              <a:rPr lang="en-US" dirty="0" err="1"/>
              <a:t>useContext</a:t>
            </a:r>
            <a:endParaRPr lang="en-US" dirty="0"/>
          </a:p>
        </p:txBody>
      </p:sp>
      <p:sp>
        <p:nvSpPr>
          <p:cNvPr id="3" name="Text Placeholder 2">
            <a:extLst>
              <a:ext uri="{FF2B5EF4-FFF2-40B4-BE49-F238E27FC236}">
                <a16:creationId xmlns:a16="http://schemas.microsoft.com/office/drawing/2014/main" id="{6419D542-4DE7-6546-7BD1-A2C2544C5DFB}"/>
              </a:ext>
            </a:extLst>
          </p:cNvPr>
          <p:cNvSpPr>
            <a:spLocks noGrp="1"/>
          </p:cNvSpPr>
          <p:nvPr>
            <p:ph type="body" sz="half" idx="14"/>
          </p:nvPr>
        </p:nvSpPr>
        <p:spPr/>
        <p:txBody>
          <a:bodyPr/>
          <a:lstStyle/>
          <a:p>
            <a:r>
              <a:rPr lang="en-US" dirty="0"/>
              <a:t>Consumer</a:t>
            </a:r>
          </a:p>
        </p:txBody>
      </p:sp>
      <p:sp>
        <p:nvSpPr>
          <p:cNvPr id="4" name="Text Placeholder 3">
            <a:extLst>
              <a:ext uri="{FF2B5EF4-FFF2-40B4-BE49-F238E27FC236}">
                <a16:creationId xmlns:a16="http://schemas.microsoft.com/office/drawing/2014/main" id="{9EBF00E1-7A49-6552-B891-DF70908C9EF8}"/>
              </a:ext>
            </a:extLst>
          </p:cNvPr>
          <p:cNvSpPr>
            <a:spLocks noGrp="1"/>
          </p:cNvSpPr>
          <p:nvPr>
            <p:ph type="body" sz="half" idx="2"/>
          </p:nvPr>
        </p:nvSpPr>
        <p:spPr>
          <a:xfrm>
            <a:off x="839787" y="1799771"/>
            <a:ext cx="10510383" cy="4789715"/>
          </a:xfrm>
        </p:spPr>
        <p:txBody>
          <a:bodyPr>
            <a:normAutofit/>
          </a:bodyPr>
          <a:lstStyle/>
          <a:p>
            <a:pPr marL="0" indent="0">
              <a:buNone/>
            </a:pPr>
            <a:endParaRPr lang="en-US" dirty="0">
              <a:effectLst/>
            </a:endParaRPr>
          </a:p>
        </p:txBody>
      </p:sp>
      <p:pic>
        <p:nvPicPr>
          <p:cNvPr id="5" name="Content Placeholder 5">
            <a:extLst>
              <a:ext uri="{FF2B5EF4-FFF2-40B4-BE49-F238E27FC236}">
                <a16:creationId xmlns:a16="http://schemas.microsoft.com/office/drawing/2014/main" id="{0FBE5717-EC03-4421-BB46-6251C4B882FD}"/>
              </a:ext>
            </a:extLst>
          </p:cNvPr>
          <p:cNvPicPr>
            <a:picLocks noChangeAspect="1"/>
          </p:cNvPicPr>
          <p:nvPr/>
        </p:nvPicPr>
        <p:blipFill>
          <a:blip r:embed="rId3"/>
          <a:stretch>
            <a:fillRect/>
          </a:stretch>
        </p:blipFill>
        <p:spPr>
          <a:xfrm>
            <a:off x="381192" y="1940747"/>
            <a:ext cx="11427572" cy="4507762"/>
          </a:xfrm>
          <a:prstGeom prst="rect">
            <a:avLst/>
          </a:prstGeom>
        </p:spPr>
      </p:pic>
    </p:spTree>
    <p:extLst>
      <p:ext uri="{BB962C8B-B14F-4D97-AF65-F5344CB8AC3E}">
        <p14:creationId xmlns:p14="http://schemas.microsoft.com/office/powerpoint/2010/main" val="2572377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982F-2BFC-48AB-14FB-760308D9909F}"/>
              </a:ext>
            </a:extLst>
          </p:cNvPr>
          <p:cNvSpPr>
            <a:spLocks noGrp="1"/>
          </p:cNvSpPr>
          <p:nvPr>
            <p:ph type="title"/>
          </p:nvPr>
        </p:nvSpPr>
        <p:spPr/>
        <p:txBody>
          <a:bodyPr/>
          <a:lstStyle/>
          <a:p>
            <a:r>
              <a:rPr lang="en-US" dirty="0"/>
              <a:t>Redux, </a:t>
            </a:r>
            <a:r>
              <a:rPr lang="en-US" dirty="0" err="1"/>
              <a:t>MobX</a:t>
            </a:r>
            <a:r>
              <a:rPr lang="en-US" dirty="0"/>
              <a:t>, others..</a:t>
            </a:r>
          </a:p>
        </p:txBody>
      </p:sp>
    </p:spTree>
    <p:extLst>
      <p:ext uri="{BB962C8B-B14F-4D97-AF65-F5344CB8AC3E}">
        <p14:creationId xmlns:p14="http://schemas.microsoft.com/office/powerpoint/2010/main" val="2362455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67277D3-60F7-78DA-A685-AF721F8A0FEE}"/>
              </a:ext>
            </a:extLst>
          </p:cNvPr>
          <p:cNvPicPr>
            <a:picLocks noChangeAspect="1"/>
          </p:cNvPicPr>
          <p:nvPr/>
        </p:nvPicPr>
        <p:blipFill rotWithShape="1">
          <a:blip r:embed="rId3"/>
          <a:srcRect r="1306"/>
          <a:stretch/>
        </p:blipFill>
        <p:spPr>
          <a:xfrm>
            <a:off x="136926" y="1043861"/>
            <a:ext cx="11918147" cy="4770277"/>
          </a:xfrm>
          <a:prstGeom prst="rect">
            <a:avLst/>
          </a:prstGeom>
        </p:spPr>
      </p:pic>
    </p:spTree>
    <p:extLst>
      <p:ext uri="{BB962C8B-B14F-4D97-AF65-F5344CB8AC3E}">
        <p14:creationId xmlns:p14="http://schemas.microsoft.com/office/powerpoint/2010/main" val="831710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4D50-76F7-992F-F09A-364C0D004EA6}"/>
              </a:ext>
            </a:extLst>
          </p:cNvPr>
          <p:cNvSpPr>
            <a:spLocks noGrp="1"/>
          </p:cNvSpPr>
          <p:nvPr>
            <p:ph type="title"/>
          </p:nvPr>
        </p:nvSpPr>
        <p:spPr/>
        <p:txBody>
          <a:bodyPr>
            <a:normAutofit/>
          </a:bodyPr>
          <a:lstStyle/>
          <a:p>
            <a:r>
              <a:rPr lang="en-US" dirty="0"/>
              <a:t>Why talk about State Management? </a:t>
            </a:r>
          </a:p>
        </p:txBody>
      </p:sp>
      <p:sp>
        <p:nvSpPr>
          <p:cNvPr id="3" name="Text Placeholder 2">
            <a:extLst>
              <a:ext uri="{FF2B5EF4-FFF2-40B4-BE49-F238E27FC236}">
                <a16:creationId xmlns:a16="http://schemas.microsoft.com/office/drawing/2014/main" id="{70EDF271-9434-EE6D-9F4C-FC674FB08687}"/>
              </a:ext>
            </a:extLst>
          </p:cNvPr>
          <p:cNvSpPr>
            <a:spLocks noGrp="1"/>
          </p:cNvSpPr>
          <p:nvPr>
            <p:ph type="body" sz="half" idx="14"/>
          </p:nvPr>
        </p:nvSpPr>
        <p:spPr/>
        <p:txBody>
          <a:bodyPr/>
          <a:lstStyle/>
          <a:p>
            <a:r>
              <a:rPr lang="en-US" dirty="0"/>
              <a:t>UI and State are fundamental elements of any application</a:t>
            </a:r>
          </a:p>
        </p:txBody>
      </p:sp>
    </p:spTree>
    <p:extLst>
      <p:ext uri="{BB962C8B-B14F-4D97-AF65-F5344CB8AC3E}">
        <p14:creationId xmlns:p14="http://schemas.microsoft.com/office/powerpoint/2010/main" val="4081849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2A511-A185-F921-03F7-83E3E9D23BE9}"/>
              </a:ext>
            </a:extLst>
          </p:cNvPr>
          <p:cNvSpPr>
            <a:spLocks noGrp="1"/>
          </p:cNvSpPr>
          <p:nvPr>
            <p:ph type="title"/>
          </p:nvPr>
        </p:nvSpPr>
        <p:spPr>
          <a:xfrm>
            <a:off x="1504496" y="1905475"/>
            <a:ext cx="9183007" cy="2120900"/>
          </a:xfrm>
        </p:spPr>
        <p:txBody>
          <a:bodyPr>
            <a:noAutofit/>
          </a:bodyPr>
          <a:lstStyle/>
          <a:p>
            <a:pPr>
              <a:lnSpc>
                <a:spcPct val="150000"/>
              </a:lnSpc>
            </a:pPr>
            <a:r>
              <a:rPr lang="en-US" sz="4400" b="0" i="1" dirty="0">
                <a:solidFill>
                  <a:srgbClr val="F9F4DA"/>
                </a:solidFill>
                <a:effectLst/>
                <a:latin typeface="Outfit"/>
              </a:rPr>
              <a:t>“If you were to boil down an app to its two most fundamental components, what you'd get is UI and State. An app is composed primarily of UI and State.”</a:t>
            </a:r>
            <a:endParaRPr lang="en-US" sz="4400" i="1" dirty="0"/>
          </a:p>
        </p:txBody>
      </p:sp>
      <p:sp>
        <p:nvSpPr>
          <p:cNvPr id="3" name="Text Placeholder 2">
            <a:extLst>
              <a:ext uri="{FF2B5EF4-FFF2-40B4-BE49-F238E27FC236}">
                <a16:creationId xmlns:a16="http://schemas.microsoft.com/office/drawing/2014/main" id="{442309FF-EE11-5B40-44DC-1CDC1DE37283}"/>
              </a:ext>
            </a:extLst>
          </p:cNvPr>
          <p:cNvSpPr>
            <a:spLocks noGrp="1"/>
          </p:cNvSpPr>
          <p:nvPr>
            <p:ph type="body" sz="half" idx="14"/>
          </p:nvPr>
        </p:nvSpPr>
        <p:spPr>
          <a:xfrm>
            <a:off x="1501227" y="5637461"/>
            <a:ext cx="9186276" cy="287323"/>
          </a:xfrm>
        </p:spPr>
        <p:txBody>
          <a:bodyPr/>
          <a:lstStyle/>
          <a:p>
            <a:r>
              <a:rPr lang="en-US" dirty="0"/>
              <a:t>Tyler McGinnis, </a:t>
            </a:r>
            <a:r>
              <a:rPr lang="en-US" dirty="0" err="1"/>
              <a:t>ui.dev</a:t>
            </a:r>
            <a:endParaRPr lang="en-US" dirty="0"/>
          </a:p>
        </p:txBody>
      </p:sp>
    </p:spTree>
    <p:extLst>
      <p:ext uri="{BB962C8B-B14F-4D97-AF65-F5344CB8AC3E}">
        <p14:creationId xmlns:p14="http://schemas.microsoft.com/office/powerpoint/2010/main" val="1043092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982F-2BFC-48AB-14FB-760308D9909F}"/>
              </a:ext>
            </a:extLst>
          </p:cNvPr>
          <p:cNvSpPr>
            <a:spLocks noGrp="1"/>
          </p:cNvSpPr>
          <p:nvPr>
            <p:ph type="title"/>
          </p:nvPr>
        </p:nvSpPr>
        <p:spPr/>
        <p:txBody>
          <a:bodyPr>
            <a:normAutofit fontScale="90000"/>
          </a:bodyPr>
          <a:lstStyle/>
          <a:p>
            <a:r>
              <a:rPr lang="en-US" dirty="0"/>
              <a:t>Built-In State Management in React</a:t>
            </a:r>
          </a:p>
        </p:txBody>
      </p:sp>
    </p:spTree>
    <p:extLst>
      <p:ext uri="{BB962C8B-B14F-4D97-AF65-F5344CB8AC3E}">
        <p14:creationId xmlns:p14="http://schemas.microsoft.com/office/powerpoint/2010/main" val="3432206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4940-1E85-9913-0234-4558FC8D7203}"/>
              </a:ext>
            </a:extLst>
          </p:cNvPr>
          <p:cNvSpPr>
            <a:spLocks noGrp="1"/>
          </p:cNvSpPr>
          <p:nvPr>
            <p:ph type="title"/>
          </p:nvPr>
        </p:nvSpPr>
        <p:spPr>
          <a:xfrm>
            <a:off x="839788" y="966540"/>
            <a:ext cx="5547364" cy="1069975"/>
          </a:xfrm>
        </p:spPr>
        <p:txBody>
          <a:bodyPr>
            <a:normAutofit fontScale="90000"/>
          </a:bodyPr>
          <a:lstStyle/>
          <a:p>
            <a:r>
              <a:rPr lang="en-US" dirty="0"/>
              <a:t>Reacting to Input with State</a:t>
            </a:r>
          </a:p>
        </p:txBody>
      </p:sp>
      <p:sp>
        <p:nvSpPr>
          <p:cNvPr id="3" name="Text Placeholder 2">
            <a:extLst>
              <a:ext uri="{FF2B5EF4-FFF2-40B4-BE49-F238E27FC236}">
                <a16:creationId xmlns:a16="http://schemas.microsoft.com/office/drawing/2014/main" id="{6419D542-4DE7-6546-7BD1-A2C2544C5DFB}"/>
              </a:ext>
            </a:extLst>
          </p:cNvPr>
          <p:cNvSpPr>
            <a:spLocks noGrp="1"/>
          </p:cNvSpPr>
          <p:nvPr>
            <p:ph type="body" sz="half" idx="14"/>
          </p:nvPr>
        </p:nvSpPr>
        <p:spPr/>
        <p:txBody>
          <a:bodyPr/>
          <a:lstStyle/>
          <a:p>
            <a:endParaRPr lang="en-US"/>
          </a:p>
        </p:txBody>
      </p:sp>
      <p:sp>
        <p:nvSpPr>
          <p:cNvPr id="4" name="Text Placeholder 3">
            <a:extLst>
              <a:ext uri="{FF2B5EF4-FFF2-40B4-BE49-F238E27FC236}">
                <a16:creationId xmlns:a16="http://schemas.microsoft.com/office/drawing/2014/main" id="{9EBF00E1-7A49-6552-B891-DF70908C9EF8}"/>
              </a:ext>
            </a:extLst>
          </p:cNvPr>
          <p:cNvSpPr>
            <a:spLocks noGrp="1"/>
          </p:cNvSpPr>
          <p:nvPr>
            <p:ph type="body" sz="half" idx="2"/>
          </p:nvPr>
        </p:nvSpPr>
        <p:spPr>
          <a:xfrm>
            <a:off x="838336" y="2080457"/>
            <a:ext cx="10653079" cy="4144841"/>
          </a:xfrm>
        </p:spPr>
        <p:txBody>
          <a:bodyPr>
            <a:normAutofit/>
          </a:bodyPr>
          <a:lstStyle/>
          <a:p>
            <a:r>
              <a:rPr lang="en-US" sz="2800" i="1" dirty="0"/>
              <a:t>“React uses a declarative way to manipulate the UI. </a:t>
            </a:r>
          </a:p>
          <a:p>
            <a:endParaRPr lang="en-US" sz="2800" i="1" dirty="0"/>
          </a:p>
          <a:p>
            <a:r>
              <a:rPr lang="en-US" sz="2800" i="1" dirty="0"/>
              <a:t>Instead of manipulating individual pieces of the UI directly, you describe the different states that your component can be in, and switch between them in response to the user input. </a:t>
            </a:r>
          </a:p>
          <a:p>
            <a:endParaRPr lang="en-US" sz="2800" i="1" dirty="0"/>
          </a:p>
          <a:p>
            <a:r>
              <a:rPr lang="en-US" sz="2800" i="1" dirty="0"/>
              <a:t>This is similar to how designers think about the UI.”</a:t>
            </a:r>
          </a:p>
        </p:txBody>
      </p:sp>
    </p:spTree>
    <p:extLst>
      <p:ext uri="{BB962C8B-B14F-4D97-AF65-F5344CB8AC3E}">
        <p14:creationId xmlns:p14="http://schemas.microsoft.com/office/powerpoint/2010/main" val="2561693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3B72-E2AC-8882-ACB3-9BCCD3857ED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17AEABB-4B00-7A11-71E5-B79BA318D491}"/>
              </a:ext>
            </a:extLst>
          </p:cNvPr>
          <p:cNvSpPr>
            <a:spLocks noGrp="1"/>
          </p:cNvSpPr>
          <p:nvPr>
            <p:ph type="subTitle" idx="1"/>
          </p:nvPr>
        </p:nvSpPr>
        <p:spPr/>
        <p:txBody>
          <a:bodyPr/>
          <a:lstStyle/>
          <a:p>
            <a:endParaRPr lang="en-US"/>
          </a:p>
        </p:txBody>
      </p:sp>
      <p:pic>
        <p:nvPicPr>
          <p:cNvPr id="3074" name="Picture 2">
            <a:extLst>
              <a:ext uri="{FF2B5EF4-FFF2-40B4-BE49-F238E27FC236}">
                <a16:creationId xmlns:a16="http://schemas.microsoft.com/office/drawing/2014/main" id="{1DE62447-15C6-E71E-88D7-D4650CF145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0"/>
            <a:ext cx="111442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509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3B72-E2AC-8882-ACB3-9BCCD3857ED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17AEABB-4B00-7A11-71E5-B79BA318D491}"/>
              </a:ext>
            </a:extLst>
          </p:cNvPr>
          <p:cNvSpPr>
            <a:spLocks noGrp="1"/>
          </p:cNvSpPr>
          <p:nvPr>
            <p:ph type="subTitle" idx="1"/>
          </p:nvPr>
        </p:nvSpPr>
        <p:spPr/>
        <p:txBody>
          <a:bodyPr/>
          <a:lstStyle/>
          <a:p>
            <a:endParaRPr lang="en-US"/>
          </a:p>
        </p:txBody>
      </p:sp>
      <p:pic>
        <p:nvPicPr>
          <p:cNvPr id="2050" name="Picture 2">
            <a:extLst>
              <a:ext uri="{FF2B5EF4-FFF2-40B4-BE49-F238E27FC236}">
                <a16:creationId xmlns:a16="http://schemas.microsoft.com/office/drawing/2014/main" id="{E2B67C53-1DFA-1D77-2A7E-8B97B2388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0"/>
            <a:ext cx="11785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381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
            <a:extLst>
              <a:ext uri="{FF2B5EF4-FFF2-40B4-BE49-F238E27FC236}">
                <a16:creationId xmlns:a16="http://schemas.microsoft.com/office/drawing/2014/main" id="{55666101-570E-CBB0-EDC2-9C1649DEBEB0}"/>
              </a:ext>
            </a:extLst>
          </p:cNvPr>
          <p:cNvPicPr>
            <a:picLocks noChangeAspect="1"/>
          </p:cNvPicPr>
          <p:nvPr/>
        </p:nvPicPr>
        <p:blipFill>
          <a:blip r:embed="rId3"/>
          <a:stretch>
            <a:fillRect/>
          </a:stretch>
        </p:blipFill>
        <p:spPr>
          <a:xfrm>
            <a:off x="3060798" y="1"/>
            <a:ext cx="6070201" cy="6858000"/>
          </a:xfrm>
          <a:prstGeom prst="rect">
            <a:avLst/>
          </a:prstGeom>
        </p:spPr>
      </p:pic>
    </p:spTree>
    <p:extLst>
      <p:ext uri="{BB962C8B-B14F-4D97-AF65-F5344CB8AC3E}">
        <p14:creationId xmlns:p14="http://schemas.microsoft.com/office/powerpoint/2010/main" val="2102591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982F-2BFC-48AB-14FB-760308D9909F}"/>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3114278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2030</TotalTime>
  <Words>1880</Words>
  <Application>Microsoft Macintosh PowerPoint</Application>
  <PresentationFormat>Widescreen</PresentationFormat>
  <Paragraphs>180</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Helvetica</vt:lpstr>
      <vt:lpstr>Monaco</vt:lpstr>
      <vt:lpstr>Optimistic Text</vt:lpstr>
      <vt:lpstr>Outfit</vt:lpstr>
      <vt:lpstr>Paytone One</vt:lpstr>
      <vt:lpstr>Office Theme</vt:lpstr>
      <vt:lpstr>React State Management</vt:lpstr>
      <vt:lpstr>Why talk about State Management? </vt:lpstr>
      <vt:lpstr>“If you were to boil down an app to its two most fundamental components, what you'd get is UI and State. An app is composed primarily of UI and State.”</vt:lpstr>
      <vt:lpstr>Built-In State Management in React</vt:lpstr>
      <vt:lpstr>Reacting to Input with State</vt:lpstr>
      <vt:lpstr>PowerPoint Presentation</vt:lpstr>
      <vt:lpstr>PowerPoint Presentation</vt:lpstr>
      <vt:lpstr>PowerPoint Presentation</vt:lpstr>
      <vt:lpstr>Demo</vt:lpstr>
      <vt:lpstr>useState</vt:lpstr>
      <vt:lpstr>useState</vt:lpstr>
      <vt:lpstr>useReducer</vt:lpstr>
      <vt:lpstr>Demo</vt:lpstr>
      <vt:lpstr>useContext</vt:lpstr>
      <vt:lpstr>useContext</vt:lpstr>
      <vt:lpstr>useContext</vt:lpstr>
      <vt:lpstr>Redux, MobX, others..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State Management</dc:title>
  <dc:creator>David Lambl</dc:creator>
  <cp:lastModifiedBy>David Lambl</cp:lastModifiedBy>
  <cp:revision>100</cp:revision>
  <dcterms:created xsi:type="dcterms:W3CDTF">2023-03-22T03:14:55Z</dcterms:created>
  <dcterms:modified xsi:type="dcterms:W3CDTF">2023-03-31T03:54:31Z</dcterms:modified>
</cp:coreProperties>
</file>