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902825"/>
  <p:notesSz cx="6858000" cy="9144000"/>
  <p:embeddedFontLst>
    <p:embeddedFont>
      <p:font typeface="Inter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AxkN/h3rlDQB+tiiITuVsPyKH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Inter-boldItalic.fntdata"/><Relationship Id="rId10" Type="http://schemas.openxmlformats.org/officeDocument/2006/relationships/slide" Target="slides/slide5.xml"/><Relationship Id="rId21" Type="http://schemas.openxmlformats.org/officeDocument/2006/relationships/font" Target="fonts/Int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86831c89f_0_12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86831c89f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186831c89f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86831c89f_0_13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86831c89f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186831c89f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86831c89f_0_18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86831c89f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186831c89f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86831c89f_0_19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86831c89f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186831c89f_0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86831c89f_0_20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86831c89f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186831c89f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6831c89f_0_8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86831c89f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186831c89f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86831c89f_0_3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86831c89f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86831c89f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86831c89f_0_5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86831c89f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186831c89f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6831c89f_0_10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86831c89f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186831c89f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86831c89f_0_9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86831c89f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86831c89f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86831c89f_0_1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86831c89f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186831c89f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>
  <p:cSld name="Front Cover">
    <p:bg>
      <p:bgPr>
        <a:solidFill>
          <a:srgbClr val="F2F2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6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r>
              <a:t/>
            </a:r>
            <a:endParaRPr b="0" i="0" sz="195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6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Artificial Intelligence Course</a:t>
            </a:r>
            <a:endParaRPr b="0" i="0" sz="2400" u="none" cap="none" strike="noStrik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"/>
          <p:cNvSpPr txBox="1"/>
          <p:nvPr>
            <p:ph idx="1" type="body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ody">
  <p:cSld name="1_Body">
    <p:bg>
      <p:bgPr>
        <a:solidFill>
          <a:srgbClr val="F2F2F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r>
              <a:t/>
            </a: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able of Contents2">
  <p:cSld name="3_Table of Contents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7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7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">
  <p:cSld name="2_Table of Conten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8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8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8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7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7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4" type="body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5" type="body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1945" lvl="0" marL="457200" marR="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4640" lvl="1" marL="914400" marR="0" rtl="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b="0" i="0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ⓒ2023 SAMSUNG.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449468" y="450000"/>
            <a:ext cx="1290568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Arial"/>
              <a:buNone/>
            </a:pPr>
            <a:r>
              <a:t/>
            </a:r>
            <a:endParaRPr sz="19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45" name="Google Shape;45;p10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2">
  <p:cSld name="2_Table of Contents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Google Shape;48;p11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1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10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93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b="0" i="0" sz="2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53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Font typeface="Arial"/>
              <a:buChar char="•"/>
              <a:defRPr b="0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83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83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836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836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836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836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b="0" i="0" sz="17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able of Contents">
  <p:cSld name="3_Table of Conten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2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2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 of Contents">
  <p:cSld name="1_Table of Conten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">
  <p:cSld name="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>
            <a:off x="449468" y="900000"/>
            <a:ext cx="9000714" cy="0"/>
          </a:xfrm>
          <a:prstGeom prst="straightConnector1">
            <a:avLst/>
          </a:prstGeom>
          <a:noFill/>
          <a:ln cap="flat" cmpd="sng" w="15875">
            <a:solidFill>
              <a:srgbClr val="0924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14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idx="1" type="body"/>
          </p:nvPr>
        </p:nvSpPr>
        <p:spPr>
          <a:xfrm>
            <a:off x="720000" y="3551768"/>
            <a:ext cx="683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/>
              <a:t>Los nerds</a:t>
            </a:r>
            <a:endParaRPr/>
          </a:p>
        </p:txBody>
      </p:sp>
      <p:sp>
        <p:nvSpPr>
          <p:cNvPr id="83" name="Google Shape;83;p1"/>
          <p:cNvSpPr txBox="1"/>
          <p:nvPr>
            <p:ph type="title"/>
          </p:nvPr>
        </p:nvSpPr>
        <p:spPr>
          <a:xfrm>
            <a:off x="720000" y="1710000"/>
            <a:ext cx="5220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DetectVoice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86831c89f_0_127"/>
          <p:cNvSpPr txBox="1"/>
          <p:nvPr>
            <p:ph idx="1" type="body"/>
          </p:nvPr>
        </p:nvSpPr>
        <p:spPr>
          <a:xfrm>
            <a:off x="449468" y="450000"/>
            <a:ext cx="324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2.3</a:t>
            </a:r>
            <a:endParaRPr sz="1800"/>
          </a:p>
        </p:txBody>
      </p:sp>
      <p:sp>
        <p:nvSpPr>
          <p:cNvPr id="207" name="Google Shape;207;g3186831c89f_0_127"/>
          <p:cNvSpPr txBox="1"/>
          <p:nvPr>
            <p:ph idx="2" type="body"/>
          </p:nvPr>
        </p:nvSpPr>
        <p:spPr>
          <a:xfrm>
            <a:off x="929525" y="496226"/>
            <a:ext cx="68379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accent3"/>
                </a:solidFill>
              </a:rPr>
              <a:t>Características claves del modelo</a:t>
            </a:r>
            <a:endParaRPr sz="1600"/>
          </a:p>
        </p:txBody>
      </p:sp>
      <p:sp>
        <p:nvSpPr>
          <p:cNvPr id="208" name="Google Shape;208;g3186831c89f_0_127"/>
          <p:cNvSpPr txBox="1"/>
          <p:nvPr>
            <p:ph idx="4" type="body"/>
          </p:nvPr>
        </p:nvSpPr>
        <p:spPr>
          <a:xfrm>
            <a:off x="7923470" y="465325"/>
            <a:ext cx="16551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Arquitectura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g3186831c89f_0_127"/>
          <p:cNvSpPr/>
          <p:nvPr/>
        </p:nvSpPr>
        <p:spPr>
          <a:xfrm>
            <a:off x="119022" y="1228524"/>
            <a:ext cx="9435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50"/>
              <a:buFont typeface="Inter"/>
              <a:buNone/>
            </a:pPr>
            <a:r>
              <a:rPr b="1" i="0" lang="en-US" sz="30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Características clave del modelo de detección</a:t>
            </a:r>
            <a:endParaRPr b="0" i="0" sz="3000" u="none" cap="none" strike="noStrike"/>
          </a:p>
        </p:txBody>
      </p:sp>
      <p:sp>
        <p:nvSpPr>
          <p:cNvPr id="210" name="Google Shape;210;g3186831c89f_0_127"/>
          <p:cNvSpPr/>
          <p:nvPr/>
        </p:nvSpPr>
        <p:spPr>
          <a:xfrm>
            <a:off x="581147" y="2136607"/>
            <a:ext cx="2647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Reconocimiento de patrones</a:t>
            </a:r>
            <a:endParaRPr b="0" i="0" sz="2200" u="none" cap="none" strike="noStrike"/>
          </a:p>
        </p:txBody>
      </p:sp>
      <p:sp>
        <p:nvSpPr>
          <p:cNvPr id="211" name="Google Shape;211;g3186831c89f_0_127"/>
          <p:cNvSpPr/>
          <p:nvPr/>
        </p:nvSpPr>
        <p:spPr>
          <a:xfrm>
            <a:off x="581147" y="3044369"/>
            <a:ext cx="26475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El modelo identifica patrones distintivos en el habla, como el tono, el timbre y la velocidad.</a:t>
            </a:r>
            <a:endParaRPr b="0" i="0" sz="1750" u="none" cap="none" strike="noStrike"/>
          </a:p>
        </p:txBody>
      </p:sp>
      <p:sp>
        <p:nvSpPr>
          <p:cNvPr id="212" name="Google Shape;212;g3186831c89f_0_127"/>
          <p:cNvSpPr/>
          <p:nvPr/>
        </p:nvSpPr>
        <p:spPr>
          <a:xfrm>
            <a:off x="3808772" y="2238150"/>
            <a:ext cx="27474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Análisis espectral</a:t>
            </a:r>
            <a:endParaRPr b="0" i="0" sz="2200" u="none" cap="none" strike="noStrike"/>
          </a:p>
        </p:txBody>
      </p:sp>
      <p:sp>
        <p:nvSpPr>
          <p:cNvPr id="213" name="Google Shape;213;g3186831c89f_0_127"/>
          <p:cNvSpPr/>
          <p:nvPr/>
        </p:nvSpPr>
        <p:spPr>
          <a:xfrm>
            <a:off x="3858722" y="3044386"/>
            <a:ext cx="26475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 analizan las frecuencias y componentes espectrales del audio para identificar características únicas.</a:t>
            </a:r>
            <a:endParaRPr b="0" i="0" sz="1750" u="none" cap="none" strike="noStrike"/>
          </a:p>
        </p:txBody>
      </p:sp>
      <p:sp>
        <p:nvSpPr>
          <p:cNvPr id="214" name="Google Shape;214;g3186831c89f_0_127"/>
          <p:cNvSpPr/>
          <p:nvPr/>
        </p:nvSpPr>
        <p:spPr>
          <a:xfrm>
            <a:off x="7136298" y="2121332"/>
            <a:ext cx="24453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Detección de anomalías</a:t>
            </a:r>
            <a:endParaRPr b="0" i="0" sz="2200" u="none" cap="none" strike="noStrike"/>
          </a:p>
        </p:txBody>
      </p:sp>
      <p:sp>
        <p:nvSpPr>
          <p:cNvPr id="215" name="Google Shape;215;g3186831c89f_0_127"/>
          <p:cNvSpPr/>
          <p:nvPr/>
        </p:nvSpPr>
        <p:spPr>
          <a:xfrm>
            <a:off x="7035198" y="3044386"/>
            <a:ext cx="26475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El sistema busca discrepancias entre las características de voz humana y las sintéticas.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86831c89f_0_137"/>
          <p:cNvSpPr txBox="1"/>
          <p:nvPr>
            <p:ph idx="1" type="body"/>
          </p:nvPr>
        </p:nvSpPr>
        <p:spPr>
          <a:xfrm>
            <a:off x="449468" y="450000"/>
            <a:ext cx="324000" cy="2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2.4</a:t>
            </a:r>
            <a:endParaRPr/>
          </a:p>
        </p:txBody>
      </p:sp>
      <p:sp>
        <p:nvSpPr>
          <p:cNvPr id="222" name="Google Shape;222;g3186831c89f_0_137"/>
          <p:cNvSpPr txBox="1"/>
          <p:nvPr>
            <p:ph idx="2" type="body"/>
          </p:nvPr>
        </p:nvSpPr>
        <p:spPr>
          <a:xfrm>
            <a:off x="923350" y="496226"/>
            <a:ext cx="68379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accent3"/>
                </a:solidFill>
              </a:rPr>
              <a:t>Rendimiento</a:t>
            </a:r>
            <a:endParaRPr sz="1999"/>
          </a:p>
        </p:txBody>
      </p:sp>
      <p:sp>
        <p:nvSpPr>
          <p:cNvPr id="223" name="Google Shape;223;g3186831c89f_0_137"/>
          <p:cNvSpPr txBox="1"/>
          <p:nvPr>
            <p:ph idx="3" type="body"/>
          </p:nvPr>
        </p:nvSpPr>
        <p:spPr>
          <a:xfrm>
            <a:off x="9112825" y="480779"/>
            <a:ext cx="340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86831c89f_0_137"/>
          <p:cNvSpPr txBox="1"/>
          <p:nvPr>
            <p:ph idx="4" type="body"/>
          </p:nvPr>
        </p:nvSpPr>
        <p:spPr>
          <a:xfrm>
            <a:off x="7911120" y="449850"/>
            <a:ext cx="16224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Arquitectura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g3186831c89f_0_137"/>
          <p:cNvSpPr/>
          <p:nvPr/>
        </p:nvSpPr>
        <p:spPr>
          <a:xfrm>
            <a:off x="452452" y="1431925"/>
            <a:ext cx="90009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50"/>
              <a:buFont typeface="Inter"/>
              <a:buNone/>
            </a:pPr>
            <a:r>
              <a:rPr b="1" i="0" lang="en-US" sz="35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Rendimiento y precisión del sistema</a:t>
            </a:r>
            <a:endParaRPr b="0" i="0" sz="3500" u="none" cap="none" strike="noStrike"/>
          </a:p>
        </p:txBody>
      </p:sp>
      <p:sp>
        <p:nvSpPr>
          <p:cNvPr id="226" name="Google Shape;226;g3186831c89f_0_137"/>
          <p:cNvSpPr/>
          <p:nvPr/>
        </p:nvSpPr>
        <p:spPr>
          <a:xfrm>
            <a:off x="449471" y="2781933"/>
            <a:ext cx="82359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850"/>
              <a:buFont typeface="Inter"/>
              <a:buNone/>
            </a:pPr>
            <a:r>
              <a:rPr b="1" i="0" lang="en-US" sz="58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9</a:t>
            </a:r>
            <a:r>
              <a:rPr b="1" lang="en-US" sz="585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2.5</a:t>
            </a:r>
            <a:r>
              <a:rPr b="1" i="0" lang="en-US" sz="58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b="0" i="0" sz="5850" u="none" cap="none" strike="noStrike"/>
          </a:p>
        </p:txBody>
      </p:sp>
      <p:sp>
        <p:nvSpPr>
          <p:cNvPr id="227" name="Google Shape;227;g3186831c89f_0_137"/>
          <p:cNvSpPr/>
          <p:nvPr/>
        </p:nvSpPr>
        <p:spPr>
          <a:xfrm>
            <a:off x="3403123" y="3797975"/>
            <a:ext cx="2328600" cy="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Precisión </a:t>
            </a:r>
            <a:r>
              <a:rPr b="1" lang="en-US" sz="22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total</a:t>
            </a:r>
            <a:endParaRPr b="0" i="0" sz="2200" u="none" cap="none" strike="noStrike"/>
          </a:p>
        </p:txBody>
      </p:sp>
      <p:sp>
        <p:nvSpPr>
          <p:cNvPr id="228" name="Google Shape;228;g3186831c89f_0_137"/>
          <p:cNvSpPr/>
          <p:nvPr/>
        </p:nvSpPr>
        <p:spPr>
          <a:xfrm>
            <a:off x="449471" y="4147827"/>
            <a:ext cx="82359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DetectVoice alcanza una alta precisión en la detección de voces falsas, con una tasa de aciertos cercana al 98%.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86831c89f_0_184"/>
          <p:cNvSpPr txBox="1"/>
          <p:nvPr/>
        </p:nvSpPr>
        <p:spPr>
          <a:xfrm>
            <a:off x="2394063" y="2413050"/>
            <a:ext cx="511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Integración y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conclusión 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86831c89f_0_196"/>
          <p:cNvSpPr txBox="1"/>
          <p:nvPr>
            <p:ph idx="1" type="body"/>
          </p:nvPr>
        </p:nvSpPr>
        <p:spPr>
          <a:xfrm>
            <a:off x="449468" y="450000"/>
            <a:ext cx="3240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3.1</a:t>
            </a:r>
            <a:endParaRPr sz="1999"/>
          </a:p>
        </p:txBody>
      </p:sp>
      <p:sp>
        <p:nvSpPr>
          <p:cNvPr id="241" name="Google Shape;241;g3186831c89f_0_196"/>
          <p:cNvSpPr txBox="1"/>
          <p:nvPr>
            <p:ph idx="2" type="body"/>
          </p:nvPr>
        </p:nvSpPr>
        <p:spPr>
          <a:xfrm>
            <a:off x="790000" y="450001"/>
            <a:ext cx="6837900" cy="5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7F7F7F"/>
                </a:solidFill>
              </a:rPr>
              <a:t>Integración</a:t>
            </a:r>
            <a:endParaRPr sz="16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186831c89f_0_196"/>
          <p:cNvSpPr txBox="1"/>
          <p:nvPr>
            <p:ph idx="4" type="body"/>
          </p:nvPr>
        </p:nvSpPr>
        <p:spPr>
          <a:xfrm>
            <a:off x="6759515" y="465325"/>
            <a:ext cx="28227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Integración y conclusión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g3186831c89f_0_196"/>
          <p:cNvSpPr/>
          <p:nvPr/>
        </p:nvSpPr>
        <p:spPr>
          <a:xfrm>
            <a:off x="63" y="1074775"/>
            <a:ext cx="99027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50"/>
              <a:buFont typeface="Inter"/>
              <a:buNone/>
            </a:pPr>
            <a:r>
              <a:rPr b="1" i="0" lang="en-US" sz="40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Integración del sistema en aplicaciones de voz</a:t>
            </a:r>
            <a:endParaRPr b="0" i="0" sz="4000" u="none" cap="none" strike="noStrike"/>
          </a:p>
        </p:txBody>
      </p:sp>
      <p:pic>
        <p:nvPicPr>
          <p:cNvPr descr="preencoded.png" id="244" name="Google Shape;244;g3186831c89f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654" y="2702350"/>
            <a:ext cx="1645655" cy="123040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3186831c89f_0_196"/>
          <p:cNvSpPr/>
          <p:nvPr/>
        </p:nvSpPr>
        <p:spPr>
          <a:xfrm>
            <a:off x="2418516" y="3309861"/>
            <a:ext cx="999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2200" u="none" cap="none" strike="noStrike"/>
          </a:p>
        </p:txBody>
      </p:sp>
      <p:sp>
        <p:nvSpPr>
          <p:cNvPr id="246" name="Google Shape;246;g3186831c89f_0_196"/>
          <p:cNvSpPr/>
          <p:nvPr/>
        </p:nvSpPr>
        <p:spPr>
          <a:xfrm>
            <a:off x="2941175" y="2698328"/>
            <a:ext cx="220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Integración API</a:t>
            </a:r>
            <a:endParaRPr b="0" i="0" sz="2200" u="none" cap="none" strike="noStrike"/>
          </a:p>
        </p:txBody>
      </p:sp>
      <p:sp>
        <p:nvSpPr>
          <p:cNvPr id="247" name="Google Shape;247;g3186831c89f_0_196"/>
          <p:cNvSpPr/>
          <p:nvPr/>
        </p:nvSpPr>
        <p:spPr>
          <a:xfrm>
            <a:off x="3337575" y="3104676"/>
            <a:ext cx="5979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 proporciona una interfaz de programación para facilitar la integración en aplicaciones de voz.</a:t>
            </a:r>
            <a:endParaRPr b="0" i="0" sz="1750" u="none" cap="none" strike="noStrike"/>
          </a:p>
        </p:txBody>
      </p:sp>
      <p:sp>
        <p:nvSpPr>
          <p:cNvPr id="248" name="Google Shape;248;g3186831c89f_0_196"/>
          <p:cNvSpPr/>
          <p:nvPr/>
        </p:nvSpPr>
        <p:spPr>
          <a:xfrm>
            <a:off x="3337573" y="3942333"/>
            <a:ext cx="6565200" cy="11400"/>
          </a:xfrm>
          <a:prstGeom prst="roundRect">
            <a:avLst>
              <a:gd fmla="val 623958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9" name="Google Shape;249;g3186831c89f_0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881" y="3974501"/>
            <a:ext cx="3291309" cy="123040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186831c89f_0_196"/>
          <p:cNvSpPr/>
          <p:nvPr/>
        </p:nvSpPr>
        <p:spPr>
          <a:xfrm>
            <a:off x="2395529" y="4422575"/>
            <a:ext cx="1458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2200" u="none" cap="none" strike="noStrike"/>
          </a:p>
        </p:txBody>
      </p:sp>
      <p:sp>
        <p:nvSpPr>
          <p:cNvPr id="251" name="Google Shape;251;g3186831c89f_0_196"/>
          <p:cNvSpPr/>
          <p:nvPr/>
        </p:nvSpPr>
        <p:spPr>
          <a:xfrm>
            <a:off x="3661100" y="3941725"/>
            <a:ext cx="2580600" cy="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Aplicaciones</a:t>
            </a:r>
            <a:endParaRPr b="0" i="0" sz="2200" u="none" cap="none" strike="noStrike"/>
          </a:p>
        </p:txBody>
      </p:sp>
      <p:sp>
        <p:nvSpPr>
          <p:cNvPr id="252" name="Google Shape;252;g3186831c89f_0_196"/>
          <p:cNvSpPr/>
          <p:nvPr/>
        </p:nvSpPr>
        <p:spPr>
          <a:xfrm>
            <a:off x="4114200" y="4298350"/>
            <a:ext cx="61347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lang="en-US" sz="17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 integra en plataformas de comunicación, como aplicaciones de mensajería y plataformas de llamadas.</a:t>
            </a:r>
            <a:endParaRPr b="0" i="0" sz="1700" u="none" cap="none" strike="noStrike"/>
          </a:p>
        </p:txBody>
      </p:sp>
      <p:sp>
        <p:nvSpPr>
          <p:cNvPr id="253" name="Google Shape;253;g3186831c89f_0_196"/>
          <p:cNvSpPr/>
          <p:nvPr/>
        </p:nvSpPr>
        <p:spPr>
          <a:xfrm>
            <a:off x="4160399" y="5011598"/>
            <a:ext cx="5742000" cy="10500"/>
          </a:xfrm>
          <a:prstGeom prst="roundRect">
            <a:avLst>
              <a:gd fmla="val 623958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4" name="Google Shape;254;g3186831c89f_0_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246598"/>
            <a:ext cx="4936964" cy="12304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186831c89f_0_196"/>
          <p:cNvSpPr/>
          <p:nvPr/>
        </p:nvSpPr>
        <p:spPr>
          <a:xfrm>
            <a:off x="2393776" y="5694727"/>
            <a:ext cx="149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2200" u="none" cap="none" strike="noStrike"/>
          </a:p>
        </p:txBody>
      </p:sp>
      <p:sp>
        <p:nvSpPr>
          <p:cNvPr id="256" name="Google Shape;256;g3186831c89f_0_196"/>
          <p:cNvSpPr/>
          <p:nvPr/>
        </p:nvSpPr>
        <p:spPr>
          <a:xfrm>
            <a:off x="4362102" y="5130122"/>
            <a:ext cx="2701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Impacto</a:t>
            </a:r>
            <a:endParaRPr b="0" i="0" sz="2200" u="none" cap="none" strike="noStrike"/>
          </a:p>
        </p:txBody>
      </p:sp>
      <p:sp>
        <p:nvSpPr>
          <p:cNvPr id="257" name="Google Shape;257;g3186831c89f_0_196"/>
          <p:cNvSpPr/>
          <p:nvPr/>
        </p:nvSpPr>
        <p:spPr>
          <a:xfrm>
            <a:off x="4688552" y="5462252"/>
            <a:ext cx="5416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Aumenta la seguridad y la confianza en la comunicación digital.</a:t>
            </a:r>
            <a:endParaRPr b="0" i="0" sz="1750" u="none" cap="none" strike="noStrike"/>
          </a:p>
        </p:txBody>
      </p:sp>
      <p:pic>
        <p:nvPicPr>
          <p:cNvPr descr="preencoded.png" id="258" name="Google Shape;258;g3186831c89f_0_1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57301" y="1502750"/>
            <a:ext cx="1134799" cy="24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86831c89f_0_206"/>
          <p:cNvSpPr txBox="1"/>
          <p:nvPr>
            <p:ph idx="1" type="body"/>
          </p:nvPr>
        </p:nvSpPr>
        <p:spPr>
          <a:xfrm>
            <a:off x="449468" y="450000"/>
            <a:ext cx="324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3.2</a:t>
            </a:r>
            <a:endParaRPr sz="1800"/>
          </a:p>
        </p:txBody>
      </p:sp>
      <p:sp>
        <p:nvSpPr>
          <p:cNvPr id="265" name="Google Shape;265;g3186831c89f_0_206"/>
          <p:cNvSpPr txBox="1"/>
          <p:nvPr>
            <p:ph idx="2" type="body"/>
          </p:nvPr>
        </p:nvSpPr>
        <p:spPr>
          <a:xfrm>
            <a:off x="961450" y="450001"/>
            <a:ext cx="6837900" cy="5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accent3"/>
                </a:solidFill>
              </a:rPr>
              <a:t>Conclusión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186831c89f_0_206"/>
          <p:cNvSpPr txBox="1"/>
          <p:nvPr>
            <p:ph idx="4" type="body"/>
          </p:nvPr>
        </p:nvSpPr>
        <p:spPr>
          <a:xfrm>
            <a:off x="6737226" y="450000"/>
            <a:ext cx="3394200" cy="5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Integración y conclusión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186831c89f_0_206"/>
          <p:cNvSpPr/>
          <p:nvPr/>
        </p:nvSpPr>
        <p:spPr>
          <a:xfrm>
            <a:off x="190350" y="1169000"/>
            <a:ext cx="81375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50"/>
              <a:buFont typeface="Inter"/>
              <a:buNone/>
            </a:pPr>
            <a:r>
              <a:rPr b="1" i="0" lang="en-US" sz="40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Conclusión y próximos pasos</a:t>
            </a:r>
            <a:endParaRPr b="0" i="0" sz="4000" u="none" cap="none" strike="noStrike"/>
          </a:p>
        </p:txBody>
      </p:sp>
      <p:sp>
        <p:nvSpPr>
          <p:cNvPr id="268" name="Google Shape;268;g3186831c89f_0_206"/>
          <p:cNvSpPr/>
          <p:nvPr/>
        </p:nvSpPr>
        <p:spPr>
          <a:xfrm>
            <a:off x="0" y="2048725"/>
            <a:ext cx="1665900" cy="1302900"/>
          </a:xfrm>
          <a:prstGeom prst="roundRect">
            <a:avLst>
              <a:gd fmla="val 5705" name="adj"/>
            </a:avLst>
          </a:prstGeom>
          <a:solidFill>
            <a:srgbClr val="D2D8F9"/>
          </a:solidFill>
          <a:ln cap="flat" cmpd="sng" w="9525">
            <a:solidFill>
              <a:srgbClr val="B8BE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186831c89f_0_206"/>
          <p:cNvSpPr/>
          <p:nvPr/>
        </p:nvSpPr>
        <p:spPr>
          <a:xfrm>
            <a:off x="192219" y="2523227"/>
            <a:ext cx="10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2200" u="none" cap="none" strike="noStrike"/>
          </a:p>
        </p:txBody>
      </p:sp>
      <p:sp>
        <p:nvSpPr>
          <p:cNvPr id="270" name="Google Shape;270;g3186831c89f_0_206"/>
          <p:cNvSpPr/>
          <p:nvPr/>
        </p:nvSpPr>
        <p:spPr>
          <a:xfrm>
            <a:off x="1758775" y="2048725"/>
            <a:ext cx="3676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Desarrollo continuo</a:t>
            </a:r>
            <a:endParaRPr b="0" i="0" sz="2200" u="none" cap="none" strike="noStrike"/>
          </a:p>
        </p:txBody>
      </p:sp>
      <p:sp>
        <p:nvSpPr>
          <p:cNvPr id="271" name="Google Shape;271;g3186831c89f_0_206"/>
          <p:cNvSpPr/>
          <p:nvPr/>
        </p:nvSpPr>
        <p:spPr>
          <a:xfrm>
            <a:off x="1758777" y="2446521"/>
            <a:ext cx="77583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 busca optimizar aún más el modelo de detección para mejorar la precisión y el rendimiento.</a:t>
            </a:r>
            <a:endParaRPr b="0" i="0" sz="1750" u="none" cap="none" strike="noStrike"/>
          </a:p>
        </p:txBody>
      </p:sp>
      <p:sp>
        <p:nvSpPr>
          <p:cNvPr id="272" name="Google Shape;272;g3186831c89f_0_206"/>
          <p:cNvSpPr/>
          <p:nvPr/>
        </p:nvSpPr>
        <p:spPr>
          <a:xfrm>
            <a:off x="1758774" y="3339670"/>
            <a:ext cx="8144100" cy="12000"/>
          </a:xfrm>
          <a:prstGeom prst="roundRect">
            <a:avLst>
              <a:gd fmla="val 625116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186831c89f_0_206"/>
          <p:cNvSpPr/>
          <p:nvPr/>
        </p:nvSpPr>
        <p:spPr>
          <a:xfrm>
            <a:off x="0" y="3439996"/>
            <a:ext cx="3331500" cy="1302900"/>
          </a:xfrm>
          <a:prstGeom prst="roundRect">
            <a:avLst>
              <a:gd fmla="val 5705" name="adj"/>
            </a:avLst>
          </a:prstGeom>
          <a:solidFill>
            <a:srgbClr val="D2D8F9"/>
          </a:solidFill>
          <a:ln cap="flat" cmpd="sng" w="9525">
            <a:solidFill>
              <a:srgbClr val="B8BE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186831c89f_0_206"/>
          <p:cNvSpPr/>
          <p:nvPr/>
        </p:nvSpPr>
        <p:spPr>
          <a:xfrm>
            <a:off x="192219" y="3914498"/>
            <a:ext cx="14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2200" u="none" cap="none" strike="noStrike"/>
          </a:p>
        </p:txBody>
      </p:sp>
      <p:sp>
        <p:nvSpPr>
          <p:cNvPr id="275" name="Google Shape;275;g3186831c89f_0_206"/>
          <p:cNvSpPr/>
          <p:nvPr/>
        </p:nvSpPr>
        <p:spPr>
          <a:xfrm>
            <a:off x="3424700" y="3440000"/>
            <a:ext cx="459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Investigación de nuevas técnicas</a:t>
            </a:r>
            <a:endParaRPr b="0" i="0" sz="2200" u="none" cap="none" strike="noStrike"/>
          </a:p>
        </p:txBody>
      </p:sp>
      <p:sp>
        <p:nvSpPr>
          <p:cNvPr id="276" name="Google Shape;276;g3186831c89f_0_206"/>
          <p:cNvSpPr/>
          <p:nvPr/>
        </p:nvSpPr>
        <p:spPr>
          <a:xfrm>
            <a:off x="3424696" y="3842401"/>
            <a:ext cx="6134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 exploran nuevas técnicas de inteligencia artificial para mejorar la detección de voces falsas.</a:t>
            </a:r>
            <a:endParaRPr b="0" i="0" sz="1750" u="none" cap="none" strike="noStrike"/>
          </a:p>
        </p:txBody>
      </p:sp>
      <p:sp>
        <p:nvSpPr>
          <p:cNvPr id="277" name="Google Shape;277;g3186831c89f_0_206"/>
          <p:cNvSpPr/>
          <p:nvPr/>
        </p:nvSpPr>
        <p:spPr>
          <a:xfrm>
            <a:off x="3424709" y="4730942"/>
            <a:ext cx="6477900" cy="12000"/>
          </a:xfrm>
          <a:prstGeom prst="roundRect">
            <a:avLst>
              <a:gd fmla="val 625116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186831c89f_0_206"/>
          <p:cNvSpPr/>
          <p:nvPr/>
        </p:nvSpPr>
        <p:spPr>
          <a:xfrm>
            <a:off x="0" y="4831275"/>
            <a:ext cx="4705200" cy="1531500"/>
          </a:xfrm>
          <a:prstGeom prst="roundRect">
            <a:avLst>
              <a:gd fmla="val 5705" name="adj"/>
            </a:avLst>
          </a:prstGeom>
          <a:solidFill>
            <a:srgbClr val="D2D8F9"/>
          </a:solidFill>
          <a:ln cap="flat" cmpd="sng" w="9525">
            <a:solidFill>
              <a:srgbClr val="B8BE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186831c89f_0_206"/>
          <p:cNvSpPr/>
          <p:nvPr/>
        </p:nvSpPr>
        <p:spPr>
          <a:xfrm>
            <a:off x="192219" y="5305769"/>
            <a:ext cx="15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2200" u="none" cap="none" strike="noStrike"/>
          </a:p>
        </p:txBody>
      </p:sp>
      <p:sp>
        <p:nvSpPr>
          <p:cNvPr id="280" name="Google Shape;280;g3186831c89f_0_206"/>
          <p:cNvSpPr/>
          <p:nvPr/>
        </p:nvSpPr>
        <p:spPr>
          <a:xfrm>
            <a:off x="4862825" y="4789425"/>
            <a:ext cx="45906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Ampliación de casos de uso</a:t>
            </a:r>
            <a:endParaRPr b="0" i="0" sz="2200" u="none" cap="none" strike="noStrike"/>
          </a:p>
        </p:txBody>
      </p:sp>
      <p:sp>
        <p:nvSpPr>
          <p:cNvPr id="281" name="Google Shape;281;g3186831c89f_0_206"/>
          <p:cNvSpPr/>
          <p:nvPr/>
        </p:nvSpPr>
        <p:spPr>
          <a:xfrm>
            <a:off x="4862825" y="5233700"/>
            <a:ext cx="512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 buscan nuevas aplicaciones y escenarios para el uso de DetectVoice en la protección contra fraudes.</a:t>
            </a:r>
            <a:endParaRPr b="0" i="0" sz="1750" u="none" cap="none" strike="noStrike"/>
          </a:p>
        </p:txBody>
      </p:sp>
      <p:pic>
        <p:nvPicPr>
          <p:cNvPr descr="preencoded.png" id="282" name="Google Shape;282;g3186831c89f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7698" y="1315001"/>
            <a:ext cx="950202" cy="21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"/>
          <p:cNvGrpSpPr/>
          <p:nvPr/>
        </p:nvGrpSpPr>
        <p:grpSpPr>
          <a:xfrm>
            <a:off x="710836" y="1892040"/>
            <a:ext cx="5064289" cy="1216860"/>
            <a:chOff x="4181256" y="3224809"/>
            <a:chExt cx="5064289" cy="1216860"/>
          </a:xfrm>
        </p:grpSpPr>
        <p:sp>
          <p:nvSpPr>
            <p:cNvPr id="89" name="Google Shape;89;p2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1. ¿</a:t>
              </a:r>
              <a:r>
                <a:rPr lang="en-US" sz="1800">
                  <a:solidFill>
                    <a:srgbClr val="3F3F3F"/>
                  </a:solidFill>
                </a:rPr>
                <a:t>Que es DetectVoice?</a:t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60745" y="3641569"/>
              <a:ext cx="40848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1.1. </a:t>
              </a:r>
              <a:r>
                <a:rPr lang="en-US">
                  <a:solidFill>
                    <a:srgbClr val="A5A5A5"/>
                  </a:solidFill>
                </a:rPr>
                <a:t>¿que es DetectVoice?</a:t>
              </a:r>
              <a:endParaRPr>
                <a:solidFill>
                  <a:srgbClr val="A5A5A5"/>
                </a:solidFill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1.2. </a:t>
              </a:r>
              <a:r>
                <a:rPr lang="en-US">
                  <a:solidFill>
                    <a:srgbClr val="A5A5A5"/>
                  </a:solidFill>
                </a:rPr>
                <a:t>Importancia de la </a:t>
              </a:r>
              <a:r>
                <a:rPr lang="en-US">
                  <a:solidFill>
                    <a:srgbClr val="A5A5A5"/>
                  </a:solidFill>
                </a:rPr>
                <a:t>detección</a:t>
              </a:r>
              <a:r>
                <a:rPr lang="en-US">
                  <a:solidFill>
                    <a:srgbClr val="A5A5A5"/>
                  </a:solidFill>
                </a:rPr>
                <a:t> de voces falsas 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1.3. </a:t>
              </a:r>
              <a:r>
                <a:rPr lang="en-US">
                  <a:solidFill>
                    <a:srgbClr val="A5A5A5"/>
                  </a:solidFill>
                </a:rPr>
                <a:t>Casos de uso.</a:t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710814" y="3266658"/>
            <a:ext cx="4379913" cy="1565891"/>
            <a:chOff x="4181256" y="3224809"/>
            <a:chExt cx="4379913" cy="1216982"/>
          </a:xfrm>
        </p:grpSpPr>
        <p:sp>
          <p:nvSpPr>
            <p:cNvPr id="93" name="Google Shape;93;p2"/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2. </a:t>
              </a:r>
              <a:r>
                <a:rPr lang="en-US" sz="1800">
                  <a:solidFill>
                    <a:srgbClr val="3F3F3F"/>
                  </a:solidFill>
                </a:rPr>
                <a:t>Arquitectura</a:t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2.1. </a:t>
              </a:r>
              <a:r>
                <a:rPr lang="en-US">
                  <a:solidFill>
                    <a:srgbClr val="7F7F7F"/>
                  </a:solidFill>
                </a:rPr>
                <a:t>Arquitectura del sistema</a:t>
              </a:r>
              <a:endParaRPr>
                <a:solidFill>
                  <a:srgbClr val="7F7F7F"/>
                </a:solidFill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2.2. </a:t>
              </a:r>
              <a:r>
                <a:rPr lang="en-US">
                  <a:solidFill>
                    <a:srgbClr val="A5A5A5"/>
                  </a:solidFill>
                </a:rPr>
                <a:t>Entrenamiento del modelo</a:t>
              </a:r>
              <a:endParaRPr/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2.3. </a:t>
              </a:r>
              <a:r>
                <a:rPr lang="en-US">
                  <a:solidFill>
                    <a:srgbClr val="A5A5A5"/>
                  </a:solidFill>
                </a:rPr>
                <a:t>Características</a:t>
              </a:r>
              <a:r>
                <a:rPr lang="en-US">
                  <a:solidFill>
                    <a:srgbClr val="A5A5A5"/>
                  </a:solidFill>
                </a:rPr>
                <a:t> claves del modelo</a:t>
              </a:r>
              <a:endParaRPr>
                <a:solidFill>
                  <a:srgbClr val="A5A5A5"/>
                </a:solidFill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A5A5A5"/>
                  </a:solidFill>
                </a:rPr>
                <a:t>2.4 Rendimiento</a:t>
              </a:r>
              <a:endParaRPr>
                <a:solidFill>
                  <a:srgbClr val="A5A5A5"/>
                </a:solidFill>
              </a:endParaRPr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710786" y="5161909"/>
            <a:ext cx="4379946" cy="1045466"/>
            <a:chOff x="4181256" y="3212363"/>
            <a:chExt cx="4379946" cy="1272167"/>
          </a:xfrm>
        </p:grpSpPr>
        <p:sp>
          <p:nvSpPr>
            <p:cNvPr id="97" name="Google Shape;97;p2"/>
            <p:cNvSpPr/>
            <p:nvPr/>
          </p:nvSpPr>
          <p:spPr>
            <a:xfrm>
              <a:off x="4309249" y="3212363"/>
              <a:ext cx="41970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Unit 3. </a:t>
              </a:r>
              <a:r>
                <a:rPr lang="en-US" sz="1800">
                  <a:solidFill>
                    <a:srgbClr val="3F3F3F"/>
                  </a:solidFill>
                </a:rPr>
                <a:t>Integración</a:t>
              </a:r>
              <a:r>
                <a:rPr lang="en-US" sz="1800">
                  <a:solidFill>
                    <a:srgbClr val="3F3F3F"/>
                  </a:solidFill>
                </a:rPr>
                <a:t> y </a:t>
              </a:r>
              <a:r>
                <a:rPr lang="en-US" sz="1800">
                  <a:solidFill>
                    <a:srgbClr val="3F3F3F"/>
                  </a:solidFill>
                </a:rPr>
                <a:t>conclusión</a:t>
              </a:r>
              <a:r>
                <a:rPr lang="en-US" sz="1800">
                  <a:solidFill>
                    <a:srgbClr val="3F3F3F"/>
                  </a:solidFill>
                </a:rPr>
                <a:t> </a:t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160702" y="3684430"/>
              <a:ext cx="34005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3.1. </a:t>
              </a:r>
              <a:r>
                <a:rPr lang="en-US">
                  <a:solidFill>
                    <a:srgbClr val="7F7F7F"/>
                  </a:solidFill>
                </a:rPr>
                <a:t>Integración</a:t>
              </a:r>
              <a:endParaRPr>
                <a:solidFill>
                  <a:srgbClr val="7F7F7F"/>
                </a:solidFill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3.2. </a:t>
              </a:r>
              <a:r>
                <a:rPr lang="en-US">
                  <a:solidFill>
                    <a:srgbClr val="A5A5A5"/>
                  </a:solidFill>
                </a:rPr>
                <a:t>Conclusión</a:t>
              </a:r>
              <a:endParaRPr/>
            </a:p>
          </p:txBody>
        </p:sp>
      </p:grpSp>
      <p:sp>
        <p:nvSpPr>
          <p:cNvPr id="100" name="Google Shape;100;p2"/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DetectVoice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6831c89f_0_84"/>
          <p:cNvSpPr txBox="1"/>
          <p:nvPr/>
        </p:nvSpPr>
        <p:spPr>
          <a:xfrm>
            <a:off x="1818062" y="2274600"/>
            <a:ext cx="6266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¿Que es DetectVoice?</a:t>
            </a:r>
            <a:endParaRPr sz="5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449468" y="1440000"/>
            <a:ext cx="854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</a:pPr>
            <a:r>
              <a:rPr lang="en-US"/>
              <a:t>DetectVoice</a:t>
            </a:r>
            <a:endParaRPr/>
          </a:p>
        </p:txBody>
      </p:sp>
      <p:sp>
        <p:nvSpPr>
          <p:cNvPr id="112" name="Google Shape;112;p3"/>
          <p:cNvSpPr txBox="1"/>
          <p:nvPr>
            <p:ph idx="2" type="body"/>
          </p:nvPr>
        </p:nvSpPr>
        <p:spPr>
          <a:xfrm>
            <a:off x="693075" y="480776"/>
            <a:ext cx="683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1.1.</a:t>
            </a:r>
            <a:r>
              <a:rPr lang="en-US" sz="1600">
                <a:solidFill>
                  <a:srgbClr val="A5A5A5"/>
                </a:solidFill>
              </a:rPr>
              <a:t> ¿que es DetectVoice?</a:t>
            </a:r>
            <a:endParaRPr sz="1600">
              <a:solidFill>
                <a:srgbClr val="A5A5A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 txBox="1"/>
          <p:nvPr>
            <p:ph idx="3" type="body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idx="4" type="body"/>
          </p:nvPr>
        </p:nvSpPr>
        <p:spPr>
          <a:xfrm>
            <a:off x="8208324" y="465350"/>
            <a:ext cx="904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¿Que es?</a:t>
            </a:r>
            <a:endParaRPr/>
          </a:p>
        </p:txBody>
      </p:sp>
      <p:sp>
        <p:nvSpPr>
          <p:cNvPr id="115" name="Google Shape;115;p3"/>
          <p:cNvSpPr txBox="1"/>
          <p:nvPr>
            <p:ph idx="5" type="body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507" lvl="1" marL="360254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040"/>
              <a:buChar char="•"/>
            </a:pPr>
            <a:r>
              <a:rPr lang="en-US" sz="1750">
                <a:latin typeface="Inter"/>
                <a:ea typeface="Inter"/>
                <a:cs typeface="Inter"/>
                <a:sym typeface="Inter"/>
              </a:rPr>
              <a:t>DetectVoice es un sistema de vanguardia basado en inteligencia artificial que detecta voces falsas generadas por herramientas avanzadas de síntesis como Vall-E 2.</a:t>
            </a:r>
            <a:endParaRPr sz="1750">
              <a:latin typeface="Inter"/>
              <a:ea typeface="Inter"/>
              <a:cs typeface="Inter"/>
              <a:sym typeface="Inter"/>
            </a:endParaRPr>
          </a:p>
          <a:p>
            <a:pPr indent="-227592" lvl="1" marL="360254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50"/>
              <a:buFont typeface="Inter"/>
              <a:buChar char="•"/>
            </a:pPr>
            <a:r>
              <a:rPr b="1" lang="en-US" sz="22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Detectando lo falso</a:t>
            </a:r>
            <a:endParaRPr b="1" sz="22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Inter"/>
                <a:ea typeface="Inter"/>
                <a:cs typeface="Inter"/>
                <a:sym typeface="Inter"/>
              </a:rPr>
              <a:t>DetectVoice analiza el habla, identificando patrones y características únicas de las voces humanas.</a:t>
            </a:r>
            <a:endParaRPr b="1" sz="2200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7592" lvl="1" marL="360254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750"/>
              <a:buFont typeface="Inter"/>
              <a:buChar char="•"/>
            </a:pPr>
            <a:r>
              <a:rPr b="1" lang="en-US" sz="2200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Modelo avanzado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Inter"/>
                <a:ea typeface="Inter"/>
                <a:cs typeface="Inter"/>
                <a:sym typeface="Inter"/>
              </a:rPr>
              <a:t>El sistema utiliza un modelo de inteligencia artificial que se entrena con una gran cantidad de datos de voz.</a:t>
            </a:r>
            <a:endParaRPr sz="175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6831c89f_0_37"/>
          <p:cNvSpPr txBox="1"/>
          <p:nvPr>
            <p:ph type="title"/>
          </p:nvPr>
        </p:nvSpPr>
        <p:spPr>
          <a:xfrm>
            <a:off x="522293" y="1703475"/>
            <a:ext cx="85413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Seguridad</a:t>
            </a:r>
            <a:endParaRPr/>
          </a:p>
        </p:txBody>
      </p:sp>
      <p:sp>
        <p:nvSpPr>
          <p:cNvPr id="122" name="Google Shape;122;g3186831c89f_0_37"/>
          <p:cNvSpPr txBox="1"/>
          <p:nvPr>
            <p:ph idx="1" type="body"/>
          </p:nvPr>
        </p:nvSpPr>
        <p:spPr>
          <a:xfrm>
            <a:off x="449468" y="450000"/>
            <a:ext cx="324000" cy="2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1.2</a:t>
            </a:r>
            <a:endParaRPr/>
          </a:p>
        </p:txBody>
      </p:sp>
      <p:sp>
        <p:nvSpPr>
          <p:cNvPr id="123" name="Google Shape;123;g3186831c89f_0_37"/>
          <p:cNvSpPr txBox="1"/>
          <p:nvPr>
            <p:ph idx="2" type="body"/>
          </p:nvPr>
        </p:nvSpPr>
        <p:spPr>
          <a:xfrm>
            <a:off x="891350" y="496226"/>
            <a:ext cx="68379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accent3"/>
                </a:solidFill>
              </a:rPr>
              <a:t>Importancia de la detección de voces falsas</a:t>
            </a:r>
            <a:endParaRPr sz="1600"/>
          </a:p>
        </p:txBody>
      </p:sp>
      <p:sp>
        <p:nvSpPr>
          <p:cNvPr id="124" name="Google Shape;124;g3186831c89f_0_37"/>
          <p:cNvSpPr txBox="1"/>
          <p:nvPr>
            <p:ph idx="3" type="body"/>
          </p:nvPr>
        </p:nvSpPr>
        <p:spPr>
          <a:xfrm>
            <a:off x="9112825" y="480779"/>
            <a:ext cx="340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86831c89f_0_37"/>
          <p:cNvSpPr txBox="1"/>
          <p:nvPr>
            <p:ph idx="4" type="body"/>
          </p:nvPr>
        </p:nvSpPr>
        <p:spPr>
          <a:xfrm>
            <a:off x="8186733" y="480775"/>
            <a:ext cx="9261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¿Que es?</a:t>
            </a:r>
            <a:endParaRPr/>
          </a:p>
        </p:txBody>
      </p:sp>
      <p:sp>
        <p:nvSpPr>
          <p:cNvPr id="126" name="Google Shape;126;g3186831c89f_0_37"/>
          <p:cNvSpPr txBox="1"/>
          <p:nvPr>
            <p:ph idx="5" type="body"/>
          </p:nvPr>
        </p:nvSpPr>
        <p:spPr>
          <a:xfrm>
            <a:off x="522300" y="2221656"/>
            <a:ext cx="80553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lang="en-US" sz="1750">
                <a:latin typeface="Inter"/>
                <a:ea typeface="Inter"/>
                <a:cs typeface="Inter"/>
                <a:sym typeface="Inter"/>
              </a:rPr>
              <a:t>Protege contra fraudes, suplantación de identidad y otros crímenes en línea.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86831c89f_0_37"/>
          <p:cNvSpPr txBox="1"/>
          <p:nvPr>
            <p:ph type="title"/>
          </p:nvPr>
        </p:nvSpPr>
        <p:spPr>
          <a:xfrm>
            <a:off x="522293" y="2666525"/>
            <a:ext cx="85413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Confianza</a:t>
            </a:r>
            <a:endParaRPr b="1" sz="2200">
              <a:solidFill>
                <a:srgbClr val="26262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g3186831c89f_0_37"/>
          <p:cNvSpPr txBox="1"/>
          <p:nvPr>
            <p:ph idx="5" type="body"/>
          </p:nvPr>
        </p:nvSpPr>
        <p:spPr>
          <a:xfrm>
            <a:off x="765300" y="4054931"/>
            <a:ext cx="80553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750"/>
              <a:buFont typeface="Inter"/>
              <a:buNone/>
            </a:pPr>
            <a:r>
              <a:rPr lang="en-US" sz="1750">
                <a:latin typeface="Inter"/>
                <a:ea typeface="Inter"/>
                <a:cs typeface="Inter"/>
                <a:sym typeface="Inter"/>
              </a:rPr>
              <a:t>Promueve la transparencia en el ámbito digital, permitiendo identificar la manipulación de voz.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g3186831c89f_0_37"/>
          <p:cNvSpPr txBox="1"/>
          <p:nvPr>
            <p:ph idx="5" type="body"/>
          </p:nvPr>
        </p:nvSpPr>
        <p:spPr>
          <a:xfrm>
            <a:off x="765300" y="3044625"/>
            <a:ext cx="84354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Inter"/>
                <a:ea typeface="Inter"/>
                <a:cs typeface="Inter"/>
                <a:sym typeface="Inter"/>
              </a:rPr>
              <a:t>Aumenta la confianza en las interacciones de voz, asegurando la auten</a:t>
            </a:r>
            <a:r>
              <a:rPr lang="en-US" sz="1750">
                <a:latin typeface="Inter"/>
                <a:ea typeface="Inter"/>
                <a:cs typeface="Inter"/>
                <a:sym typeface="Inter"/>
              </a:rPr>
              <a:t>ticidad.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86831c89f_0_37"/>
          <p:cNvSpPr txBox="1"/>
          <p:nvPr>
            <p:ph type="title"/>
          </p:nvPr>
        </p:nvSpPr>
        <p:spPr>
          <a:xfrm>
            <a:off x="522293" y="3549775"/>
            <a:ext cx="85413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Transparencia</a:t>
            </a:r>
            <a:endParaRPr b="1" sz="2200">
              <a:solidFill>
                <a:srgbClr val="26262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6831c89f_0_51"/>
          <p:cNvSpPr txBox="1"/>
          <p:nvPr>
            <p:ph idx="1" type="body"/>
          </p:nvPr>
        </p:nvSpPr>
        <p:spPr>
          <a:xfrm>
            <a:off x="449468" y="450000"/>
            <a:ext cx="324000" cy="55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186831c89f_0_51"/>
          <p:cNvSpPr txBox="1"/>
          <p:nvPr>
            <p:ph idx="2" type="body"/>
          </p:nvPr>
        </p:nvSpPr>
        <p:spPr>
          <a:xfrm>
            <a:off x="891350" y="496226"/>
            <a:ext cx="68379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accent3"/>
                </a:solidFill>
              </a:rPr>
              <a:t>Casos de uso.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8" name="Google Shape;138;g3186831c89f_0_51"/>
          <p:cNvSpPr txBox="1"/>
          <p:nvPr>
            <p:ph idx="4" type="body"/>
          </p:nvPr>
        </p:nvSpPr>
        <p:spPr>
          <a:xfrm>
            <a:off x="8186733" y="480775"/>
            <a:ext cx="9261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¿Que es?</a:t>
            </a:r>
            <a:endParaRPr/>
          </a:p>
        </p:txBody>
      </p:sp>
      <p:pic>
        <p:nvPicPr>
          <p:cNvPr descr="preencoded.png" id="139" name="Google Shape;139;g3186831c89f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293" y="1647103"/>
            <a:ext cx="469225" cy="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186831c89f_0_51"/>
          <p:cNvSpPr/>
          <p:nvPr/>
        </p:nvSpPr>
        <p:spPr>
          <a:xfrm>
            <a:off x="1133393" y="1528684"/>
            <a:ext cx="2346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Inter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Seguridad bancaria</a:t>
            </a:r>
            <a:endParaRPr b="0" i="0" sz="1800" u="none" cap="none" strike="noStrike"/>
          </a:p>
        </p:txBody>
      </p:sp>
      <p:sp>
        <p:nvSpPr>
          <p:cNvPr id="141" name="Google Shape;141;g3186831c89f_0_51"/>
          <p:cNvSpPr/>
          <p:nvPr/>
        </p:nvSpPr>
        <p:spPr>
          <a:xfrm>
            <a:off x="1133393" y="1934449"/>
            <a:ext cx="7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Verificación de llamadas telefónicas para evitar fraudes y robo de identidad.</a:t>
            </a:r>
            <a:endParaRPr b="0" i="0" sz="1450" u="none" cap="none" strike="noStrike"/>
          </a:p>
        </p:txBody>
      </p:sp>
      <p:pic>
        <p:nvPicPr>
          <p:cNvPr descr="preencoded.png" id="142" name="Google Shape;142;g3186831c89f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293" y="2721764"/>
            <a:ext cx="469225" cy="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186831c89f_0_51"/>
          <p:cNvSpPr/>
          <p:nvPr/>
        </p:nvSpPr>
        <p:spPr>
          <a:xfrm>
            <a:off x="1147943" y="2603357"/>
            <a:ext cx="2346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Inter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Atención al cliente</a:t>
            </a:r>
            <a:endParaRPr b="0" i="0" sz="1800" u="none" cap="none" strike="noStrike"/>
          </a:p>
        </p:txBody>
      </p:sp>
      <p:sp>
        <p:nvSpPr>
          <p:cNvPr id="144" name="Google Shape;144;g3186831c89f_0_51"/>
          <p:cNvSpPr/>
          <p:nvPr/>
        </p:nvSpPr>
        <p:spPr>
          <a:xfrm>
            <a:off x="1147943" y="3009122"/>
            <a:ext cx="7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Autenticación de identidad para evitar estafas y garantizar la seguridad del cliente.</a:t>
            </a:r>
            <a:endParaRPr b="0" i="0" sz="1450" u="none" cap="none" strike="noStrike"/>
          </a:p>
        </p:txBody>
      </p:sp>
      <p:pic>
        <p:nvPicPr>
          <p:cNvPr descr="preencoded.png" id="145" name="Google Shape;145;g3186831c89f_0_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593" y="3796450"/>
            <a:ext cx="469225" cy="46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186831c89f_0_51"/>
          <p:cNvSpPr/>
          <p:nvPr/>
        </p:nvSpPr>
        <p:spPr>
          <a:xfrm>
            <a:off x="1133393" y="3678031"/>
            <a:ext cx="23463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Inter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Redes sociales</a:t>
            </a:r>
            <a:endParaRPr b="0" i="0" sz="1800" u="none" cap="none" strike="noStrike"/>
          </a:p>
        </p:txBody>
      </p:sp>
      <p:sp>
        <p:nvSpPr>
          <p:cNvPr id="147" name="Google Shape;147;g3186831c89f_0_51"/>
          <p:cNvSpPr/>
          <p:nvPr/>
        </p:nvSpPr>
        <p:spPr>
          <a:xfrm>
            <a:off x="1133393" y="4083796"/>
            <a:ext cx="78303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50"/>
              <a:buFont typeface="Inter"/>
              <a:buNone/>
            </a:pPr>
            <a:r>
              <a:rPr b="0" i="0" lang="en-US" sz="14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Detección de cuentas falsas y protección contra suplantación de identidad.</a:t>
            </a:r>
            <a:endParaRPr b="0" i="0" sz="1450" u="none" cap="none" strike="noStrike"/>
          </a:p>
        </p:txBody>
      </p:sp>
      <p:pic>
        <p:nvPicPr>
          <p:cNvPr descr="preencoded.png" id="148" name="Google Shape;148;g3186831c89f_0_51"/>
          <p:cNvPicPr preferRelativeResize="0"/>
          <p:nvPr/>
        </p:nvPicPr>
        <p:blipFill rotWithShape="1">
          <a:blip r:embed="rId6">
            <a:alphaModFix/>
          </a:blip>
          <a:srcRect b="36510" l="0" r="0" t="30137"/>
          <a:stretch/>
        </p:blipFill>
        <p:spPr>
          <a:xfrm>
            <a:off x="6210249" y="4496476"/>
            <a:ext cx="2753451" cy="137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g3186831c89f_0_51"/>
          <p:cNvPicPr preferRelativeResize="0"/>
          <p:nvPr/>
        </p:nvPicPr>
        <p:blipFill rotWithShape="1">
          <a:blip r:embed="rId6">
            <a:alphaModFix/>
          </a:blip>
          <a:srcRect b="70284" l="0" r="0" t="0"/>
          <a:stretch/>
        </p:blipFill>
        <p:spPr>
          <a:xfrm>
            <a:off x="3119636" y="4496475"/>
            <a:ext cx="3090614" cy="1377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g3186831c89f_0_51"/>
          <p:cNvPicPr preferRelativeResize="0"/>
          <p:nvPr/>
        </p:nvPicPr>
        <p:blipFill rotWithShape="1">
          <a:blip r:embed="rId6">
            <a:alphaModFix/>
          </a:blip>
          <a:srcRect b="0" l="0" r="0" t="62725"/>
          <a:stretch/>
        </p:blipFill>
        <p:spPr>
          <a:xfrm>
            <a:off x="636600" y="4496475"/>
            <a:ext cx="2463854" cy="13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6831c89f_0_100"/>
          <p:cNvSpPr txBox="1"/>
          <p:nvPr/>
        </p:nvSpPr>
        <p:spPr>
          <a:xfrm>
            <a:off x="1818062" y="2874900"/>
            <a:ext cx="626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Arquitectura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86831c89f_0_90"/>
          <p:cNvSpPr txBox="1"/>
          <p:nvPr>
            <p:ph idx="2" type="body"/>
          </p:nvPr>
        </p:nvSpPr>
        <p:spPr>
          <a:xfrm>
            <a:off x="790000" y="450001"/>
            <a:ext cx="6837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/>
              <a:t>2.1.</a:t>
            </a:r>
            <a:r>
              <a:rPr lang="en-US" sz="1600">
                <a:solidFill>
                  <a:srgbClr val="7F7F7F"/>
                </a:solidFill>
              </a:rPr>
              <a:t> Arquitectura del sistema</a:t>
            </a:r>
            <a:endParaRPr sz="1600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186831c89f_0_90"/>
          <p:cNvSpPr txBox="1"/>
          <p:nvPr>
            <p:ph idx="4" type="body"/>
          </p:nvPr>
        </p:nvSpPr>
        <p:spPr>
          <a:xfrm>
            <a:off x="8035840" y="465325"/>
            <a:ext cx="1336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Arquitectura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g3186831c89f_0_90"/>
          <p:cNvSpPr/>
          <p:nvPr/>
        </p:nvSpPr>
        <p:spPr>
          <a:xfrm>
            <a:off x="-2" y="1431924"/>
            <a:ext cx="9599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00"/>
              <a:buFont typeface="Inter"/>
              <a:buNone/>
            </a:pPr>
            <a:r>
              <a:rPr b="1" i="0" lang="en-US" sz="40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Arquitectura del sistema: CNN y RNN combinados</a:t>
            </a:r>
            <a:endParaRPr b="0" i="0" sz="4000" u="none" cap="none" strike="noStrike"/>
          </a:p>
        </p:txBody>
      </p:sp>
      <p:pic>
        <p:nvPicPr>
          <p:cNvPr descr="preencoded.png" id="165" name="Google Shape;165;g3186831c89f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" y="2814409"/>
            <a:ext cx="3300883" cy="66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186831c89f_0_90"/>
          <p:cNvSpPr/>
          <p:nvPr/>
        </p:nvSpPr>
        <p:spPr>
          <a:xfrm>
            <a:off x="157975" y="3564744"/>
            <a:ext cx="1974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50"/>
              <a:buFont typeface="Inter"/>
              <a:buNone/>
            </a:pPr>
            <a:r>
              <a:rPr b="1" i="0" lang="en-US" sz="20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Análisis de audio</a:t>
            </a:r>
            <a:endParaRPr b="0" i="0" sz="2050" u="none" cap="none" strike="noStrike"/>
          </a:p>
        </p:txBody>
      </p:sp>
      <p:sp>
        <p:nvSpPr>
          <p:cNvPr id="167" name="Google Shape;167;g3186831c89f_0_90"/>
          <p:cNvSpPr/>
          <p:nvPr/>
        </p:nvSpPr>
        <p:spPr>
          <a:xfrm>
            <a:off x="157875" y="4341685"/>
            <a:ext cx="2985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El sistema procesa las señales de audio para extraer características relevantes.</a:t>
            </a:r>
            <a:endParaRPr b="0" i="0" sz="1650" u="none" cap="none" strike="noStrike"/>
          </a:p>
        </p:txBody>
      </p:sp>
      <p:pic>
        <p:nvPicPr>
          <p:cNvPr descr="preencoded.png" id="168" name="Google Shape;168;g3186831c89f_0_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0893" y="2814409"/>
            <a:ext cx="3300971" cy="66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186831c89f_0_90"/>
          <p:cNvSpPr/>
          <p:nvPr/>
        </p:nvSpPr>
        <p:spPr>
          <a:xfrm>
            <a:off x="3458858" y="3564744"/>
            <a:ext cx="1974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50"/>
              <a:buFont typeface="Inter"/>
              <a:buNone/>
            </a:pPr>
            <a:r>
              <a:rPr b="1" i="0" lang="en-US" sz="20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Modelo CNN</a:t>
            </a:r>
            <a:endParaRPr b="0" i="0" sz="2050" u="none" cap="none" strike="noStrike"/>
          </a:p>
        </p:txBody>
      </p:sp>
      <p:sp>
        <p:nvSpPr>
          <p:cNvPr id="170" name="Google Shape;170;g3186831c89f_0_90"/>
          <p:cNvSpPr/>
          <p:nvPr/>
        </p:nvSpPr>
        <p:spPr>
          <a:xfrm>
            <a:off x="3458858" y="3922585"/>
            <a:ext cx="2985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La CNN se utiliza para capturar patrones espaciales y características de audio.</a:t>
            </a:r>
            <a:endParaRPr b="0" i="0" sz="1650" u="none" cap="none" strike="noStrike"/>
          </a:p>
        </p:txBody>
      </p:sp>
      <p:pic>
        <p:nvPicPr>
          <p:cNvPr descr="preencoded.png" id="171" name="Google Shape;171;g3186831c89f_0_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01864" y="2814409"/>
            <a:ext cx="3300971" cy="66198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186831c89f_0_90"/>
          <p:cNvSpPr/>
          <p:nvPr/>
        </p:nvSpPr>
        <p:spPr>
          <a:xfrm>
            <a:off x="6759829" y="3564744"/>
            <a:ext cx="1974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50"/>
              <a:buFont typeface="Inter"/>
              <a:buNone/>
            </a:pPr>
            <a:r>
              <a:rPr b="1" i="0" lang="en-US" sz="20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Modelo RNN</a:t>
            </a:r>
            <a:endParaRPr b="0" i="0" sz="2050" u="none" cap="none" strike="noStrike"/>
          </a:p>
        </p:txBody>
      </p:sp>
      <p:sp>
        <p:nvSpPr>
          <p:cNvPr id="173" name="Google Shape;173;g3186831c89f_0_90"/>
          <p:cNvSpPr/>
          <p:nvPr/>
        </p:nvSpPr>
        <p:spPr>
          <a:xfrm>
            <a:off x="6759829" y="3922585"/>
            <a:ext cx="29850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La RNN procesa secuencias de audio para comprender el contexto y el ritmo.</a:t>
            </a:r>
            <a:endParaRPr b="0" i="0" sz="1650" u="none" cap="none" strike="noStrike"/>
          </a:p>
        </p:txBody>
      </p:sp>
      <p:pic>
        <p:nvPicPr>
          <p:cNvPr descr="preencoded.png" id="174" name="Google Shape;174;g3186831c89f_0_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3676675" y="5163150"/>
            <a:ext cx="5448274" cy="9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6831c89f_0_117"/>
          <p:cNvSpPr txBox="1"/>
          <p:nvPr>
            <p:ph idx="1" type="body"/>
          </p:nvPr>
        </p:nvSpPr>
        <p:spPr>
          <a:xfrm>
            <a:off x="449468" y="450000"/>
            <a:ext cx="3240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2.2</a:t>
            </a:r>
            <a:endParaRPr/>
          </a:p>
        </p:txBody>
      </p:sp>
      <p:sp>
        <p:nvSpPr>
          <p:cNvPr id="181" name="Google Shape;181;g3186831c89f_0_117"/>
          <p:cNvSpPr txBox="1"/>
          <p:nvPr>
            <p:ph idx="2" type="body"/>
          </p:nvPr>
        </p:nvSpPr>
        <p:spPr>
          <a:xfrm>
            <a:off x="905213" y="465326"/>
            <a:ext cx="6837900" cy="5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accent3"/>
                </a:solidFill>
              </a:rPr>
              <a:t>Entrenamiento del modelo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186831c89f_0_117"/>
          <p:cNvSpPr txBox="1"/>
          <p:nvPr>
            <p:ph idx="3" type="body"/>
          </p:nvPr>
        </p:nvSpPr>
        <p:spPr>
          <a:xfrm>
            <a:off x="9112825" y="480779"/>
            <a:ext cx="340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186831c89f_0_117"/>
          <p:cNvSpPr txBox="1"/>
          <p:nvPr>
            <p:ph idx="4" type="body"/>
          </p:nvPr>
        </p:nvSpPr>
        <p:spPr>
          <a:xfrm>
            <a:off x="7874843" y="465325"/>
            <a:ext cx="15015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Arquitectura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g3186831c89f_0_117"/>
          <p:cNvSpPr/>
          <p:nvPr/>
        </p:nvSpPr>
        <p:spPr>
          <a:xfrm>
            <a:off x="301253" y="1353161"/>
            <a:ext cx="8837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01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150"/>
              <a:buFont typeface="Inter"/>
              <a:buNone/>
            </a:pPr>
            <a:r>
              <a:rPr b="1" i="0" lang="en-US" sz="30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Entrenamiento del modelo: Conjuntos de datos y preprocesamiento</a:t>
            </a:r>
            <a:endParaRPr b="0" i="0" sz="3000" u="none" cap="none" strike="noStrike"/>
          </a:p>
        </p:txBody>
      </p:sp>
      <p:sp>
        <p:nvSpPr>
          <p:cNvPr id="185" name="Google Shape;185;g3186831c89f_0_117"/>
          <p:cNvSpPr/>
          <p:nvPr/>
        </p:nvSpPr>
        <p:spPr>
          <a:xfrm>
            <a:off x="301253" y="2748419"/>
            <a:ext cx="8837700" cy="10800"/>
          </a:xfrm>
          <a:prstGeom prst="roundRect">
            <a:avLst>
              <a:gd fmla="val 390698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86831c89f_0_117"/>
          <p:cNvSpPr/>
          <p:nvPr/>
        </p:nvSpPr>
        <p:spPr>
          <a:xfrm>
            <a:off x="1718874" y="2748419"/>
            <a:ext cx="15300" cy="352200"/>
          </a:xfrm>
          <a:prstGeom prst="roundRect">
            <a:avLst>
              <a:gd fmla="val 390698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186831c89f_0_117"/>
          <p:cNvSpPr/>
          <p:nvPr/>
        </p:nvSpPr>
        <p:spPr>
          <a:xfrm>
            <a:off x="1565703" y="2635088"/>
            <a:ext cx="321900" cy="226500"/>
          </a:xfrm>
          <a:prstGeom prst="roundRect">
            <a:avLst>
              <a:gd fmla="val 18669" name="adj"/>
            </a:avLst>
          </a:prstGeom>
          <a:solidFill>
            <a:srgbClr val="D2D8F9"/>
          </a:solidFill>
          <a:ln cap="flat" cmpd="sng" w="9525">
            <a:solidFill>
              <a:srgbClr val="B8BE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86831c89f_0_117"/>
          <p:cNvSpPr/>
          <p:nvPr/>
        </p:nvSpPr>
        <p:spPr>
          <a:xfrm>
            <a:off x="1659481" y="2621961"/>
            <a:ext cx="927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Inter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1800" u="none" cap="none" strike="noStrike"/>
          </a:p>
        </p:txBody>
      </p:sp>
      <p:sp>
        <p:nvSpPr>
          <p:cNvPr id="189" name="Google Shape;189;g3186831c89f_0_117"/>
          <p:cNvSpPr/>
          <p:nvPr/>
        </p:nvSpPr>
        <p:spPr>
          <a:xfrm>
            <a:off x="832751" y="3100625"/>
            <a:ext cx="1787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50"/>
              <a:buFont typeface="Inter"/>
              <a:buNone/>
            </a:pPr>
            <a:r>
              <a:rPr b="1" i="0" lang="en-US" sz="20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Conjunto de datos</a:t>
            </a:r>
            <a:endParaRPr b="0" i="0" sz="2050" u="none" cap="none" strike="noStrike"/>
          </a:p>
        </p:txBody>
      </p:sp>
      <p:sp>
        <p:nvSpPr>
          <p:cNvPr id="190" name="Google Shape;190;g3186831c89f_0_117"/>
          <p:cNvSpPr/>
          <p:nvPr/>
        </p:nvSpPr>
        <p:spPr>
          <a:xfrm>
            <a:off x="444281" y="3742772"/>
            <a:ext cx="2564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Entrenamiento con una base de datos extensa de voz humana y voces sintéticas.</a:t>
            </a:r>
            <a:endParaRPr b="0" i="0" sz="1650" u="none" cap="none" strike="noStrike"/>
          </a:p>
        </p:txBody>
      </p:sp>
      <p:sp>
        <p:nvSpPr>
          <p:cNvPr id="191" name="Google Shape;191;g3186831c89f_0_117"/>
          <p:cNvSpPr/>
          <p:nvPr/>
        </p:nvSpPr>
        <p:spPr>
          <a:xfrm>
            <a:off x="4712494" y="2748419"/>
            <a:ext cx="15300" cy="352200"/>
          </a:xfrm>
          <a:prstGeom prst="roundRect">
            <a:avLst>
              <a:gd fmla="val 390698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186831c89f_0_117"/>
          <p:cNvSpPr/>
          <p:nvPr/>
        </p:nvSpPr>
        <p:spPr>
          <a:xfrm>
            <a:off x="4559321" y="2635213"/>
            <a:ext cx="321900" cy="226500"/>
          </a:xfrm>
          <a:prstGeom prst="roundRect">
            <a:avLst>
              <a:gd fmla="val 18669" name="adj"/>
            </a:avLst>
          </a:prstGeom>
          <a:solidFill>
            <a:srgbClr val="D2D8F9"/>
          </a:solidFill>
          <a:ln cap="flat" cmpd="sng" w="9525">
            <a:solidFill>
              <a:srgbClr val="B8BE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186831c89f_0_117"/>
          <p:cNvSpPr/>
          <p:nvPr/>
        </p:nvSpPr>
        <p:spPr>
          <a:xfrm>
            <a:off x="4635975" y="2621951"/>
            <a:ext cx="1686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Inter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1800" u="none" cap="none" strike="noStrike"/>
          </a:p>
        </p:txBody>
      </p:sp>
      <p:sp>
        <p:nvSpPr>
          <p:cNvPr id="194" name="Google Shape;194;g3186831c89f_0_117"/>
          <p:cNvSpPr/>
          <p:nvPr/>
        </p:nvSpPr>
        <p:spPr>
          <a:xfrm>
            <a:off x="3460075" y="3172400"/>
            <a:ext cx="25200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50"/>
              <a:buFont typeface="Inter"/>
              <a:buNone/>
            </a:pPr>
            <a:r>
              <a:rPr b="1" i="0" lang="en-US" sz="20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Preprocesamiento</a:t>
            </a:r>
            <a:endParaRPr b="0" i="0" sz="2050" u="none" cap="none" strike="noStrike"/>
          </a:p>
        </p:txBody>
      </p:sp>
      <p:sp>
        <p:nvSpPr>
          <p:cNvPr id="195" name="Google Shape;195;g3186831c89f_0_117"/>
          <p:cNvSpPr/>
          <p:nvPr/>
        </p:nvSpPr>
        <p:spPr>
          <a:xfrm>
            <a:off x="3437900" y="3742772"/>
            <a:ext cx="2564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Se limpia y se normaliza el audio para garantizar la calidad y coherencia de los datos.</a:t>
            </a:r>
            <a:endParaRPr b="0" i="0" sz="1650" u="none" cap="none" strike="noStrike"/>
          </a:p>
        </p:txBody>
      </p:sp>
      <p:sp>
        <p:nvSpPr>
          <p:cNvPr id="196" name="Google Shape;196;g3186831c89f_0_117"/>
          <p:cNvSpPr/>
          <p:nvPr/>
        </p:nvSpPr>
        <p:spPr>
          <a:xfrm>
            <a:off x="7706113" y="2748419"/>
            <a:ext cx="15300" cy="352200"/>
          </a:xfrm>
          <a:prstGeom prst="roundRect">
            <a:avLst>
              <a:gd fmla="val 390698" name="adj"/>
            </a:avLst>
          </a:prstGeom>
          <a:solidFill>
            <a:srgbClr val="B8BE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186831c89f_0_117"/>
          <p:cNvSpPr/>
          <p:nvPr/>
        </p:nvSpPr>
        <p:spPr>
          <a:xfrm>
            <a:off x="7552941" y="2635213"/>
            <a:ext cx="321900" cy="226500"/>
          </a:xfrm>
          <a:prstGeom prst="roundRect">
            <a:avLst>
              <a:gd fmla="val 18669" name="adj"/>
            </a:avLst>
          </a:prstGeom>
          <a:solidFill>
            <a:srgbClr val="D2D8F9"/>
          </a:solidFill>
          <a:ln cap="flat" cmpd="sng" w="9525">
            <a:solidFill>
              <a:srgbClr val="B8BE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186831c89f_0_117"/>
          <p:cNvSpPr/>
          <p:nvPr/>
        </p:nvSpPr>
        <p:spPr>
          <a:xfrm>
            <a:off x="7644590" y="2608336"/>
            <a:ext cx="1386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Inter"/>
              <a:buNone/>
            </a:pPr>
            <a:r>
              <a:rPr b="1" i="0" lang="en-US" sz="180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0" i="0" sz="1500" u="none" cap="none" strike="noStrike"/>
          </a:p>
        </p:txBody>
      </p:sp>
      <p:sp>
        <p:nvSpPr>
          <p:cNvPr id="199" name="Google Shape;199;g3186831c89f_0_117"/>
          <p:cNvSpPr/>
          <p:nvPr/>
        </p:nvSpPr>
        <p:spPr>
          <a:xfrm>
            <a:off x="6819989" y="3100625"/>
            <a:ext cx="17874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50"/>
              <a:buFont typeface="Inter"/>
              <a:buNone/>
            </a:pPr>
            <a:r>
              <a:rPr b="1" i="0" lang="en-US" sz="20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Ajuste fino</a:t>
            </a:r>
            <a:endParaRPr b="0" i="0" sz="2050" u="none" cap="none" strike="noStrike"/>
          </a:p>
        </p:txBody>
      </p:sp>
      <p:sp>
        <p:nvSpPr>
          <p:cNvPr id="200" name="Google Shape;200;g3186831c89f_0_117"/>
          <p:cNvSpPr/>
          <p:nvPr/>
        </p:nvSpPr>
        <p:spPr>
          <a:xfrm>
            <a:off x="6431520" y="3432397"/>
            <a:ext cx="2564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262626"/>
                </a:solidFill>
                <a:latin typeface="Inter"/>
                <a:ea typeface="Inter"/>
                <a:cs typeface="Inter"/>
                <a:sym typeface="Inter"/>
              </a:rPr>
              <a:t>El modelo se ajusta de forma iterativa para optimizar su precisión y rendimiento.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2019-07-06T14:12:49Z</dcterms:created>
  <dc:creator>Soon Yong Chang</dc:creator>
</cp:coreProperties>
</file>