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9" r:id="rId3"/>
    <p:sldId id="258" r:id="rId4"/>
    <p:sldId id="261"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684512-6BB8-463D-9CDE-C63E477779B3}">
  <a:tblStyle styleId="{C1684512-6BB8-463D-9CDE-C63E477779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37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26672c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26672c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7ece4ccc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7ece4ccc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e26672c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e26672c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11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7ece4ccc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7ece4ccc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lnSpc>
                <a:spcPct val="125000"/>
              </a:lnSpc>
              <a:spcBef>
                <a:spcPts val="2400"/>
              </a:spcBef>
              <a:spcAft>
                <a:spcPts val="1200"/>
              </a:spcAft>
              <a:buNone/>
            </a:pPr>
            <a:r>
              <a:rPr lang="en" sz="2400" b="1" dirty="0">
                <a:solidFill>
                  <a:srgbClr val="24292F"/>
                </a:solidFill>
                <a:highlight>
                  <a:srgbClr val="FFFFFF"/>
                </a:highlight>
              </a:rPr>
              <a:t>Quantum Approximate Optimisation Algorithms for Real World Scenarios --- Strangeworks</a:t>
            </a:r>
            <a:endParaRPr sz="2400" dirty="0"/>
          </a:p>
        </p:txBody>
      </p:sp>
      <p:sp>
        <p:nvSpPr>
          <p:cNvPr id="55" name="Google Shape;55;p13"/>
          <p:cNvSpPr txBox="1">
            <a:spLocks noGrp="1"/>
          </p:cNvSpPr>
          <p:nvPr>
            <p:ph type="subTitle" idx="1"/>
          </p:nvPr>
        </p:nvSpPr>
        <p:spPr>
          <a:xfrm>
            <a:off x="311700" y="3148375"/>
            <a:ext cx="8520600" cy="4782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25000"/>
              </a:lnSpc>
              <a:spcBef>
                <a:spcPts val="1800"/>
              </a:spcBef>
              <a:spcAft>
                <a:spcPts val="1200"/>
              </a:spcAft>
              <a:buNone/>
            </a:pPr>
            <a:r>
              <a:rPr lang="en" sz="6400" b="1" dirty="0">
                <a:solidFill>
                  <a:srgbClr val="24292F"/>
                </a:solidFill>
                <a:highlight>
                  <a:srgbClr val="FFFFFF"/>
                </a:highlight>
              </a:rPr>
              <a:t>Team: Jumpstart Quantum (David Liu, Jiaqi Guo, Yiping Wang</a:t>
            </a:r>
            <a:r>
              <a:rPr lang="en" sz="1650" b="1" dirty="0">
                <a:solidFill>
                  <a:srgbClr val="24292F"/>
                </a:solidFill>
                <a:highlight>
                  <a:srgbClr val="FFFFFF"/>
                </a:highlight>
              </a:rPr>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nSpc>
                <a:spcPct val="115000"/>
              </a:lnSpc>
              <a:spcBef>
                <a:spcPts val="1400"/>
              </a:spcBef>
              <a:spcAft>
                <a:spcPts val="400"/>
              </a:spcAft>
            </a:pPr>
            <a:r>
              <a:rPr lang="en" sz="2400" b="1" dirty="0">
                <a:highlight>
                  <a:srgbClr val="FFFFFF"/>
                </a:highlight>
              </a:rPr>
              <a:t>Problem Statement</a:t>
            </a:r>
            <a:endParaRPr lang="en-US" sz="2400" b="1" dirty="0">
              <a:highlight>
                <a:srgbClr val="FFFFFF"/>
              </a:highlight>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marR="190500" lvl="0" indent="0" algn="l" rtl="0">
              <a:spcBef>
                <a:spcPts val="0"/>
              </a:spcBef>
              <a:spcAft>
                <a:spcPts val="0"/>
              </a:spcAft>
              <a:buNone/>
            </a:pPr>
            <a:endParaRPr sz="1100" b="1" dirty="0">
              <a:solidFill>
                <a:schemeClr val="dk1"/>
              </a:solidFill>
            </a:endParaRPr>
          </a:p>
          <a:p>
            <a:pPr marL="0" marR="190500" lvl="0" indent="0" algn="l" rtl="0">
              <a:spcBef>
                <a:spcPts val="0"/>
              </a:spcBef>
              <a:spcAft>
                <a:spcPts val="0"/>
              </a:spcAft>
              <a:buClr>
                <a:schemeClr val="dk1"/>
              </a:buClr>
              <a:buSzPts val="1100"/>
              <a:buFont typeface="Arial"/>
              <a:buNone/>
            </a:pPr>
            <a:r>
              <a:rPr lang="en" sz="1500" b="1" dirty="0">
                <a:solidFill>
                  <a:schemeClr val="dk1"/>
                </a:solidFill>
                <a:highlight>
                  <a:srgbClr val="FFFFFF"/>
                </a:highlight>
              </a:rPr>
              <a:t>Background:</a:t>
            </a:r>
            <a:r>
              <a:rPr lang="en" sz="1400" b="1" dirty="0">
                <a:solidFill>
                  <a:schemeClr val="dk1"/>
                </a:solidFill>
                <a:highlight>
                  <a:srgbClr val="FFFFFF"/>
                </a:highlight>
              </a:rPr>
              <a:t> </a:t>
            </a:r>
          </a:p>
          <a:p>
            <a:pPr marL="0" marR="190500" indent="0">
              <a:lnSpc>
                <a:spcPct val="135000"/>
              </a:lnSpc>
              <a:buClr>
                <a:schemeClr val="dk1"/>
              </a:buClr>
              <a:buSzPts val="1100"/>
              <a:buNone/>
            </a:pPr>
            <a:r>
              <a:rPr lang="en-US" sz="1500" dirty="0">
                <a:solidFill>
                  <a:schemeClr val="dk1"/>
                </a:solidFill>
              </a:rPr>
              <a:t>The quantum approximation algorithm (QAOA) is the most studied gate model approach for solving combinatorial optimization problems on noisy intermediate-scale quantum (NISQ) devices</a:t>
            </a:r>
          </a:p>
          <a:p>
            <a:pPr marL="0" marR="190500" indent="0">
              <a:lnSpc>
                <a:spcPct val="135000"/>
              </a:lnSpc>
              <a:buClr>
                <a:schemeClr val="dk1"/>
              </a:buClr>
              <a:buSzPts val="1100"/>
              <a:buNone/>
            </a:pPr>
            <a:r>
              <a:rPr lang="en-US" sz="1500" dirty="0">
                <a:solidFill>
                  <a:schemeClr val="dk1"/>
                </a:solidFill>
              </a:rPr>
              <a:t>Applications: supply chain optimization, vehicle routing, semiconductor chip design, product or financial asset portfolio optimization .</a:t>
            </a:r>
          </a:p>
          <a:p>
            <a:pPr marL="0" indent="0">
              <a:lnSpc>
                <a:spcPct val="125000"/>
              </a:lnSpc>
              <a:spcBef>
                <a:spcPts val="1400"/>
              </a:spcBef>
              <a:spcAft>
                <a:spcPts val="400"/>
              </a:spcAft>
              <a:buClr>
                <a:schemeClr val="dk1"/>
              </a:buClr>
              <a:buSzPts val="2800"/>
              <a:buNone/>
            </a:pPr>
            <a:r>
              <a:rPr lang="en-US" sz="1500" b="1" dirty="0">
                <a:solidFill>
                  <a:schemeClr val="dk1"/>
                </a:solidFill>
                <a:highlight>
                  <a:srgbClr val="FFFFFF"/>
                </a:highlight>
              </a:rPr>
              <a:t>Challenge:</a:t>
            </a:r>
            <a:r>
              <a:rPr lang="en-US" sz="1400" b="1" dirty="0">
                <a:solidFill>
                  <a:schemeClr val="dk1"/>
                </a:solidFill>
                <a:highlight>
                  <a:srgbClr val="FFFFFF"/>
                </a:highlight>
              </a:rPr>
              <a:t> </a:t>
            </a:r>
          </a:p>
          <a:p>
            <a:pPr marL="0" marR="190500" indent="0">
              <a:lnSpc>
                <a:spcPct val="135000"/>
              </a:lnSpc>
              <a:buClr>
                <a:schemeClr val="dk1"/>
              </a:buClr>
              <a:buSzPts val="1100"/>
              <a:buNone/>
            </a:pPr>
            <a:r>
              <a:rPr lang="en-US" sz="1500" dirty="0">
                <a:solidFill>
                  <a:schemeClr val="dk1"/>
                </a:solidFill>
              </a:rPr>
              <a:t>--- Quantum circuits depth p for optimal solutions vs. limited coherence time of current NIST devices</a:t>
            </a:r>
          </a:p>
          <a:p>
            <a:pPr marL="0" marR="190500" indent="0">
              <a:lnSpc>
                <a:spcPct val="135000"/>
              </a:lnSpc>
              <a:buClr>
                <a:schemeClr val="dk1"/>
              </a:buClr>
              <a:buSzPts val="1100"/>
              <a:buNone/>
            </a:pPr>
            <a:r>
              <a:rPr lang="en-US" sz="1500" dirty="0">
                <a:solidFill>
                  <a:schemeClr val="dk1"/>
                </a:solidFill>
              </a:rPr>
              <a:t>--- initialization of variational parameters γ and β</a:t>
            </a:r>
          </a:p>
          <a:p>
            <a:pPr marL="0" marR="190500" indent="0">
              <a:lnSpc>
                <a:spcPct val="135000"/>
              </a:lnSpc>
              <a:buClr>
                <a:schemeClr val="dk1"/>
              </a:buClr>
              <a:buSzPts val="1100"/>
              <a:buNone/>
            </a:pPr>
            <a:r>
              <a:rPr lang="en-US" sz="1500" dirty="0">
                <a:solidFill>
                  <a:schemeClr val="dk1"/>
                </a:solidFill>
              </a:rPr>
              <a:t>--- how to determine the appropriate depth p to reduce cost and scale the optimization problem size.</a:t>
            </a:r>
          </a:p>
          <a:p>
            <a:pPr marL="0" marR="190500" lvl="0" indent="0">
              <a:lnSpc>
                <a:spcPct val="135000"/>
              </a:lnSpc>
              <a:buClr>
                <a:schemeClr val="dk1"/>
              </a:buClr>
              <a:buSzPts val="1100"/>
              <a:buNone/>
            </a:pPr>
            <a:endParaRPr sz="15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nSpc>
                <a:spcPct val="115000"/>
              </a:lnSpc>
              <a:spcBef>
                <a:spcPts val="1400"/>
              </a:spcBef>
              <a:spcAft>
                <a:spcPts val="400"/>
              </a:spcAft>
            </a:pPr>
            <a:r>
              <a:rPr lang="en" sz="2400" b="1" dirty="0">
                <a:highlight>
                  <a:srgbClr val="FFFFFF"/>
                </a:highlight>
              </a:rPr>
              <a:t>Solution &amp; Approach</a:t>
            </a:r>
            <a:endParaRPr sz="2400" b="1" dirty="0">
              <a:highlight>
                <a:srgbClr val="FFFFFF"/>
              </a:highlight>
            </a:endParaRPr>
          </a:p>
        </p:txBody>
      </p:sp>
      <p:graphicFrame>
        <p:nvGraphicFramePr>
          <p:cNvPr id="67" name="Google Shape;67;p15"/>
          <p:cNvGraphicFramePr/>
          <p:nvPr>
            <p:extLst>
              <p:ext uri="{D42A27DB-BD31-4B8C-83A1-F6EECF244321}">
                <p14:modId xmlns:p14="http://schemas.microsoft.com/office/powerpoint/2010/main" val="2677763173"/>
              </p:ext>
            </p:extLst>
          </p:nvPr>
        </p:nvGraphicFramePr>
        <p:xfrm>
          <a:off x="481913" y="1461136"/>
          <a:ext cx="7702700" cy="2357836"/>
        </p:xfrm>
        <a:graphic>
          <a:graphicData uri="http://schemas.openxmlformats.org/drawingml/2006/table">
            <a:tbl>
              <a:tblPr>
                <a:noFill/>
                <a:tableStyleId>{C1684512-6BB8-463D-9CDE-C63E477779B3}</a:tableStyleId>
              </a:tblPr>
              <a:tblGrid>
                <a:gridCol w="2141150">
                  <a:extLst>
                    <a:ext uri="{9D8B030D-6E8A-4147-A177-3AD203B41FA5}">
                      <a16:colId xmlns:a16="http://schemas.microsoft.com/office/drawing/2014/main" val="20000"/>
                    </a:ext>
                  </a:extLst>
                </a:gridCol>
                <a:gridCol w="1410552">
                  <a:extLst>
                    <a:ext uri="{9D8B030D-6E8A-4147-A177-3AD203B41FA5}">
                      <a16:colId xmlns:a16="http://schemas.microsoft.com/office/drawing/2014/main" val="20001"/>
                    </a:ext>
                  </a:extLst>
                </a:gridCol>
                <a:gridCol w="1760434">
                  <a:extLst>
                    <a:ext uri="{9D8B030D-6E8A-4147-A177-3AD203B41FA5}">
                      <a16:colId xmlns:a16="http://schemas.microsoft.com/office/drawing/2014/main" val="20002"/>
                    </a:ext>
                  </a:extLst>
                </a:gridCol>
                <a:gridCol w="2390564">
                  <a:extLst>
                    <a:ext uri="{9D8B030D-6E8A-4147-A177-3AD203B41FA5}">
                      <a16:colId xmlns:a16="http://schemas.microsoft.com/office/drawing/2014/main" val="20003"/>
                    </a:ext>
                  </a:extLst>
                </a:gridCol>
              </a:tblGrid>
              <a:tr h="755562">
                <a:tc>
                  <a:txBody>
                    <a:bodyPr/>
                    <a:lstStyle/>
                    <a:p>
                      <a:pPr marL="0" lvl="0" indent="0" algn="l" rtl="0">
                        <a:spcBef>
                          <a:spcPts val="0"/>
                        </a:spcBef>
                        <a:spcAft>
                          <a:spcPts val="0"/>
                        </a:spcAft>
                        <a:buNone/>
                      </a:pPr>
                      <a:r>
                        <a:rPr lang="en" dirty="0">
                          <a:solidFill>
                            <a:schemeClr val="dk1"/>
                          </a:solidFill>
                        </a:rPr>
                        <a:t>Qiskit quantum computer simulators</a:t>
                      </a:r>
                      <a:endParaRPr dirty="0"/>
                    </a:p>
                  </a:txBody>
                  <a:tcPr marL="91425" marR="91425" marT="91425" marB="91425"/>
                </a:tc>
                <a:tc>
                  <a:txBody>
                    <a:bodyPr/>
                    <a:lstStyle/>
                    <a:p>
                      <a:pPr marL="0" lvl="0" indent="0" algn="l" rtl="0">
                        <a:spcBef>
                          <a:spcPts val="0"/>
                        </a:spcBef>
                        <a:spcAft>
                          <a:spcPts val="0"/>
                        </a:spcAft>
                        <a:buNone/>
                      </a:pPr>
                      <a:r>
                        <a:rPr lang="en"/>
                        <a:t>Depth p</a:t>
                      </a:r>
                      <a:endParaRPr/>
                    </a:p>
                  </a:txBody>
                  <a:tcPr marL="91425" marR="91425" marT="91425" marB="91425"/>
                </a:tc>
                <a:tc>
                  <a:txBody>
                    <a:bodyPr/>
                    <a:lstStyle/>
                    <a:p>
                      <a:pPr marL="0" lvl="0" indent="0" algn="l" rtl="0">
                        <a:spcBef>
                          <a:spcPts val="0"/>
                        </a:spcBef>
                        <a:spcAft>
                          <a:spcPts val="0"/>
                        </a:spcAft>
                        <a:buNone/>
                      </a:pPr>
                      <a:r>
                        <a:rPr lang="en"/>
                        <a:t># shots</a:t>
                      </a:r>
                      <a:endParaRPr/>
                    </a:p>
                  </a:txBody>
                  <a:tcPr marL="91425" marR="91425" marT="91425" marB="91425"/>
                </a:tc>
                <a:tc>
                  <a:txBody>
                    <a:bodyPr/>
                    <a:lstStyle/>
                    <a:p>
                      <a:pPr marL="0" lvl="0" indent="0" algn="l" rtl="0">
                        <a:spcBef>
                          <a:spcPts val="0"/>
                        </a:spcBef>
                        <a:spcAft>
                          <a:spcPts val="0"/>
                        </a:spcAft>
                        <a:buNone/>
                      </a:pPr>
                      <a:r>
                        <a:rPr lang="en" dirty="0"/>
                        <a:t>Top Pertange </a:t>
                      </a:r>
                      <a:r>
                        <a:rPr lang="en-US" dirty="0"/>
                        <a:t>Quantum </a:t>
                      </a:r>
                      <a:r>
                        <a:rPr lang="en" dirty="0"/>
                        <a:t>Outputs Averaged as input to classical optimizer</a:t>
                      </a:r>
                      <a:endParaRPr dirty="0"/>
                    </a:p>
                  </a:txBody>
                  <a:tcPr marL="91425" marR="91425" marT="91425" marB="91425"/>
                </a:tc>
                <a:extLst>
                  <a:ext uri="{0D108BD9-81ED-4DB2-BD59-A6C34878D82A}">
                    <a16:rowId xmlns:a16="http://schemas.microsoft.com/office/drawing/2014/main" val="10000"/>
                  </a:ext>
                </a:extLst>
              </a:tr>
              <a:tr h="698599">
                <a:tc>
                  <a:txBody>
                    <a:bodyPr/>
                    <a:lstStyle/>
                    <a:p>
                      <a:pPr marL="0" lvl="0" indent="0" algn="l" rtl="0">
                        <a:spcBef>
                          <a:spcPts val="0"/>
                        </a:spcBef>
                        <a:spcAft>
                          <a:spcPts val="0"/>
                        </a:spcAft>
                        <a:buNone/>
                      </a:pPr>
                      <a:r>
                        <a:rPr lang="en"/>
                        <a:t>Ideal </a:t>
                      </a:r>
                      <a:endParaRPr/>
                    </a:p>
                  </a:txBody>
                  <a:tcPr marL="91425" marR="91425" marT="91425" marB="91425"/>
                </a:tc>
                <a:tc>
                  <a:txBody>
                    <a:bodyPr/>
                    <a:lstStyle/>
                    <a:p>
                      <a:pPr marL="0" lvl="0" indent="0" algn="l" rtl="0">
                        <a:spcBef>
                          <a:spcPts val="0"/>
                        </a:spcBef>
                        <a:spcAft>
                          <a:spcPts val="0"/>
                        </a:spcAft>
                        <a:buNone/>
                      </a:pPr>
                      <a:r>
                        <a:rPr lang="en-US" dirty="0"/>
                        <a:t>1 - 8</a:t>
                      </a:r>
                      <a:endParaRPr dirty="0"/>
                    </a:p>
                  </a:txBody>
                  <a:tcPr marL="91425" marR="91425" marT="91425" marB="91425"/>
                </a:tc>
                <a:tc>
                  <a:txBody>
                    <a:bodyPr/>
                    <a:lstStyle/>
                    <a:p>
                      <a:pPr marL="0" lvl="0" indent="0" algn="l" rtl="0">
                        <a:spcBef>
                          <a:spcPts val="0"/>
                        </a:spcBef>
                        <a:spcAft>
                          <a:spcPts val="0"/>
                        </a:spcAft>
                        <a:buNone/>
                      </a:pPr>
                      <a:r>
                        <a:rPr lang="en-US" dirty="0"/>
                        <a:t>100 to 700</a:t>
                      </a:r>
                      <a:endParaRPr dirty="0"/>
                    </a:p>
                  </a:txBody>
                  <a:tcPr marL="91425" marR="91425" marT="91425" marB="91425"/>
                </a:tc>
                <a:tc>
                  <a:txBody>
                    <a:bodyPr/>
                    <a:lstStyle/>
                    <a:p>
                      <a:pPr marL="0" lvl="0" indent="0" algn="l" rtl="0">
                        <a:spcBef>
                          <a:spcPts val="0"/>
                        </a:spcBef>
                        <a:spcAft>
                          <a:spcPts val="0"/>
                        </a:spcAft>
                        <a:buNone/>
                      </a:pPr>
                      <a:r>
                        <a:rPr lang="en-US" dirty="0"/>
                        <a:t>100 %</a:t>
                      </a:r>
                    </a:p>
                    <a:p>
                      <a:pPr marL="0" lvl="0" indent="0" algn="l" rtl="0">
                        <a:spcBef>
                          <a:spcPts val="0"/>
                        </a:spcBef>
                        <a:spcAft>
                          <a:spcPts val="0"/>
                        </a:spcAft>
                        <a:buNone/>
                      </a:pPr>
                      <a:r>
                        <a:rPr lang="en-US" dirty="0"/>
                        <a:t>20%</a:t>
                      </a:r>
                      <a:endParaRPr dirty="0"/>
                    </a:p>
                  </a:txBody>
                  <a:tcPr marL="91425" marR="91425" marT="91425" marB="91425"/>
                </a:tc>
                <a:extLst>
                  <a:ext uri="{0D108BD9-81ED-4DB2-BD59-A6C34878D82A}">
                    <a16:rowId xmlns:a16="http://schemas.microsoft.com/office/drawing/2014/main" val="10001"/>
                  </a:ext>
                </a:extLst>
              </a:tr>
              <a:tr h="836307">
                <a:tc>
                  <a:txBody>
                    <a:bodyPr/>
                    <a:lstStyle/>
                    <a:p>
                      <a:pPr marL="0" lvl="0" indent="0" algn="l" rtl="0">
                        <a:spcBef>
                          <a:spcPts val="0"/>
                        </a:spcBef>
                        <a:spcAft>
                          <a:spcPts val="0"/>
                        </a:spcAft>
                        <a:buNone/>
                      </a:pPr>
                      <a:r>
                        <a:rPr lang="en"/>
                        <a:t>Noisy </a:t>
                      </a:r>
                      <a:endParaRPr/>
                    </a:p>
                  </a:txBody>
                  <a:tcPr marL="91425" marR="91425" marT="91425" marB="91425"/>
                </a:tc>
                <a:tc>
                  <a:txBody>
                    <a:bodyPr/>
                    <a:lstStyle/>
                    <a:p>
                      <a:pPr marL="0" lvl="0" indent="0" algn="l" rtl="0">
                        <a:spcBef>
                          <a:spcPts val="0"/>
                        </a:spcBef>
                        <a:spcAft>
                          <a:spcPts val="0"/>
                        </a:spcAft>
                        <a:buNone/>
                      </a:pPr>
                      <a:r>
                        <a:rPr lang="en-US" dirty="0"/>
                        <a:t>1 -8</a:t>
                      </a:r>
                      <a:endParaRPr dirty="0"/>
                    </a:p>
                  </a:txBody>
                  <a:tcPr marL="91425" marR="91425" marT="91425" marB="91425"/>
                </a:tc>
                <a:tc>
                  <a:txBody>
                    <a:bodyPr/>
                    <a:lstStyle/>
                    <a:p>
                      <a:pPr marL="0" lvl="0" indent="0" algn="l" rtl="0">
                        <a:spcBef>
                          <a:spcPts val="0"/>
                        </a:spcBef>
                        <a:spcAft>
                          <a:spcPts val="0"/>
                        </a:spcAft>
                        <a:buNone/>
                      </a:pPr>
                      <a:r>
                        <a:rPr lang="en-US" dirty="0"/>
                        <a:t>100 to 700</a:t>
                      </a:r>
                      <a:endParaRPr dirty="0"/>
                    </a:p>
                  </a:txBody>
                  <a:tcPr marL="91425" marR="91425" marT="91425" marB="91425"/>
                </a:tc>
                <a:tc>
                  <a:txBody>
                    <a:bodyPr/>
                    <a:lstStyle/>
                    <a:p>
                      <a:pPr marL="0" lvl="0" indent="0" algn="l" rtl="0">
                        <a:spcBef>
                          <a:spcPts val="0"/>
                        </a:spcBef>
                        <a:spcAft>
                          <a:spcPts val="0"/>
                        </a:spcAft>
                        <a:buNone/>
                      </a:pPr>
                      <a:r>
                        <a:rPr lang="en-US" dirty="0"/>
                        <a:t>100 %</a:t>
                      </a:r>
                    </a:p>
                    <a:p>
                      <a:pPr marL="0" lvl="0" indent="0" algn="l" rtl="0">
                        <a:spcBef>
                          <a:spcPts val="0"/>
                        </a:spcBef>
                        <a:spcAft>
                          <a:spcPts val="0"/>
                        </a:spcAft>
                        <a:buNone/>
                      </a:pPr>
                      <a:r>
                        <a:rPr lang="en-US" dirty="0"/>
                        <a:t>20 %</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None/>
            </a:pPr>
            <a:r>
              <a:rPr lang="en" sz="2400" b="1" dirty="0">
                <a:highlight>
                  <a:srgbClr val="FFFFFF"/>
                </a:highlight>
              </a:rPr>
              <a:t>QAOA Optimization</a:t>
            </a:r>
            <a:endParaRPr sz="2400"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190500" lvl="0" indent="0" algn="l" rtl="0">
              <a:spcBef>
                <a:spcPts val="0"/>
              </a:spcBef>
              <a:spcAft>
                <a:spcPts val="0"/>
              </a:spcAft>
              <a:buNone/>
            </a:pPr>
            <a:endParaRPr sz="1100" b="1" dirty="0">
              <a:solidFill>
                <a:schemeClr val="dk1"/>
              </a:solidFill>
            </a:endParaRPr>
          </a:p>
          <a:p>
            <a:pPr marL="0" marR="190500" lvl="0" indent="0" algn="l" rtl="0">
              <a:spcBef>
                <a:spcPts val="0"/>
              </a:spcBef>
              <a:spcAft>
                <a:spcPts val="0"/>
              </a:spcAft>
              <a:buClr>
                <a:schemeClr val="dk1"/>
              </a:buClr>
              <a:buSzPts val="1100"/>
              <a:buFont typeface="Arial"/>
              <a:buNone/>
            </a:pPr>
            <a:r>
              <a:rPr lang="en" sz="1400" b="1" dirty="0">
                <a:solidFill>
                  <a:schemeClr val="dk1"/>
                </a:solidFill>
              </a:rPr>
              <a:t>Warm Start</a:t>
            </a:r>
            <a:endParaRPr sz="1400" b="1" dirty="0">
              <a:solidFill>
                <a:schemeClr val="dk1"/>
              </a:solidFill>
            </a:endParaRPr>
          </a:p>
          <a:p>
            <a:pPr marL="0" marR="190500" lvl="0" indent="0" algn="l" rtl="0">
              <a:spcBef>
                <a:spcPts val="0"/>
              </a:spcBef>
              <a:spcAft>
                <a:spcPts val="0"/>
              </a:spcAft>
              <a:buClr>
                <a:schemeClr val="dk1"/>
              </a:buClr>
              <a:buSzPts val="1100"/>
              <a:buFont typeface="Arial"/>
              <a:buNone/>
            </a:pPr>
            <a:r>
              <a:rPr lang="en" sz="1400" dirty="0">
                <a:solidFill>
                  <a:schemeClr val="dk1"/>
                </a:solidFill>
              </a:rPr>
              <a:t>uses a continuous-value relaxation that is positive and semi-defined to relax a convex quadratic program and find an optimal initial starting point for QAOA. Warm-start QAOA has been shown to have a higher probability of sampling the optima solution.</a:t>
            </a:r>
            <a:endParaRPr sz="1400" dirty="0">
              <a:solidFill>
                <a:schemeClr val="dk1"/>
              </a:solidFill>
            </a:endParaRPr>
          </a:p>
          <a:p>
            <a:pPr marL="0" marR="190500" lvl="0" indent="0" algn="l" rtl="0">
              <a:spcBef>
                <a:spcPts val="1200"/>
              </a:spcBef>
              <a:spcAft>
                <a:spcPts val="0"/>
              </a:spcAft>
              <a:buNone/>
            </a:pPr>
            <a:endParaRPr sz="1400" b="1" dirty="0">
              <a:solidFill>
                <a:schemeClr val="dk1"/>
              </a:solidFill>
            </a:endParaRPr>
          </a:p>
          <a:p>
            <a:pPr marL="0" marR="190500" lvl="0" indent="0" algn="l" rtl="0">
              <a:spcBef>
                <a:spcPts val="0"/>
              </a:spcBef>
              <a:spcAft>
                <a:spcPts val="0"/>
              </a:spcAft>
              <a:buClr>
                <a:schemeClr val="dk1"/>
              </a:buClr>
              <a:buSzPts val="1100"/>
              <a:buFont typeface="Arial"/>
              <a:buNone/>
            </a:pPr>
            <a:r>
              <a:rPr lang="en" sz="1400" b="1" dirty="0">
                <a:solidFill>
                  <a:schemeClr val="dk1"/>
                </a:solidFill>
              </a:rPr>
              <a:t>Select Initial values</a:t>
            </a:r>
            <a:endParaRPr sz="1400" b="1" dirty="0">
              <a:solidFill>
                <a:schemeClr val="dk1"/>
              </a:solidFill>
            </a:endParaRPr>
          </a:p>
          <a:p>
            <a:pPr marL="0" marR="190500" lvl="0" indent="0" algn="l" rtl="0">
              <a:spcBef>
                <a:spcPts val="0"/>
              </a:spcBef>
              <a:spcAft>
                <a:spcPts val="0"/>
              </a:spcAft>
              <a:buClr>
                <a:schemeClr val="dk1"/>
              </a:buClr>
              <a:buSzPts val="1100"/>
              <a:buFont typeface="Arial"/>
              <a:buNone/>
            </a:pPr>
            <a:r>
              <a:rPr lang="en" sz="1400" dirty="0">
                <a:solidFill>
                  <a:schemeClr val="dk1"/>
                </a:solidFill>
              </a:rPr>
              <a:t>The QAOA algorithms very reliant on finding appropriate angles that favour good partitions and causes bad partitions to destructively interfere. One of the main obstacles to overcome is determining those optimal angles efficiently. </a:t>
            </a:r>
            <a:endParaRPr sz="1400" dirty="0">
              <a:solidFill>
                <a:schemeClr val="dk1"/>
              </a:solidFill>
            </a:endParaRPr>
          </a:p>
          <a:p>
            <a:pPr marL="0" marR="190500" lvl="0" indent="0" algn="l" rtl="0">
              <a:spcBef>
                <a:spcPts val="60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15205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Implication &amp; Scaling</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marR="190500" lvl="0" indent="0" algn="l" rtl="0">
              <a:spcBef>
                <a:spcPts val="0"/>
              </a:spcBef>
              <a:spcAft>
                <a:spcPts val="0"/>
              </a:spcAft>
              <a:buClr>
                <a:schemeClr val="dk1"/>
              </a:buClr>
              <a:buSzPct val="100000"/>
              <a:buFont typeface="Arial"/>
              <a:buNone/>
            </a:pPr>
            <a:r>
              <a:rPr lang="en" sz="1100">
                <a:solidFill>
                  <a:schemeClr val="dk1"/>
                </a:solidFill>
              </a:rPr>
              <a:t>Several ways to scale QAOA to solve larger optimization problem with the current NISQ computers with limited qubits and quantum circuits.</a:t>
            </a:r>
            <a:endParaRPr sz="1100" dirty="0">
              <a:solidFill>
                <a:schemeClr val="dk1"/>
              </a:solidFill>
            </a:endParaRPr>
          </a:p>
          <a:p>
            <a:pPr marL="0" marR="190500" lvl="0" indent="0" algn="l" rtl="0">
              <a:spcBef>
                <a:spcPts val="1200"/>
              </a:spcBef>
              <a:spcAft>
                <a:spcPts val="0"/>
              </a:spcAft>
              <a:buClr>
                <a:schemeClr val="dk1"/>
              </a:buClr>
              <a:buSzPct val="100000"/>
              <a:buFont typeface="Arial"/>
              <a:buNone/>
            </a:pPr>
            <a:r>
              <a:rPr lang="en" sz="1100" b="1" dirty="0">
                <a:solidFill>
                  <a:schemeClr val="dk1"/>
                </a:solidFill>
              </a:rPr>
              <a:t>QAOA-in-QAOA</a:t>
            </a:r>
            <a:endParaRPr sz="1100" b="1" dirty="0">
              <a:solidFill>
                <a:schemeClr val="dk1"/>
              </a:solidFill>
            </a:endParaRPr>
          </a:p>
          <a:p>
            <a:pPr marL="0" marR="190500" lvl="0" indent="0" algn="l" rtl="0">
              <a:spcBef>
                <a:spcPts val="0"/>
              </a:spcBef>
              <a:spcAft>
                <a:spcPts val="0"/>
              </a:spcAft>
              <a:buNone/>
            </a:pPr>
            <a:r>
              <a:rPr lang="en" sz="1100" dirty="0">
                <a:solidFill>
                  <a:schemeClr val="dk1"/>
                </a:solidFill>
              </a:rPr>
              <a:t>applying divide-and-conquer heristics to seek the solution of subgroups in parallel and then merge theses solutions to obtain the global solution. Under different graph-setting, this algorithm is reported attaining a competitive or even better performance over the best known classical algorithms when the node count is around 2000.</a:t>
            </a:r>
            <a:endParaRPr sz="1100" dirty="0">
              <a:solidFill>
                <a:schemeClr val="dk1"/>
              </a:solidFill>
            </a:endParaRPr>
          </a:p>
          <a:p>
            <a:pPr marL="0" marR="190500" lvl="0" indent="0" algn="l" rtl="0">
              <a:spcBef>
                <a:spcPts val="1200"/>
              </a:spcBef>
              <a:spcAft>
                <a:spcPts val="0"/>
              </a:spcAft>
              <a:buNone/>
            </a:pPr>
            <a:r>
              <a:rPr lang="en" sz="1100" b="1" dirty="0">
                <a:solidFill>
                  <a:schemeClr val="dk1"/>
                </a:solidFill>
              </a:rPr>
              <a:t>David-and-Cinquer QAOA (DC-QAOA)</a:t>
            </a:r>
            <a:endParaRPr sz="1100" b="1" dirty="0">
              <a:solidFill>
                <a:schemeClr val="dk1"/>
              </a:solidFill>
            </a:endParaRPr>
          </a:p>
          <a:p>
            <a:pPr marL="0" marR="190500" lvl="0" indent="0" algn="l" rtl="0">
              <a:spcBef>
                <a:spcPts val="0"/>
              </a:spcBef>
              <a:spcAft>
                <a:spcPts val="0"/>
              </a:spcAft>
              <a:buClr>
                <a:schemeClr val="dk1"/>
              </a:buClr>
              <a:buSzPct val="100000"/>
              <a:buFont typeface="Arial"/>
              <a:buNone/>
            </a:pPr>
            <a:r>
              <a:rPr lang="en" sz="1100" dirty="0">
                <a:solidFill>
                  <a:schemeClr val="dk1"/>
                </a:solidFill>
              </a:rPr>
              <a:t>partitions a arger graph recursively into smaller ones whose solutions are obtained with small-size NISQ quantum computers. DC-QAOA achieves 97.14% approximation ratio (20.32% higher than classical counterpart and 94,79% expectation value (15.80 percent hito higher than quantum annealing). DC-QAOA also reduces the time complexity of covertional QAOA from exponential to quadratic.</a:t>
            </a:r>
            <a:endParaRPr sz="1100" dirty="0">
              <a:solidFill>
                <a:schemeClr val="dk1"/>
              </a:solidFill>
            </a:endParaRPr>
          </a:p>
          <a:p>
            <a:pPr marL="0" marR="190500" lvl="0" indent="0" algn="l" rtl="0">
              <a:spcBef>
                <a:spcPts val="1200"/>
              </a:spcBef>
              <a:spcAft>
                <a:spcPts val="0"/>
              </a:spcAft>
              <a:buClr>
                <a:schemeClr val="dk1"/>
              </a:buClr>
              <a:buSzPct val="100000"/>
              <a:buFont typeface="Arial"/>
              <a:buNone/>
            </a:pPr>
            <a:r>
              <a:rPr lang="en" sz="1100" b="1" dirty="0">
                <a:solidFill>
                  <a:schemeClr val="dk1"/>
                </a:solidFill>
              </a:rPr>
              <a:t>Grover Mixers QAOA (GM-QAOA)</a:t>
            </a:r>
            <a:endParaRPr sz="1100" b="1" dirty="0">
              <a:solidFill>
                <a:schemeClr val="dk1"/>
              </a:solidFill>
            </a:endParaRPr>
          </a:p>
          <a:p>
            <a:pPr marL="0" marR="190500" lvl="0" indent="0" algn="l" rtl="0">
              <a:spcBef>
                <a:spcPts val="0"/>
              </a:spcBef>
              <a:spcAft>
                <a:spcPts val="0"/>
              </a:spcAft>
              <a:buClr>
                <a:schemeClr val="dk1"/>
              </a:buClr>
              <a:buSzPct val="100000"/>
              <a:buFont typeface="Arial"/>
              <a:buNone/>
            </a:pPr>
            <a:r>
              <a:rPr lang="en" sz="1100" dirty="0">
                <a:solidFill>
                  <a:schemeClr val="dk1"/>
                </a:solidFill>
              </a:rPr>
              <a:t>uses Grover-like selective phase shift mixing operators to efficiently prepare an equal superposition of all feasible solutions. It is not susceptible to Hamiltonian simulation error. Solutions with the same optimization value are always sampled with the same amplitude.</a:t>
            </a:r>
            <a:endParaRPr sz="1100" dirty="0">
              <a:solidFill>
                <a:schemeClr val="dk1"/>
              </a:solidFill>
            </a:endParaRPr>
          </a:p>
          <a:p>
            <a:pPr marL="0" marR="190500" lvl="0" indent="0" algn="l" rtl="0">
              <a:spcBef>
                <a:spcPts val="600"/>
              </a:spcBef>
              <a:spcAft>
                <a:spcPts val="0"/>
              </a:spcAft>
              <a:buClr>
                <a:schemeClr val="dk1"/>
              </a:buClr>
              <a:buSzPct val="100000"/>
              <a:buFont typeface="Arial"/>
              <a:buNone/>
            </a:pPr>
            <a:endParaRPr sz="11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434</Words>
  <Application>Microsoft Office PowerPoint</Application>
  <PresentationFormat>On-screen Show (16:9)</PresentationFormat>
  <Paragraphs>41</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Quantum Approximate Optimisation Algorithms for Real World Scenarios --- Strangeworks</vt:lpstr>
      <vt:lpstr>Problem Statement</vt:lpstr>
      <vt:lpstr>Solution &amp; Approach</vt:lpstr>
      <vt:lpstr>QAOA Optimization</vt:lpstr>
      <vt:lpstr>Implication &amp; Scaling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Approximate Optimisation Algorithms for Real World Scenarios --- Strangeworks</dc:title>
  <cp:lastModifiedBy>David Liu</cp:lastModifiedBy>
  <cp:revision>2</cp:revision>
  <dcterms:modified xsi:type="dcterms:W3CDTF">2022-08-24T00:49:14Z</dcterms:modified>
</cp:coreProperties>
</file>