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0" r:id="rId4"/>
    <p:sldId id="258" r:id="rId5"/>
    <p:sldId id="259" r:id="rId6"/>
    <p:sldId id="267" r:id="rId7"/>
    <p:sldId id="261" r:id="rId8"/>
    <p:sldId id="262" r:id="rId9"/>
    <p:sldId id="263" r:id="rId10"/>
    <p:sldId id="264" r:id="rId11"/>
    <p:sldId id="268" r:id="rId12"/>
    <p:sldId id="265"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7" autoAdjust="0"/>
    <p:restoredTop sz="73380" autoAdjust="0"/>
  </p:normalViewPr>
  <p:slideViewPr>
    <p:cSldViewPr snapToGrid="0">
      <p:cViewPr varScale="1">
        <p:scale>
          <a:sx n="85" d="100"/>
          <a:sy n="85" d="100"/>
        </p:scale>
        <p:origin x="153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F6CFD-E75E-45B0-A306-CF44E8AD567E}"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EB6B-5921-4B9E-8E4B-1268545D1335}" type="slidenum">
              <a:rPr lang="en-US" smtClean="0"/>
              <a:t>‹#›</a:t>
            </a:fld>
            <a:endParaRPr lang="en-US"/>
          </a:p>
        </p:txBody>
      </p:sp>
    </p:spTree>
    <p:extLst>
      <p:ext uri="{BB962C8B-B14F-4D97-AF65-F5344CB8AC3E}">
        <p14:creationId xmlns:p14="http://schemas.microsoft.com/office/powerpoint/2010/main" val="409041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Yifan Li.</a:t>
            </a:r>
          </a:p>
          <a:p>
            <a:r>
              <a:rPr lang="en-US" dirty="0"/>
              <a:t>This</a:t>
            </a:r>
            <a:r>
              <a:rPr lang="en-US" baseline="0" dirty="0"/>
              <a:t> video is an instruction of my project program , which is about analyzing pedestrian’s jaywalking behavior. </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1</a:t>
            </a:fld>
            <a:endParaRPr lang="en-US"/>
          </a:p>
        </p:txBody>
      </p:sp>
    </p:spTree>
    <p:extLst>
      <p:ext uri="{BB962C8B-B14F-4D97-AF65-F5344CB8AC3E}">
        <p14:creationId xmlns:p14="http://schemas.microsoft.com/office/powerpoint/2010/main" val="375257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a:t>
            </a:r>
            <a:r>
              <a:rPr lang="en-US" baseline="0" dirty="0"/>
              <a:t> to show you about how to modify my code, and I will talk about three parts. </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10</a:t>
            </a:fld>
            <a:endParaRPr lang="en-US"/>
          </a:p>
        </p:txBody>
      </p:sp>
    </p:spTree>
    <p:extLst>
      <p:ext uri="{BB962C8B-B14F-4D97-AF65-F5344CB8AC3E}">
        <p14:creationId xmlns:p14="http://schemas.microsoft.com/office/powerpoint/2010/main" val="4733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structure</a:t>
            </a:r>
            <a:r>
              <a:rPr lang="en-US" baseline="0" dirty="0"/>
              <a:t> of the project.</a:t>
            </a:r>
          </a:p>
          <a:p>
            <a:endParaRPr lang="en-US" baseline="0" dirty="0"/>
          </a:p>
          <a:p>
            <a:r>
              <a:rPr lang="en-US" baseline="0" dirty="0"/>
              <a:t>Totally it has three main module: </a:t>
            </a:r>
          </a:p>
          <a:p>
            <a:endParaRPr lang="en-US" baseline="0" dirty="0"/>
          </a:p>
          <a:p>
            <a:r>
              <a:rPr lang="en-US" baseline="0" dirty="0"/>
              <a:t>First one is package for analysis. This package is designed to process information in each frame. For example the tracking of pedestrian, and the detection of pedestrian’s location. If a pedestrian is crossing through line A, this package will catch that and save it into txt files.</a:t>
            </a:r>
          </a:p>
          <a:p>
            <a:endParaRPr lang="en-US" baseline="0" dirty="0"/>
          </a:p>
          <a:p>
            <a:r>
              <a:rPr lang="en-US" baseline="0" dirty="0"/>
              <a:t>Second is package for background subtraction. This package gets input video files and calculates the background images. Then it process each frames and send each frame into </a:t>
            </a:r>
            <a:r>
              <a:rPr lang="en-US" baseline="0" dirty="0" err="1"/>
              <a:t>package_analysis</a:t>
            </a:r>
            <a:r>
              <a:rPr lang="en-US" baseline="0" dirty="0"/>
              <a:t>. It also send blob information to </a:t>
            </a:r>
            <a:r>
              <a:rPr lang="en-US" baseline="0" dirty="0" err="1"/>
              <a:t>package_tracking</a:t>
            </a:r>
            <a:r>
              <a:rPr lang="en-US" baseline="0" dirty="0"/>
              <a:t>, which I am about to mention in the following</a:t>
            </a:r>
          </a:p>
          <a:p>
            <a:endParaRPr lang="en-US" baseline="0" dirty="0"/>
          </a:p>
          <a:p>
            <a:r>
              <a:rPr lang="en-US" baseline="0" dirty="0"/>
              <a:t>The last package is for tracking. This package catches blob information from previous package and identify pedestrian then make bounding boxes around pedestrian. Then it will send tracking information to </a:t>
            </a:r>
            <a:r>
              <a:rPr lang="en-US" baseline="0" dirty="0" err="1"/>
              <a:t>package_analysis</a:t>
            </a:r>
            <a:r>
              <a:rPr lang="en-US" baseline="0" dirty="0"/>
              <a:t>.</a:t>
            </a:r>
          </a:p>
          <a:p>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11</a:t>
            </a:fld>
            <a:endParaRPr lang="en-US"/>
          </a:p>
        </p:txBody>
      </p:sp>
    </p:spTree>
    <p:extLst>
      <p:ext uri="{BB962C8B-B14F-4D97-AF65-F5344CB8AC3E}">
        <p14:creationId xmlns:p14="http://schemas.microsoft.com/office/powerpoint/2010/main" val="3639680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part you can change the default video repository location.</a:t>
            </a:r>
          </a:p>
          <a:p>
            <a:endParaRPr lang="en-US" baseline="0" dirty="0"/>
          </a:p>
          <a:p>
            <a:r>
              <a:rPr lang="en-US" baseline="0" dirty="0"/>
              <a:t>In Line 64, you can change the location before the filename variable</a:t>
            </a:r>
          </a:p>
          <a:p>
            <a:endParaRPr lang="en-US" baseline="0" dirty="0"/>
          </a:p>
          <a:p>
            <a:r>
              <a:rPr lang="en-US" baseline="0" dirty="0"/>
              <a:t>And please also pay attention to the file type. The sample video I used is </a:t>
            </a:r>
            <a:r>
              <a:rPr lang="en-US" baseline="0" dirty="0" err="1"/>
              <a:t>avi</a:t>
            </a:r>
            <a:r>
              <a:rPr lang="en-US" baseline="0" dirty="0"/>
              <a:t> format. If you </a:t>
            </a:r>
            <a:r>
              <a:rPr lang="en-US" baseline="0" dirty="0" err="1"/>
              <a:t>wanna</a:t>
            </a:r>
            <a:r>
              <a:rPr lang="en-US" baseline="0" dirty="0"/>
              <a:t> use MKV, you need to modify it in here.</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12</a:t>
            </a:fld>
            <a:endParaRPr lang="en-US"/>
          </a:p>
        </p:txBody>
      </p:sp>
    </p:spTree>
    <p:extLst>
      <p:ext uri="{BB962C8B-B14F-4D97-AF65-F5344CB8AC3E}">
        <p14:creationId xmlns:p14="http://schemas.microsoft.com/office/powerpoint/2010/main" val="383429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get the video, you may need to calibrate the location of traffic light. This program is not smart enough to recognize the traffic light location, so you have to assign the location value by yourself.</a:t>
            </a:r>
          </a:p>
          <a:p>
            <a:endParaRPr lang="en-US" baseline="0" dirty="0"/>
          </a:p>
          <a:p>
            <a:r>
              <a:rPr lang="en-US" baseline="0" dirty="0"/>
              <a:t>For the default value I used for this sample, the x, y location is the upper left corner of right light. And the distance between each light’s upper left </a:t>
            </a:r>
            <a:r>
              <a:rPr lang="en-US" baseline="0" dirty="0" err="1"/>
              <a:t>corder</a:t>
            </a:r>
            <a:r>
              <a:rPr lang="en-US" baseline="0" dirty="0"/>
              <a:t> is 8 pixels.</a:t>
            </a:r>
          </a:p>
          <a:p>
            <a:endParaRPr lang="en-US" baseline="0" dirty="0"/>
          </a:p>
          <a:p>
            <a:r>
              <a:rPr lang="en-US" baseline="0" dirty="0"/>
              <a:t>You need to </a:t>
            </a:r>
            <a:r>
              <a:rPr lang="en-US" baseline="0" dirty="0" err="1"/>
              <a:t>manully</a:t>
            </a:r>
            <a:r>
              <a:rPr lang="en-US" baseline="0" dirty="0"/>
              <a:t> </a:t>
            </a:r>
            <a:r>
              <a:rPr lang="en-US" baseline="0" dirty="0" err="1"/>
              <a:t>meature</a:t>
            </a:r>
            <a:r>
              <a:rPr lang="en-US" baseline="0" dirty="0"/>
              <a:t> the upper left corner location of right light in your video, then update this value in MothinDetection.cpp files.</a:t>
            </a:r>
          </a:p>
          <a:p>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13</a:t>
            </a:fld>
            <a:endParaRPr lang="en-US"/>
          </a:p>
        </p:txBody>
      </p:sp>
    </p:spTree>
    <p:extLst>
      <p:ext uri="{BB962C8B-B14F-4D97-AF65-F5344CB8AC3E}">
        <p14:creationId xmlns:p14="http://schemas.microsoft.com/office/powerpoint/2010/main" val="404217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see sample document about how to calculate jaywalk rate in my </a:t>
            </a:r>
            <a:r>
              <a:rPr lang="en-US" baseline="0" dirty="0" err="1"/>
              <a:t>Github</a:t>
            </a:r>
            <a:r>
              <a:rPr lang="en-US" baseline="0" dirty="0"/>
              <a:t> Repository. </a:t>
            </a:r>
          </a:p>
          <a:p>
            <a:endParaRPr lang="en-US" baseline="0" dirty="0"/>
          </a:p>
          <a:p>
            <a:endParaRPr lang="en-US" dirty="0"/>
          </a:p>
          <a:p>
            <a:r>
              <a:rPr lang="en-US" dirty="0"/>
              <a:t>After all the procedure,</a:t>
            </a:r>
            <a:r>
              <a:rPr lang="en-US" baseline="0" dirty="0"/>
              <a:t> </a:t>
            </a:r>
            <a:r>
              <a:rPr lang="en-US" dirty="0"/>
              <a:t> you</a:t>
            </a:r>
            <a:r>
              <a:rPr lang="en-US" baseline="0" dirty="0"/>
              <a:t> can detect the jaywalking rates like I did. Thank you for your watching!</a:t>
            </a:r>
            <a:endParaRPr lang="en-US" dirty="0"/>
          </a:p>
          <a:p>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14</a:t>
            </a:fld>
            <a:endParaRPr lang="en-US"/>
          </a:p>
        </p:txBody>
      </p:sp>
    </p:spTree>
    <p:extLst>
      <p:ext uri="{BB962C8B-B14F-4D97-AF65-F5344CB8AC3E}">
        <p14:creationId xmlns:p14="http://schemas.microsoft.com/office/powerpoint/2010/main" val="3149947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prerequisites of running programs.</a:t>
            </a:r>
          </a:p>
          <a:p>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2</a:t>
            </a:fld>
            <a:endParaRPr lang="en-US"/>
          </a:p>
        </p:txBody>
      </p:sp>
    </p:spTree>
    <p:extLst>
      <p:ext uri="{BB962C8B-B14F-4D97-AF65-F5344CB8AC3E}">
        <p14:creationId xmlns:p14="http://schemas.microsoft.com/office/powerpoint/2010/main" val="340728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page is about environment variable, that you should add your </a:t>
            </a:r>
            <a:r>
              <a:rPr lang="en-US" baseline="0" dirty="0" err="1"/>
              <a:t>opencv</a:t>
            </a:r>
            <a:r>
              <a:rPr lang="en-US" baseline="0" dirty="0"/>
              <a:t> location into Path System Variable</a:t>
            </a:r>
          </a:p>
          <a:p>
            <a:endParaRPr lang="en-US" baseline="0" dirty="0"/>
          </a:p>
          <a:p>
            <a:r>
              <a:rPr lang="en-US" baseline="0" dirty="0"/>
              <a:t>If you only want to try the program, setting environment variable is enough.</a:t>
            </a:r>
          </a:p>
          <a:p>
            <a:endParaRPr lang="en-US" dirty="0"/>
          </a:p>
          <a:p>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3</a:t>
            </a:fld>
            <a:endParaRPr lang="en-US"/>
          </a:p>
        </p:txBody>
      </p:sp>
    </p:spTree>
    <p:extLst>
      <p:ext uri="{BB962C8B-B14F-4D97-AF65-F5344CB8AC3E}">
        <p14:creationId xmlns:p14="http://schemas.microsoft.com/office/powerpoint/2010/main" val="399594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modify the code through Visual Studio, you need to add </a:t>
            </a:r>
            <a:r>
              <a:rPr lang="en-US" baseline="0" dirty="0" err="1"/>
              <a:t>opencv</a:t>
            </a:r>
            <a:r>
              <a:rPr lang="en-US" baseline="0" dirty="0"/>
              <a:t> file location into Project properties. When you open the project by Visual Studio, you can open the project properties and add those info in here and there.</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4</a:t>
            </a:fld>
            <a:endParaRPr lang="en-US"/>
          </a:p>
        </p:txBody>
      </p:sp>
    </p:spTree>
    <p:extLst>
      <p:ext uri="{BB962C8B-B14F-4D97-AF65-F5344CB8AC3E}">
        <p14:creationId xmlns:p14="http://schemas.microsoft.com/office/powerpoint/2010/main" val="182591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you need to check this list online,</a:t>
            </a:r>
            <a:r>
              <a:rPr lang="en-US" baseline="0" dirty="0"/>
              <a:t> then copy all the name of .lib files in here: Additional Dependencies </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5</a:t>
            </a:fld>
            <a:endParaRPr lang="en-US"/>
          </a:p>
        </p:txBody>
      </p:sp>
    </p:spTree>
    <p:extLst>
      <p:ext uri="{BB962C8B-B14F-4D97-AF65-F5344CB8AC3E}">
        <p14:creationId xmlns:p14="http://schemas.microsoft.com/office/powerpoint/2010/main" val="146447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a:t>
            </a:r>
            <a:r>
              <a:rPr lang="en-US" baseline="0" dirty="0"/>
              <a:t> to talk about the how the program looks like</a:t>
            </a:r>
          </a:p>
          <a:p>
            <a:r>
              <a:rPr lang="en-US" baseline="0" dirty="0"/>
              <a:t>]</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6</a:t>
            </a:fld>
            <a:endParaRPr lang="en-US"/>
          </a:p>
        </p:txBody>
      </p:sp>
    </p:spTree>
    <p:extLst>
      <p:ext uri="{BB962C8B-B14F-4D97-AF65-F5344CB8AC3E}">
        <p14:creationId xmlns:p14="http://schemas.microsoft.com/office/powerpoint/2010/main" val="195832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need to type</a:t>
            </a:r>
            <a:r>
              <a:rPr lang="en-US" baseline="0" dirty="0"/>
              <a:t> 1 for entering your filename, and then you need to type the color of traffic light at the first second of the video It helps program to catch traffic light better,</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7</a:t>
            </a:fld>
            <a:endParaRPr lang="en-US"/>
          </a:p>
        </p:txBody>
      </p:sp>
    </p:spTree>
    <p:extLst>
      <p:ext uri="{BB962C8B-B14F-4D97-AF65-F5344CB8AC3E}">
        <p14:creationId xmlns:p14="http://schemas.microsoft.com/office/powerpoint/2010/main" val="112021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see the program starts to calculate the background</a:t>
            </a:r>
            <a:r>
              <a:rPr lang="en-US" baseline="0" dirty="0"/>
              <a:t> of video, then it will start background subtraction and traffic light recognition</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8</a:t>
            </a:fld>
            <a:endParaRPr lang="en-US"/>
          </a:p>
        </p:txBody>
      </p:sp>
    </p:spTree>
    <p:extLst>
      <p:ext uri="{BB962C8B-B14F-4D97-AF65-F5344CB8AC3E}">
        <p14:creationId xmlns:p14="http://schemas.microsoft.com/office/powerpoint/2010/main" val="388378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the program finish processing, it will generate a jaywalk.txt file.</a:t>
            </a:r>
          </a:p>
          <a:p>
            <a:endParaRPr lang="en-US" baseline="0" dirty="0"/>
          </a:p>
          <a:p>
            <a:r>
              <a:rPr lang="en-US" baseline="0" dirty="0"/>
              <a:t>All you need to do is open this file by Excel, and then you can see your data. </a:t>
            </a:r>
            <a:endParaRPr lang="en-US" dirty="0"/>
          </a:p>
        </p:txBody>
      </p:sp>
      <p:sp>
        <p:nvSpPr>
          <p:cNvPr id="4" name="Slide Number Placeholder 3"/>
          <p:cNvSpPr>
            <a:spLocks noGrp="1"/>
          </p:cNvSpPr>
          <p:nvPr>
            <p:ph type="sldNum" sz="quarter" idx="10"/>
          </p:nvPr>
        </p:nvSpPr>
        <p:spPr/>
        <p:txBody>
          <a:bodyPr/>
          <a:lstStyle/>
          <a:p>
            <a:fld id="{1AACEB6B-5921-4B9E-8E4B-1268545D1335}" type="slidenum">
              <a:rPr lang="en-US" smtClean="0"/>
              <a:t>9</a:t>
            </a:fld>
            <a:endParaRPr lang="en-US"/>
          </a:p>
        </p:txBody>
      </p:sp>
    </p:spTree>
    <p:extLst>
      <p:ext uri="{BB962C8B-B14F-4D97-AF65-F5344CB8AC3E}">
        <p14:creationId xmlns:p14="http://schemas.microsoft.com/office/powerpoint/2010/main" val="438429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cs.opencv.org/2.4/doc/tutorials/introduction/windows_visual_studio_Opencv/windows_visual_studio_Opencv.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Pedestrian Jaywalking</a:t>
            </a:r>
            <a:endParaRPr lang="en-US" dirty="0"/>
          </a:p>
        </p:txBody>
      </p:sp>
      <p:sp>
        <p:nvSpPr>
          <p:cNvPr id="3" name="Subtitle 2"/>
          <p:cNvSpPr>
            <a:spLocks noGrp="1"/>
          </p:cNvSpPr>
          <p:nvPr>
            <p:ph type="subTitle" idx="1"/>
          </p:nvPr>
        </p:nvSpPr>
        <p:spPr/>
        <p:txBody>
          <a:bodyPr/>
          <a:lstStyle/>
          <a:p>
            <a:r>
              <a:rPr lang="en-US" altLang="zh-CN" dirty="0"/>
              <a:t>Instruction for Detection Program</a:t>
            </a:r>
          </a:p>
          <a:p>
            <a:r>
              <a:rPr lang="en-US" altLang="zh-CN" dirty="0"/>
              <a:t>Yifan Li</a:t>
            </a:r>
            <a:endParaRPr lang="en-US" dirty="0"/>
          </a:p>
        </p:txBody>
      </p:sp>
    </p:spTree>
    <p:extLst>
      <p:ext uri="{BB962C8B-B14F-4D97-AF65-F5344CB8AC3E}">
        <p14:creationId xmlns:p14="http://schemas.microsoft.com/office/powerpoint/2010/main" val="357887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p:txBody>
          <a:bodyPr/>
          <a:lstStyle/>
          <a:p>
            <a:r>
              <a:rPr lang="en-US" dirty="0"/>
              <a:t>Structure of Project codes</a:t>
            </a:r>
          </a:p>
          <a:p>
            <a:r>
              <a:rPr lang="en-US" dirty="0"/>
              <a:t>Change video repository default address</a:t>
            </a:r>
          </a:p>
          <a:p>
            <a:r>
              <a:rPr lang="en-US" dirty="0"/>
              <a:t>Calibrate traffic light default location</a:t>
            </a:r>
          </a:p>
        </p:txBody>
      </p:sp>
    </p:spTree>
    <p:extLst>
      <p:ext uri="{BB962C8B-B14F-4D97-AF65-F5344CB8AC3E}">
        <p14:creationId xmlns:p14="http://schemas.microsoft.com/office/powerpoint/2010/main" val="14056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Project codes</a:t>
            </a:r>
          </a:p>
        </p:txBody>
      </p:sp>
      <p:pic>
        <p:nvPicPr>
          <p:cNvPr id="4" name="Picture 3"/>
          <p:cNvPicPr>
            <a:picLocks noChangeAspect="1"/>
          </p:cNvPicPr>
          <p:nvPr/>
        </p:nvPicPr>
        <p:blipFill>
          <a:blip r:embed="rId3"/>
          <a:stretch>
            <a:fillRect/>
          </a:stretch>
        </p:blipFill>
        <p:spPr>
          <a:xfrm>
            <a:off x="1419071" y="2513212"/>
            <a:ext cx="1704975" cy="3371850"/>
          </a:xfrm>
          <a:prstGeom prst="rect">
            <a:avLst/>
          </a:prstGeom>
        </p:spPr>
      </p:pic>
      <p:sp>
        <p:nvSpPr>
          <p:cNvPr id="5" name="TextBox 4"/>
          <p:cNvSpPr txBox="1"/>
          <p:nvPr/>
        </p:nvSpPr>
        <p:spPr>
          <a:xfrm>
            <a:off x="3894667" y="2675467"/>
            <a:ext cx="6807200" cy="2585323"/>
          </a:xfrm>
          <a:prstGeom prst="rect">
            <a:avLst/>
          </a:prstGeom>
          <a:noFill/>
        </p:spPr>
        <p:txBody>
          <a:bodyPr wrap="square" rtlCol="0">
            <a:spAutoFit/>
          </a:bodyPr>
          <a:lstStyle/>
          <a:p>
            <a:r>
              <a:rPr lang="en-US" dirty="0" err="1"/>
              <a:t>Package_analysis</a:t>
            </a:r>
            <a:r>
              <a:rPr lang="en-US" dirty="0"/>
              <a:t>: track pedestrian in each frames</a:t>
            </a:r>
          </a:p>
          <a:p>
            <a:endParaRPr lang="en-US" dirty="0"/>
          </a:p>
          <a:p>
            <a:r>
              <a:rPr lang="en-US" dirty="0" err="1"/>
              <a:t>Package_bgs</a:t>
            </a:r>
            <a:r>
              <a:rPr lang="en-US" dirty="0"/>
              <a:t>: do background subtraction method and send each frame to </a:t>
            </a:r>
            <a:r>
              <a:rPr lang="en-US" dirty="0" err="1"/>
              <a:t>package_analysis</a:t>
            </a:r>
            <a:endParaRPr lang="en-US" dirty="0"/>
          </a:p>
          <a:p>
            <a:endParaRPr lang="en-US" dirty="0"/>
          </a:p>
          <a:p>
            <a:r>
              <a:rPr lang="en-US" dirty="0" err="1"/>
              <a:t>Package_tracking</a:t>
            </a:r>
            <a:r>
              <a:rPr lang="en-US" dirty="0"/>
              <a:t>: a open-sourced library providing blob tracking features</a:t>
            </a:r>
          </a:p>
          <a:p>
            <a:endParaRPr lang="en-US" dirty="0"/>
          </a:p>
          <a:p>
            <a:r>
              <a:rPr lang="en-US" dirty="0"/>
              <a:t>Main.cpp: where the program starts</a:t>
            </a:r>
          </a:p>
          <a:p>
            <a:endParaRPr lang="en-US" dirty="0"/>
          </a:p>
        </p:txBody>
      </p:sp>
      <p:pic>
        <p:nvPicPr>
          <p:cNvPr id="6" name="Picture 5"/>
          <p:cNvPicPr>
            <a:picLocks noChangeAspect="1"/>
          </p:cNvPicPr>
          <p:nvPr/>
        </p:nvPicPr>
        <p:blipFill>
          <a:blip r:embed="rId4"/>
          <a:stretch>
            <a:fillRect/>
          </a:stretch>
        </p:blipFill>
        <p:spPr>
          <a:xfrm>
            <a:off x="1557183" y="5885062"/>
            <a:ext cx="714375" cy="161925"/>
          </a:xfrm>
          <a:prstGeom prst="rect">
            <a:avLst/>
          </a:prstGeom>
        </p:spPr>
      </p:pic>
    </p:spTree>
    <p:extLst>
      <p:ext uri="{BB962C8B-B14F-4D97-AF65-F5344CB8AC3E}">
        <p14:creationId xmlns:p14="http://schemas.microsoft.com/office/powerpoint/2010/main" val="342442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32845" y="2720620"/>
            <a:ext cx="7281510" cy="3407127"/>
          </a:xfrm>
          <a:prstGeom prst="rect">
            <a:avLst/>
          </a:prstGeom>
        </p:spPr>
      </p:pic>
      <p:sp>
        <p:nvSpPr>
          <p:cNvPr id="5" name="TextBox 4"/>
          <p:cNvSpPr txBox="1"/>
          <p:nvPr/>
        </p:nvSpPr>
        <p:spPr>
          <a:xfrm>
            <a:off x="8613421" y="2993022"/>
            <a:ext cx="2528711" cy="2862322"/>
          </a:xfrm>
          <a:prstGeom prst="rect">
            <a:avLst/>
          </a:prstGeom>
          <a:noFill/>
        </p:spPr>
        <p:txBody>
          <a:bodyPr wrap="square" rtlCol="0">
            <a:spAutoFit/>
          </a:bodyPr>
          <a:lstStyle/>
          <a:p>
            <a:r>
              <a:rPr lang="en-US" dirty="0"/>
              <a:t>Please change this default repository address into your own repository address</a:t>
            </a:r>
          </a:p>
          <a:p>
            <a:endParaRPr lang="en-US" dirty="0"/>
          </a:p>
          <a:p>
            <a:endParaRPr lang="en-US" dirty="0"/>
          </a:p>
          <a:p>
            <a:r>
              <a:rPr lang="en-US" dirty="0" err="1"/>
              <a:t>PedCount</a:t>
            </a:r>
            <a:r>
              <a:rPr lang="en-US" dirty="0"/>
              <a:t>\</a:t>
            </a:r>
            <a:r>
              <a:rPr lang="en-US" dirty="0" err="1"/>
              <a:t>package_bgs</a:t>
            </a:r>
            <a:r>
              <a:rPr lang="en-US" dirty="0"/>
              <a:t>\MotionDetection.cpp,  Line 64:</a:t>
            </a:r>
          </a:p>
          <a:p>
            <a:endParaRPr lang="en-US" dirty="0"/>
          </a:p>
        </p:txBody>
      </p:sp>
      <p:sp>
        <p:nvSpPr>
          <p:cNvPr id="6" name="Title 1"/>
          <p:cNvSpPr>
            <a:spLocks noGrp="1"/>
          </p:cNvSpPr>
          <p:nvPr>
            <p:ph type="title"/>
          </p:nvPr>
        </p:nvSpPr>
        <p:spPr>
          <a:xfrm>
            <a:off x="1295402" y="982132"/>
            <a:ext cx="9601196" cy="1303867"/>
          </a:xfrm>
        </p:spPr>
        <p:txBody>
          <a:bodyPr/>
          <a:lstStyle/>
          <a:p>
            <a:r>
              <a:rPr lang="en-US" dirty="0"/>
              <a:t>Change repository location</a:t>
            </a:r>
          </a:p>
        </p:txBody>
      </p:sp>
      <p:cxnSp>
        <p:nvCxnSpPr>
          <p:cNvPr id="10" name="Straight Arrow Connector 9"/>
          <p:cNvCxnSpPr/>
          <p:nvPr/>
        </p:nvCxnSpPr>
        <p:spPr>
          <a:xfrm flipH="1">
            <a:off x="6491111" y="5373511"/>
            <a:ext cx="2043289" cy="6321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61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Calibrate traffic light default location</a:t>
            </a:r>
          </a:p>
        </p:txBody>
      </p:sp>
      <p:sp>
        <p:nvSpPr>
          <p:cNvPr id="5" name="TextBox 4"/>
          <p:cNvSpPr txBox="1"/>
          <p:nvPr/>
        </p:nvSpPr>
        <p:spPr>
          <a:xfrm>
            <a:off x="1295402" y="2552305"/>
            <a:ext cx="4682069" cy="2862322"/>
          </a:xfrm>
          <a:prstGeom prst="rect">
            <a:avLst/>
          </a:prstGeom>
          <a:noFill/>
        </p:spPr>
        <p:txBody>
          <a:bodyPr wrap="square" rtlCol="0">
            <a:spAutoFit/>
          </a:bodyPr>
          <a:lstStyle/>
          <a:p>
            <a:r>
              <a:rPr lang="en-US" dirty="0" err="1"/>
              <a:t>PedCount</a:t>
            </a:r>
            <a:r>
              <a:rPr lang="en-US" dirty="0"/>
              <a:t>\</a:t>
            </a:r>
            <a:r>
              <a:rPr lang="en-US" dirty="0" err="1"/>
              <a:t>package_bgs</a:t>
            </a:r>
            <a:r>
              <a:rPr lang="en-US" dirty="0"/>
              <a:t>\MotionDetection.cpp,  Line 554-557:</a:t>
            </a:r>
          </a:p>
          <a:p>
            <a:endParaRPr lang="en-US" dirty="0"/>
          </a:p>
          <a:p>
            <a:r>
              <a:rPr lang="en-US" dirty="0"/>
              <a:t>In this example,</a:t>
            </a:r>
          </a:p>
          <a:p>
            <a:r>
              <a:rPr lang="en-US" dirty="0"/>
              <a:t>(679, 204) is pointing to the </a:t>
            </a:r>
            <a:r>
              <a:rPr lang="en-US" b="1" dirty="0"/>
              <a:t>upper left corner </a:t>
            </a:r>
            <a:r>
              <a:rPr lang="en-US" dirty="0"/>
              <a:t>of red light,</a:t>
            </a:r>
          </a:p>
          <a:p>
            <a:r>
              <a:rPr lang="en-US" dirty="0"/>
              <a:t>“gap” is the distance between </a:t>
            </a:r>
            <a:r>
              <a:rPr lang="en-US" b="1" dirty="0"/>
              <a:t>upper left corner</a:t>
            </a:r>
            <a:r>
              <a:rPr lang="en-US" dirty="0"/>
              <a:t> of red light and </a:t>
            </a:r>
            <a:r>
              <a:rPr lang="en-US" b="1" dirty="0"/>
              <a:t>upper left corner </a:t>
            </a:r>
            <a:r>
              <a:rPr lang="en-US" dirty="0"/>
              <a:t>of yellow light</a:t>
            </a:r>
          </a:p>
          <a:p>
            <a:r>
              <a:rPr lang="en-US" dirty="0"/>
              <a:t>(also distance for yellow and green light )</a:t>
            </a:r>
          </a:p>
          <a:p>
            <a:endParaRPr lang="en-US" dirty="0"/>
          </a:p>
        </p:txBody>
      </p:sp>
      <p:pic>
        <p:nvPicPr>
          <p:cNvPr id="6" name="Picture 5"/>
          <p:cNvPicPr>
            <a:picLocks noChangeAspect="1"/>
          </p:cNvPicPr>
          <p:nvPr/>
        </p:nvPicPr>
        <p:blipFill>
          <a:blip r:embed="rId3"/>
          <a:stretch>
            <a:fillRect/>
          </a:stretch>
        </p:blipFill>
        <p:spPr>
          <a:xfrm>
            <a:off x="8740795" y="4225836"/>
            <a:ext cx="790575" cy="1295400"/>
          </a:xfrm>
          <a:prstGeom prst="rect">
            <a:avLst/>
          </a:prstGeom>
        </p:spPr>
      </p:pic>
      <p:pic>
        <p:nvPicPr>
          <p:cNvPr id="13" name="Picture 12"/>
          <p:cNvPicPr>
            <a:picLocks noChangeAspect="1"/>
          </p:cNvPicPr>
          <p:nvPr/>
        </p:nvPicPr>
        <p:blipFill>
          <a:blip r:embed="rId4"/>
          <a:stretch>
            <a:fillRect/>
          </a:stretch>
        </p:blipFill>
        <p:spPr>
          <a:xfrm>
            <a:off x="6096000" y="2515629"/>
            <a:ext cx="4199906" cy="888442"/>
          </a:xfrm>
          <a:prstGeom prst="rect">
            <a:avLst/>
          </a:prstGeom>
        </p:spPr>
      </p:pic>
      <p:cxnSp>
        <p:nvCxnSpPr>
          <p:cNvPr id="8" name="Straight Arrow Connector 7"/>
          <p:cNvCxnSpPr/>
          <p:nvPr/>
        </p:nvCxnSpPr>
        <p:spPr>
          <a:xfrm>
            <a:off x="7066844" y="2959850"/>
            <a:ext cx="1984500" cy="15707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86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097844" y="497416"/>
            <a:ext cx="9800994" cy="5824361"/>
          </a:xfrm>
          <a:prstGeom prst="rect">
            <a:avLst/>
          </a:prstGeom>
        </p:spPr>
      </p:pic>
    </p:spTree>
    <p:extLst>
      <p:ext uri="{BB962C8B-B14F-4D97-AF65-F5344CB8AC3E}">
        <p14:creationId xmlns:p14="http://schemas.microsoft.com/office/powerpoint/2010/main" val="429368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p:txBody>
          <a:bodyPr/>
          <a:lstStyle/>
          <a:p>
            <a:r>
              <a:rPr lang="en-US" dirty="0">
                <a:solidFill>
                  <a:schemeClr val="tx1"/>
                </a:solidFill>
              </a:rPr>
              <a:t>Videos about traffic intersection in front of MSEE building</a:t>
            </a:r>
          </a:p>
          <a:p>
            <a:r>
              <a:rPr lang="en-US" dirty="0">
                <a:solidFill>
                  <a:schemeClr val="tx1"/>
                </a:solidFill>
              </a:rPr>
              <a:t>Windows System</a:t>
            </a:r>
          </a:p>
          <a:p>
            <a:r>
              <a:rPr lang="en-US" dirty="0">
                <a:solidFill>
                  <a:schemeClr val="tx1"/>
                </a:solidFill>
              </a:rPr>
              <a:t>Microsoft Visual Studio 2013</a:t>
            </a:r>
          </a:p>
          <a:p>
            <a:r>
              <a:rPr lang="en-US" dirty="0">
                <a:solidFill>
                  <a:schemeClr val="tx1"/>
                </a:solidFill>
              </a:rPr>
              <a:t>https://github.com/yifanli8086/PedCount.git</a:t>
            </a:r>
          </a:p>
          <a:p>
            <a:r>
              <a:rPr lang="en-US" dirty="0">
                <a:solidFill>
                  <a:schemeClr val="tx1"/>
                </a:solidFill>
              </a:rPr>
              <a:t>OpenCV 2.4.13 (You should add it into the project properties and system environment variables)</a:t>
            </a:r>
          </a:p>
          <a:p>
            <a:endParaRPr lang="en-US" dirty="0">
              <a:solidFill>
                <a:schemeClr val="tx1"/>
              </a:solidFill>
            </a:endParaRPr>
          </a:p>
        </p:txBody>
      </p:sp>
    </p:spTree>
    <p:extLst>
      <p:ext uri="{BB962C8B-B14F-4D97-AF65-F5344CB8AC3E}">
        <p14:creationId xmlns:p14="http://schemas.microsoft.com/office/powerpoint/2010/main" val="188115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92515" y="650127"/>
            <a:ext cx="7219950" cy="5572125"/>
          </a:xfrm>
          <a:prstGeom prst="rect">
            <a:avLst/>
          </a:prstGeom>
        </p:spPr>
      </p:pic>
      <p:sp>
        <p:nvSpPr>
          <p:cNvPr id="6" name="Rectangle 5"/>
          <p:cNvSpPr/>
          <p:nvPr/>
        </p:nvSpPr>
        <p:spPr>
          <a:xfrm>
            <a:off x="4120443" y="4076923"/>
            <a:ext cx="5475112" cy="307777"/>
          </a:xfrm>
          <a:prstGeom prst="rect">
            <a:avLst/>
          </a:prstGeom>
          <a:solidFill>
            <a:schemeClr val="bg1"/>
          </a:solidFill>
        </p:spPr>
        <p:txBody>
          <a:bodyPr wrap="square">
            <a:spAutoFit/>
          </a:bodyPr>
          <a:lstStyle/>
          <a:p>
            <a:r>
              <a:rPr lang="en-US" sz="1400" b="1" dirty="0"/>
              <a:t>%</a:t>
            </a:r>
            <a:r>
              <a:rPr lang="en-US" sz="1400" b="1" dirty="0" err="1"/>
              <a:t>youropencvfolder</a:t>
            </a:r>
            <a:r>
              <a:rPr lang="en-US" sz="1400" b="1" dirty="0"/>
              <a:t>%\</a:t>
            </a:r>
            <a:r>
              <a:rPr lang="en-US" sz="1400" b="1" dirty="0" err="1"/>
              <a:t>opencv</a:t>
            </a:r>
            <a:r>
              <a:rPr lang="en-US" sz="1400" b="1" dirty="0"/>
              <a:t>\build\x86\vc12\bin</a:t>
            </a:r>
          </a:p>
        </p:txBody>
      </p:sp>
      <p:sp>
        <p:nvSpPr>
          <p:cNvPr id="7" name="Rectangle 6"/>
          <p:cNvSpPr/>
          <p:nvPr/>
        </p:nvSpPr>
        <p:spPr>
          <a:xfrm>
            <a:off x="4120443" y="1884805"/>
            <a:ext cx="5475112" cy="307777"/>
          </a:xfrm>
          <a:prstGeom prst="rect">
            <a:avLst/>
          </a:prstGeom>
          <a:solidFill>
            <a:schemeClr val="bg1"/>
          </a:solidFill>
        </p:spPr>
        <p:txBody>
          <a:bodyPr wrap="square">
            <a:spAutoFit/>
          </a:bodyPr>
          <a:lstStyle/>
          <a:p>
            <a:r>
              <a:rPr lang="en-US" sz="1400" b="1" dirty="0"/>
              <a:t>%</a:t>
            </a:r>
            <a:r>
              <a:rPr lang="en-US" sz="1400" b="1" dirty="0" err="1"/>
              <a:t>youropencvfolder</a:t>
            </a:r>
            <a:r>
              <a:rPr lang="en-US" sz="1400" b="1" dirty="0"/>
              <a:t>%\</a:t>
            </a:r>
            <a:r>
              <a:rPr lang="en-US" sz="1400" b="1" dirty="0" err="1"/>
              <a:t>opencv</a:t>
            </a:r>
            <a:r>
              <a:rPr lang="en-US" sz="1400" b="1" dirty="0"/>
              <a:t>\build</a:t>
            </a:r>
          </a:p>
        </p:txBody>
      </p:sp>
    </p:spTree>
    <p:extLst>
      <p:ext uri="{BB962C8B-B14F-4D97-AF65-F5344CB8AC3E}">
        <p14:creationId xmlns:p14="http://schemas.microsoft.com/office/powerpoint/2010/main" val="420453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Image result for add opencv2.4 visual studi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5362" y="609600"/>
            <a:ext cx="9296859" cy="59266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a:xfrm>
            <a:off x="4940479" y="2856087"/>
            <a:ext cx="526785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48726" y="2850442"/>
            <a:ext cx="5384800" cy="1200329"/>
          </a:xfrm>
          <a:prstGeom prst="rect">
            <a:avLst/>
          </a:prstGeom>
          <a:noFill/>
        </p:spPr>
        <p:txBody>
          <a:bodyPr wrap="square" rtlCol="0">
            <a:spAutoFit/>
          </a:bodyPr>
          <a:lstStyle/>
          <a:p>
            <a:r>
              <a:rPr lang="en-US" dirty="0"/>
              <a:t>%</a:t>
            </a:r>
            <a:r>
              <a:rPr lang="en-US" dirty="0" err="1"/>
              <a:t>youropencvfolder</a:t>
            </a:r>
            <a:r>
              <a:rPr lang="en-US" dirty="0"/>
              <a:t>%\</a:t>
            </a:r>
            <a:r>
              <a:rPr lang="en-US" dirty="0" err="1"/>
              <a:t>opencv</a:t>
            </a:r>
            <a:r>
              <a:rPr lang="en-US" dirty="0"/>
              <a:t>\build\include;</a:t>
            </a:r>
          </a:p>
          <a:p>
            <a:r>
              <a:rPr lang="en-US" dirty="0"/>
              <a:t>%</a:t>
            </a:r>
            <a:r>
              <a:rPr lang="en-US" dirty="0" err="1"/>
              <a:t>youropencvfolder</a:t>
            </a:r>
            <a:r>
              <a:rPr lang="en-US" dirty="0"/>
              <a:t>%\</a:t>
            </a:r>
            <a:r>
              <a:rPr lang="en-US" dirty="0" err="1"/>
              <a:t>opencv</a:t>
            </a:r>
            <a:r>
              <a:rPr lang="en-US" dirty="0"/>
              <a:t>\build\include\</a:t>
            </a:r>
            <a:r>
              <a:rPr lang="en-US" dirty="0" err="1"/>
              <a:t>opencv</a:t>
            </a:r>
            <a:r>
              <a:rPr lang="en-US" dirty="0"/>
              <a:t>; %</a:t>
            </a:r>
            <a:r>
              <a:rPr lang="en-US" dirty="0" err="1"/>
              <a:t>youropencvfolder</a:t>
            </a:r>
            <a:r>
              <a:rPr lang="en-US" dirty="0"/>
              <a:t>%\</a:t>
            </a:r>
            <a:r>
              <a:rPr lang="en-US" dirty="0" err="1"/>
              <a:t>opencv</a:t>
            </a:r>
            <a:r>
              <a:rPr lang="en-US" dirty="0"/>
              <a:t>\build\include\opencv2;</a:t>
            </a:r>
          </a:p>
          <a:p>
            <a:endParaRPr lang="en-US" dirty="0"/>
          </a:p>
        </p:txBody>
      </p:sp>
      <p:cxnSp>
        <p:nvCxnSpPr>
          <p:cNvPr id="8" name="Straight Arrow Connector 7"/>
          <p:cNvCxnSpPr/>
          <p:nvPr/>
        </p:nvCxnSpPr>
        <p:spPr>
          <a:xfrm flipH="1" flipV="1">
            <a:off x="6412089" y="1851378"/>
            <a:ext cx="11289" cy="999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p:cNvSpPr/>
          <p:nvPr/>
        </p:nvSpPr>
        <p:spPr>
          <a:xfrm>
            <a:off x="4326826" y="4535460"/>
            <a:ext cx="4865513" cy="55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26826" y="4626932"/>
            <a:ext cx="4962192" cy="369332"/>
          </a:xfrm>
          <a:prstGeom prst="rect">
            <a:avLst/>
          </a:prstGeom>
        </p:spPr>
        <p:txBody>
          <a:bodyPr wrap="none">
            <a:spAutoFit/>
          </a:bodyPr>
          <a:lstStyle/>
          <a:p>
            <a:r>
              <a:rPr lang="en-US" dirty="0"/>
              <a:t>%</a:t>
            </a:r>
            <a:r>
              <a:rPr lang="en-US" dirty="0" err="1"/>
              <a:t>youropencvfolder</a:t>
            </a:r>
            <a:r>
              <a:rPr lang="en-US" dirty="0"/>
              <a:t>%\</a:t>
            </a:r>
            <a:r>
              <a:rPr lang="en-US" dirty="0" err="1"/>
              <a:t>opencv</a:t>
            </a:r>
            <a:r>
              <a:rPr lang="en-US" dirty="0"/>
              <a:t>\build\x86\vc12\lib;</a:t>
            </a:r>
          </a:p>
        </p:txBody>
      </p:sp>
      <p:cxnSp>
        <p:nvCxnSpPr>
          <p:cNvPr id="16" name="Straight Arrow Connector 15"/>
          <p:cNvCxnSpPr/>
          <p:nvPr/>
        </p:nvCxnSpPr>
        <p:spPr>
          <a:xfrm flipV="1">
            <a:off x="4715290" y="2229557"/>
            <a:ext cx="1" cy="23167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84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Image result for add opencv2.4 visual studio input"/>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4489"/>
          <a:stretch/>
        </p:blipFill>
        <p:spPr bwMode="auto">
          <a:xfrm>
            <a:off x="547375" y="567095"/>
            <a:ext cx="8409087" cy="56869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80640" y="2544694"/>
            <a:ext cx="2517005" cy="3416320"/>
          </a:xfrm>
          <a:prstGeom prst="rect">
            <a:avLst/>
          </a:prstGeom>
        </p:spPr>
        <p:txBody>
          <a:bodyPr wrap="square">
            <a:spAutoFit/>
          </a:bodyPr>
          <a:lstStyle/>
          <a:p>
            <a:r>
              <a:rPr lang="en-US" dirty="0"/>
              <a:t>Please check</a:t>
            </a:r>
          </a:p>
          <a:p>
            <a:r>
              <a:rPr lang="en-US" dirty="0">
                <a:hlinkClick r:id="rId4"/>
              </a:rPr>
              <a:t>http://docs.opencv.org/2.4/doc/tutorials/introduction/windows_visual_studio_Opencv/windows_visual_studio_Opencv.html</a:t>
            </a:r>
            <a:endParaRPr lang="en-US" dirty="0"/>
          </a:p>
          <a:p>
            <a:endParaRPr lang="en-US" dirty="0"/>
          </a:p>
          <a:p>
            <a:r>
              <a:rPr lang="en-US" dirty="0"/>
              <a:t>For detailed dependencies list, then put all .lib files into </a:t>
            </a:r>
          </a:p>
          <a:p>
            <a:r>
              <a:rPr lang="en-US" dirty="0"/>
              <a:t>(make sure version is correct)</a:t>
            </a:r>
          </a:p>
        </p:txBody>
      </p:sp>
      <p:cxnSp>
        <p:nvCxnSpPr>
          <p:cNvPr id="8" name="Straight Arrow Connector 7"/>
          <p:cNvCxnSpPr/>
          <p:nvPr/>
        </p:nvCxnSpPr>
        <p:spPr>
          <a:xfrm flipH="1" flipV="1">
            <a:off x="6307808" y="1453823"/>
            <a:ext cx="2881348" cy="30730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18667" y="1235183"/>
            <a:ext cx="6096000" cy="369332"/>
          </a:xfrm>
          <a:prstGeom prst="rect">
            <a:avLst/>
          </a:prstGeom>
        </p:spPr>
        <p:txBody>
          <a:bodyPr>
            <a:spAutoFit/>
          </a:bodyPr>
          <a:lstStyle/>
          <a:p>
            <a:r>
              <a:rPr lang="en-US" sz="1400" b="1" dirty="0"/>
              <a:t>opencv_calib3d2413.lib;ope</a:t>
            </a:r>
            <a:r>
              <a:rPr lang="en-US" dirty="0"/>
              <a:t>….</a:t>
            </a:r>
          </a:p>
        </p:txBody>
      </p:sp>
    </p:spTree>
    <p:extLst>
      <p:ext uri="{BB962C8B-B14F-4D97-AF65-F5344CB8AC3E}">
        <p14:creationId xmlns:p14="http://schemas.microsoft.com/office/powerpoint/2010/main" val="383097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the program</a:t>
            </a:r>
          </a:p>
        </p:txBody>
      </p:sp>
      <p:sp>
        <p:nvSpPr>
          <p:cNvPr id="3" name="Content Placeholder 2"/>
          <p:cNvSpPr>
            <a:spLocks noGrp="1"/>
          </p:cNvSpPr>
          <p:nvPr>
            <p:ph idx="1"/>
          </p:nvPr>
        </p:nvSpPr>
        <p:spPr/>
        <p:txBody>
          <a:bodyPr/>
          <a:lstStyle/>
          <a:p>
            <a:r>
              <a:rPr lang="en-US" dirty="0"/>
              <a:t>Command interface</a:t>
            </a:r>
          </a:p>
          <a:p>
            <a:r>
              <a:rPr lang="en-US" dirty="0"/>
              <a:t>Process interface</a:t>
            </a:r>
          </a:p>
        </p:txBody>
      </p:sp>
    </p:spTree>
    <p:extLst>
      <p:ext uri="{BB962C8B-B14F-4D97-AF65-F5344CB8AC3E}">
        <p14:creationId xmlns:p14="http://schemas.microsoft.com/office/powerpoint/2010/main" val="289139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59384"/>
          <a:stretch/>
        </p:blipFill>
        <p:spPr>
          <a:xfrm>
            <a:off x="2583037" y="698499"/>
            <a:ext cx="3566937" cy="2819400"/>
          </a:xfrm>
          <a:prstGeom prst="rect">
            <a:avLst/>
          </a:prstGeom>
        </p:spPr>
      </p:pic>
      <p:pic>
        <p:nvPicPr>
          <p:cNvPr id="5" name="Picture 4"/>
          <p:cNvPicPr>
            <a:picLocks noChangeAspect="1"/>
          </p:cNvPicPr>
          <p:nvPr/>
        </p:nvPicPr>
        <p:blipFill rotWithShape="1">
          <a:blip r:embed="rId4"/>
          <a:srcRect r="34950"/>
          <a:stretch/>
        </p:blipFill>
        <p:spPr>
          <a:xfrm>
            <a:off x="6996819" y="698499"/>
            <a:ext cx="3513137" cy="2819400"/>
          </a:xfrm>
          <a:prstGeom prst="rect">
            <a:avLst/>
          </a:prstGeom>
        </p:spPr>
      </p:pic>
      <p:pic>
        <p:nvPicPr>
          <p:cNvPr id="6" name="Picture 5"/>
          <p:cNvPicPr>
            <a:picLocks noChangeAspect="1"/>
          </p:cNvPicPr>
          <p:nvPr/>
        </p:nvPicPr>
        <p:blipFill>
          <a:blip r:embed="rId5"/>
          <a:stretch>
            <a:fillRect/>
          </a:stretch>
        </p:blipFill>
        <p:spPr>
          <a:xfrm>
            <a:off x="3995743" y="3517899"/>
            <a:ext cx="5400675" cy="2819400"/>
          </a:xfrm>
          <a:prstGeom prst="rect">
            <a:avLst/>
          </a:prstGeom>
        </p:spPr>
      </p:pic>
      <p:sp>
        <p:nvSpPr>
          <p:cNvPr id="7" name="Rectangle 6"/>
          <p:cNvSpPr/>
          <p:nvPr/>
        </p:nvSpPr>
        <p:spPr>
          <a:xfrm>
            <a:off x="2760144" y="2594569"/>
            <a:ext cx="45877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p>
        </p:txBody>
      </p:sp>
      <p:sp>
        <p:nvSpPr>
          <p:cNvPr id="8" name="Rectangle 7"/>
          <p:cNvSpPr/>
          <p:nvPr/>
        </p:nvSpPr>
        <p:spPr>
          <a:xfrm>
            <a:off x="7308078" y="2594569"/>
            <a:ext cx="51007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p>
        </p:txBody>
      </p:sp>
      <p:sp>
        <p:nvSpPr>
          <p:cNvPr id="9" name="Rectangle 8"/>
          <p:cNvSpPr/>
          <p:nvPr/>
        </p:nvSpPr>
        <p:spPr>
          <a:xfrm>
            <a:off x="8640606" y="4927599"/>
            <a:ext cx="510076"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p>
        </p:txBody>
      </p:sp>
    </p:spTree>
    <p:extLst>
      <p:ext uri="{BB962C8B-B14F-4D97-AF65-F5344CB8AC3E}">
        <p14:creationId xmlns:p14="http://schemas.microsoft.com/office/powerpoint/2010/main" val="29679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l="648" r="8704" b="30700"/>
          <a:stretch/>
        </p:blipFill>
        <p:spPr>
          <a:xfrm>
            <a:off x="570088" y="526115"/>
            <a:ext cx="11051821" cy="4752622"/>
          </a:xfrm>
          <a:prstGeom prst="rect">
            <a:avLst/>
          </a:prstGeom>
        </p:spPr>
      </p:pic>
      <p:sp>
        <p:nvSpPr>
          <p:cNvPr id="6" name="TextBox 5"/>
          <p:cNvSpPr txBox="1"/>
          <p:nvPr/>
        </p:nvSpPr>
        <p:spPr>
          <a:xfrm>
            <a:off x="2393244" y="460362"/>
            <a:ext cx="4831645" cy="646331"/>
          </a:xfrm>
          <a:prstGeom prst="rect">
            <a:avLst/>
          </a:prstGeom>
          <a:noFill/>
        </p:spPr>
        <p:txBody>
          <a:bodyPr wrap="square" rtlCol="0">
            <a:spAutoFit/>
          </a:bodyPr>
          <a:lstStyle/>
          <a:p>
            <a:r>
              <a:rPr lang="en-US" b="1" dirty="0" err="1">
                <a:ln/>
                <a:solidFill>
                  <a:schemeClr val="accent4"/>
                </a:solidFill>
              </a:rPr>
              <a:t>Trafficlight</a:t>
            </a:r>
            <a:r>
              <a:rPr lang="en-US" b="1" dirty="0">
                <a:ln/>
                <a:solidFill>
                  <a:schemeClr val="accent4"/>
                </a:solidFill>
              </a:rPr>
              <a:t> Location Calibration</a:t>
            </a:r>
          </a:p>
          <a:p>
            <a:endParaRPr lang="en-US" dirty="0"/>
          </a:p>
        </p:txBody>
      </p:sp>
      <p:sp>
        <p:nvSpPr>
          <p:cNvPr id="7" name="TextBox 6"/>
          <p:cNvSpPr txBox="1"/>
          <p:nvPr/>
        </p:nvSpPr>
        <p:spPr>
          <a:xfrm>
            <a:off x="8545688" y="170073"/>
            <a:ext cx="2777067" cy="646331"/>
          </a:xfrm>
          <a:prstGeom prst="rect">
            <a:avLst/>
          </a:prstGeom>
          <a:noFill/>
        </p:spPr>
        <p:txBody>
          <a:bodyPr wrap="square" rtlCol="0">
            <a:spAutoFit/>
          </a:bodyPr>
          <a:lstStyle/>
          <a:p>
            <a:r>
              <a:rPr lang="en-US" b="1" dirty="0">
                <a:ln/>
                <a:solidFill>
                  <a:schemeClr val="accent4"/>
                </a:solidFill>
              </a:rPr>
              <a:t>Foreground Mask</a:t>
            </a:r>
          </a:p>
          <a:p>
            <a:endParaRPr lang="en-US" dirty="0"/>
          </a:p>
        </p:txBody>
      </p:sp>
      <p:sp>
        <p:nvSpPr>
          <p:cNvPr id="8" name="TextBox 7"/>
          <p:cNvSpPr txBox="1"/>
          <p:nvPr/>
        </p:nvSpPr>
        <p:spPr>
          <a:xfrm>
            <a:off x="7780867" y="5855483"/>
            <a:ext cx="2777067" cy="369332"/>
          </a:xfrm>
          <a:prstGeom prst="rect">
            <a:avLst/>
          </a:prstGeom>
          <a:noFill/>
        </p:spPr>
        <p:txBody>
          <a:bodyPr wrap="square" rtlCol="0">
            <a:spAutoFit/>
          </a:bodyPr>
          <a:lstStyle/>
          <a:p>
            <a:r>
              <a:rPr lang="en-US" b="1" dirty="0">
                <a:ln/>
                <a:solidFill>
                  <a:schemeClr val="accent4"/>
                </a:solidFill>
              </a:rPr>
              <a:t>Traffic Light Zoom-in</a:t>
            </a:r>
            <a:endParaRPr lang="en-US" dirty="0"/>
          </a:p>
        </p:txBody>
      </p:sp>
      <p:sp>
        <p:nvSpPr>
          <p:cNvPr id="9" name="TextBox 8"/>
          <p:cNvSpPr txBox="1"/>
          <p:nvPr/>
        </p:nvSpPr>
        <p:spPr>
          <a:xfrm>
            <a:off x="9996308" y="5180338"/>
            <a:ext cx="2777067" cy="369332"/>
          </a:xfrm>
          <a:prstGeom prst="rect">
            <a:avLst/>
          </a:prstGeom>
          <a:noFill/>
        </p:spPr>
        <p:txBody>
          <a:bodyPr wrap="square" rtlCol="0">
            <a:spAutoFit/>
          </a:bodyPr>
          <a:lstStyle/>
          <a:p>
            <a:r>
              <a:rPr lang="en-US" b="1" dirty="0">
                <a:ln/>
                <a:solidFill>
                  <a:schemeClr val="accent4"/>
                </a:solidFill>
              </a:rPr>
              <a:t>Output Window</a:t>
            </a:r>
            <a:endParaRPr lang="en-US" dirty="0"/>
          </a:p>
        </p:txBody>
      </p:sp>
      <p:sp>
        <p:nvSpPr>
          <p:cNvPr id="10" name="TextBox 9"/>
          <p:cNvSpPr txBox="1"/>
          <p:nvPr/>
        </p:nvSpPr>
        <p:spPr>
          <a:xfrm>
            <a:off x="3625144" y="5255909"/>
            <a:ext cx="4831645" cy="461665"/>
          </a:xfrm>
          <a:prstGeom prst="rect">
            <a:avLst/>
          </a:prstGeom>
          <a:noFill/>
        </p:spPr>
        <p:txBody>
          <a:bodyPr wrap="square" rtlCol="0">
            <a:spAutoFit/>
          </a:bodyPr>
          <a:lstStyle/>
          <a:p>
            <a:r>
              <a:rPr lang="en-US" sz="2400" b="1" dirty="0">
                <a:ln/>
                <a:solidFill>
                  <a:schemeClr val="accent4"/>
                </a:solidFill>
              </a:rPr>
              <a:t>Camera View</a:t>
            </a:r>
            <a:endParaRPr lang="en-US" sz="2400" dirty="0"/>
          </a:p>
        </p:txBody>
      </p:sp>
      <p:sp>
        <p:nvSpPr>
          <p:cNvPr id="11" name="TextBox 10"/>
          <p:cNvSpPr txBox="1"/>
          <p:nvPr/>
        </p:nvSpPr>
        <p:spPr>
          <a:xfrm>
            <a:off x="5733343" y="4064677"/>
            <a:ext cx="2147713" cy="646331"/>
          </a:xfrm>
          <a:prstGeom prst="rect">
            <a:avLst/>
          </a:prstGeom>
          <a:solidFill>
            <a:schemeClr val="accent4"/>
          </a:solidFill>
        </p:spPr>
        <p:txBody>
          <a:bodyPr wrap="square" rtlCol="0">
            <a:spAutoFit/>
          </a:bodyPr>
          <a:lstStyle/>
          <a:p>
            <a:r>
              <a:rPr lang="en-US" b="1" dirty="0">
                <a:ln/>
                <a:solidFill>
                  <a:schemeClr val="bg1"/>
                </a:solidFill>
              </a:rPr>
              <a:t>A, B, C, D:</a:t>
            </a:r>
          </a:p>
          <a:p>
            <a:r>
              <a:rPr lang="en-US" b="1" dirty="0">
                <a:ln/>
                <a:solidFill>
                  <a:schemeClr val="bg1"/>
                </a:solidFill>
              </a:rPr>
              <a:t>Sidewalk Borderline</a:t>
            </a:r>
            <a:endParaRPr lang="en-US" dirty="0">
              <a:solidFill>
                <a:schemeClr val="bg1"/>
              </a:solidFill>
            </a:endParaRPr>
          </a:p>
        </p:txBody>
      </p:sp>
      <p:sp>
        <p:nvSpPr>
          <p:cNvPr id="14" name="TextBox 13"/>
          <p:cNvSpPr txBox="1"/>
          <p:nvPr/>
        </p:nvSpPr>
        <p:spPr>
          <a:xfrm>
            <a:off x="570088" y="2280351"/>
            <a:ext cx="1710268" cy="923330"/>
          </a:xfrm>
          <a:prstGeom prst="rect">
            <a:avLst/>
          </a:prstGeom>
          <a:solidFill>
            <a:schemeClr val="accent4"/>
          </a:solidFill>
        </p:spPr>
        <p:txBody>
          <a:bodyPr wrap="square" rtlCol="0">
            <a:spAutoFit/>
          </a:bodyPr>
          <a:lstStyle/>
          <a:p>
            <a:r>
              <a:rPr lang="en-US" b="1" dirty="0">
                <a:ln/>
                <a:solidFill>
                  <a:schemeClr val="bg1"/>
                </a:solidFill>
              </a:rPr>
              <a:t>A&gt;&gt;B:</a:t>
            </a:r>
          </a:p>
          <a:p>
            <a:r>
              <a:rPr lang="en-US" b="1" dirty="0">
                <a:ln/>
                <a:solidFill>
                  <a:schemeClr val="bg1"/>
                </a:solidFill>
              </a:rPr>
              <a:t># of crossing through A to B</a:t>
            </a:r>
            <a:endParaRPr lang="en-US" dirty="0">
              <a:solidFill>
                <a:schemeClr val="bg1"/>
              </a:solidFill>
            </a:endParaRPr>
          </a:p>
        </p:txBody>
      </p:sp>
      <p:sp>
        <p:nvSpPr>
          <p:cNvPr id="15" name="TextBox 14"/>
          <p:cNvSpPr txBox="1"/>
          <p:nvPr/>
        </p:nvSpPr>
        <p:spPr>
          <a:xfrm>
            <a:off x="2156179" y="1218567"/>
            <a:ext cx="1693332" cy="369332"/>
          </a:xfrm>
          <a:prstGeom prst="rect">
            <a:avLst/>
          </a:prstGeom>
          <a:solidFill>
            <a:schemeClr val="accent4"/>
          </a:solidFill>
        </p:spPr>
        <p:txBody>
          <a:bodyPr wrap="square" rtlCol="0">
            <a:spAutoFit/>
          </a:bodyPr>
          <a:lstStyle/>
          <a:p>
            <a:r>
              <a:rPr lang="en-US" b="1" dirty="0">
                <a:ln/>
                <a:solidFill>
                  <a:schemeClr val="bg1"/>
                </a:solidFill>
              </a:rPr>
              <a:t>Time, Frame #</a:t>
            </a:r>
            <a:endParaRPr lang="en-US" dirty="0">
              <a:solidFill>
                <a:schemeClr val="bg1"/>
              </a:solidFill>
            </a:endParaRPr>
          </a:p>
        </p:txBody>
      </p:sp>
      <p:cxnSp>
        <p:nvCxnSpPr>
          <p:cNvPr id="17" name="Straight Arrow Connector 16"/>
          <p:cNvCxnSpPr/>
          <p:nvPr/>
        </p:nvCxnSpPr>
        <p:spPr>
          <a:xfrm>
            <a:off x="4899378" y="2556932"/>
            <a:ext cx="3759200" cy="1089379"/>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98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88486" y="2812625"/>
            <a:ext cx="1063141" cy="1129587"/>
          </a:xfrm>
          <a:prstGeom prst="rect">
            <a:avLst/>
          </a:prstGeom>
        </p:spPr>
      </p:pic>
      <p:pic>
        <p:nvPicPr>
          <p:cNvPr id="6" name="Picture 5"/>
          <p:cNvPicPr>
            <a:picLocks noChangeAspect="1"/>
          </p:cNvPicPr>
          <p:nvPr/>
        </p:nvPicPr>
        <p:blipFill>
          <a:blip r:embed="rId4"/>
          <a:stretch>
            <a:fillRect/>
          </a:stretch>
        </p:blipFill>
        <p:spPr>
          <a:xfrm>
            <a:off x="3544150" y="2762170"/>
            <a:ext cx="1327024" cy="1243212"/>
          </a:xfrm>
          <a:prstGeom prst="rect">
            <a:avLst/>
          </a:prstGeom>
        </p:spPr>
      </p:pic>
      <p:sp>
        <p:nvSpPr>
          <p:cNvPr id="8" name="Arrow: Right 7"/>
          <p:cNvSpPr/>
          <p:nvPr/>
        </p:nvSpPr>
        <p:spPr>
          <a:xfrm>
            <a:off x="5116639" y="3141933"/>
            <a:ext cx="1272727" cy="483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a:off x="6634831" y="259644"/>
            <a:ext cx="3730404" cy="6501552"/>
          </a:xfrm>
          <a:prstGeom prst="rect">
            <a:avLst/>
          </a:prstGeom>
        </p:spPr>
      </p:pic>
      <p:sp>
        <p:nvSpPr>
          <p:cNvPr id="13" name="Arrow: Right 12"/>
          <p:cNvSpPr/>
          <p:nvPr/>
        </p:nvSpPr>
        <p:spPr>
          <a:xfrm>
            <a:off x="2051627" y="3135576"/>
            <a:ext cx="1272727" cy="483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p:cNvSpPr txBox="1"/>
          <p:nvPr/>
        </p:nvSpPr>
        <p:spPr>
          <a:xfrm>
            <a:off x="582086" y="4741333"/>
            <a:ext cx="6052745" cy="646331"/>
          </a:xfrm>
          <a:prstGeom prst="rect">
            <a:avLst/>
          </a:prstGeom>
          <a:noFill/>
        </p:spPr>
        <p:txBody>
          <a:bodyPr wrap="square" rtlCol="0">
            <a:spAutoFit/>
          </a:bodyPr>
          <a:lstStyle/>
          <a:p>
            <a:r>
              <a:rPr lang="en-US" dirty="0"/>
              <a:t>Jaywalk Rate = </a:t>
            </a:r>
          </a:p>
          <a:p>
            <a:r>
              <a:rPr lang="en-US" dirty="0"/>
              <a:t>(# crossing in Green, Yellow) /(# crossing in Green, Yellow, Red)</a:t>
            </a:r>
          </a:p>
        </p:txBody>
      </p:sp>
    </p:spTree>
    <p:extLst>
      <p:ext uri="{BB962C8B-B14F-4D97-AF65-F5344CB8AC3E}">
        <p14:creationId xmlns:p14="http://schemas.microsoft.com/office/powerpoint/2010/main" val="1088809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172</TotalTime>
  <Words>921</Words>
  <Application>Microsoft Office PowerPoint</Application>
  <PresentationFormat>Widescreen</PresentationFormat>
  <Paragraphs>115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方正舒体</vt:lpstr>
      <vt:lpstr>Arial</vt:lpstr>
      <vt:lpstr>Calibri</vt:lpstr>
      <vt:lpstr>Garamond</vt:lpstr>
      <vt:lpstr>Organic</vt:lpstr>
      <vt:lpstr>Pedestrian Jaywalking</vt:lpstr>
      <vt:lpstr>Prerequisites</vt:lpstr>
      <vt:lpstr>PowerPoint Presentation</vt:lpstr>
      <vt:lpstr>PowerPoint Presentation</vt:lpstr>
      <vt:lpstr>PowerPoint Presentation</vt:lpstr>
      <vt:lpstr>How to run the program</vt:lpstr>
      <vt:lpstr>PowerPoint Presentation</vt:lpstr>
      <vt:lpstr>PowerPoint Presentation</vt:lpstr>
      <vt:lpstr>PowerPoint Presentation</vt:lpstr>
      <vt:lpstr>Code</vt:lpstr>
      <vt:lpstr>Structure of Project codes</vt:lpstr>
      <vt:lpstr>Change repository location</vt:lpstr>
      <vt:lpstr>Calibrate traffic light default location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Pedestrian Jaywalking</dc:title>
  <dc:creator>Yifan</dc:creator>
  <cp:lastModifiedBy>Yifan</cp:lastModifiedBy>
  <cp:revision>24</cp:revision>
  <dcterms:created xsi:type="dcterms:W3CDTF">2017-04-28T16:06:32Z</dcterms:created>
  <dcterms:modified xsi:type="dcterms:W3CDTF">2017-05-04T02:38:21Z</dcterms:modified>
</cp:coreProperties>
</file>