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97" r:id="rId7"/>
    <p:sldId id="298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6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74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3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10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4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4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3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1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1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3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9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5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 descr="group of employees collaborati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8" y="4372499"/>
            <a:ext cx="10965141" cy="15498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The Battle of Neighborhoods</a:t>
            </a: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- </a:t>
            </a:r>
            <a:r>
              <a:rPr lang="en-CA" sz="1800" dirty="0">
                <a:solidFill>
                  <a:schemeClr val="tx1"/>
                </a:solidFill>
              </a:rPr>
              <a:t>Where to start a Sushi restaurant in Calgary, Alberta 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953309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David </a:t>
            </a:r>
            <a:r>
              <a:rPr lang="en-US" dirty="0" err="1"/>
              <a:t>jianzhe</a:t>
            </a:r>
            <a:r>
              <a:rPr lang="en-US" dirty="0"/>
              <a:t> li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Elbow method using Inertia( k = 5 )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94EA7-410E-4769-BEE6-623B5ABB4D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5816" y="1644396"/>
            <a:ext cx="7046976" cy="49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K-means clustering (k = 5)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4F024-4024-42A0-A442-44F0B3F3F9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508" y="1984248"/>
            <a:ext cx="8914956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Clustering on the map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A0389-3466-420A-99CC-2C1A86C937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4528" y="170768"/>
            <a:ext cx="6071616" cy="66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0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Clustering line graph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34E59-067F-4B5C-8CF8-3D79905AE8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780" y="1336928"/>
            <a:ext cx="7991412" cy="52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1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Clustering analysis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5276088"/>
          </a:xfrm>
        </p:spPr>
        <p:txBody>
          <a:bodyPr>
            <a:normAutofit fontScale="77500" lnSpcReduction="20000"/>
          </a:bodyPr>
          <a:lstStyle/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0:  Lower family income, medium population density, fair overall food venue coverage and low East Asian restaurant coverage. 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1: Medium family income, medium population density, medium overall food venue coverage with fair Chinese/Japanese restaurant coverage, but highest Sushi restaurant coverage.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2: Highest family income, lowest population density and fair overall food venue coverage, highest Japan restaurant coverage, but low Sushi restaurant coverage.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3: High family income, lower density and lowest overall food venue coverage, highest Chinese restaurant coverage, but low Sushi restaurant coverage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4: Lowest family income, highest population density and overall food venue coverage, high East Asian restaurant coverage.</a:t>
            </a:r>
          </a:p>
        </p:txBody>
      </p:sp>
    </p:spTree>
    <p:extLst>
      <p:ext uri="{BB962C8B-B14F-4D97-AF65-F5344CB8AC3E}">
        <p14:creationId xmlns:p14="http://schemas.microsoft.com/office/powerpoint/2010/main" val="204197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Recommendations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5276088"/>
          </a:xfrm>
        </p:spPr>
        <p:txBody>
          <a:bodyPr>
            <a:normAutofit fontScale="77500" lnSpcReduction="20000"/>
          </a:bodyPr>
          <a:lstStyle/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0</a:t>
            </a:r>
            <a:r>
              <a:rPr lang="en-CA" sz="28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CA" sz="280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recommended</a:t>
            </a:r>
            <a:r>
              <a:rPr lang="en-CA" sz="28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even </a:t>
            </a:r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a low East Asian restaurant coverage</a:t>
            </a:r>
            <a:r>
              <a:rPr lang="en-CA" sz="28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due </a:t>
            </a:r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its low family income, fair overall food venue coverage. 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1: </a:t>
            </a:r>
            <a:r>
              <a:rPr lang="en-CA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recommended </a:t>
            </a:r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due to its highest Sushi restaurant coverage (fierce competition), medium population density, and medium family income. 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2: </a:t>
            </a:r>
            <a:r>
              <a:rPr lang="en-CA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Highly recommended for a high-end Sushi restaurant</a:t>
            </a:r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Highest family income, low Sushi restaurant coverage. Some competition from Japanese restaurants.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3: </a:t>
            </a:r>
            <a:r>
              <a:rPr lang="en-CA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Highly recommended for a high-end Sushi restaurant</a:t>
            </a:r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High family income, low Sushi restaurant coverage. Some competition from Chinese restaurants.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4: </a:t>
            </a:r>
            <a:r>
              <a:rPr lang="en-CA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Highly recommended for low-end fast-food like Sushi restaurant</a:t>
            </a:r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Lowest family income, highest population density and overall food venue coverage. Downtown or hub areas.</a:t>
            </a:r>
          </a:p>
        </p:txBody>
      </p:sp>
    </p:spTree>
    <p:extLst>
      <p:ext uri="{BB962C8B-B14F-4D97-AF65-F5344CB8AC3E}">
        <p14:creationId xmlns:p14="http://schemas.microsoft.com/office/powerpoint/2010/main" val="108169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considerations – ways to improve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4717686"/>
          </a:xfrm>
        </p:spPr>
        <p:txBody>
          <a:bodyPr>
            <a:normAutofit/>
          </a:bodyPr>
          <a:lstStyle/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Improved Foursquare data</a:t>
            </a: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neighborhood data, such as:</a:t>
            </a:r>
          </a:p>
          <a:p>
            <a:pPr marL="0" indent="0">
              <a:buNone/>
            </a:pPr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median rent, median age, proximity to C-train line, and etc.</a:t>
            </a: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Try other clustering algorithm, Hierarchical clustering, and compare performance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05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429" y="645255"/>
            <a:ext cx="1999197" cy="123645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4802" y="1088136"/>
            <a:ext cx="5286586" cy="566410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Introduction</a:t>
            </a:r>
          </a:p>
          <a:p>
            <a:pPr marL="439738" indent="0">
              <a:buNone/>
            </a:pPr>
            <a:endParaRPr lang="en-US" sz="1200" dirty="0"/>
          </a:p>
          <a:p>
            <a:pPr marL="439738" indent="0">
              <a:buNone/>
            </a:pPr>
            <a:endParaRPr lang="en-US" sz="1200" dirty="0"/>
          </a:p>
          <a:p>
            <a:r>
              <a:rPr lang="en-US" sz="1600" b="1" dirty="0">
                <a:solidFill>
                  <a:schemeClr val="accent1"/>
                </a:solidFill>
              </a:rPr>
              <a:t>Data and EDA</a:t>
            </a:r>
          </a:p>
          <a:p>
            <a:pPr marL="744538" indent="-304800"/>
            <a:endParaRPr lang="en-US" sz="1200" dirty="0"/>
          </a:p>
          <a:p>
            <a:pPr marL="744538" indent="-304800"/>
            <a:endParaRPr lang="en-US" sz="1200" dirty="0"/>
          </a:p>
          <a:p>
            <a:r>
              <a:rPr lang="en-US" sz="1600" b="1" dirty="0">
                <a:solidFill>
                  <a:schemeClr val="accent1"/>
                </a:solidFill>
              </a:rPr>
              <a:t>K-means Clustering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Recommendations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Future </a:t>
            </a:r>
            <a:r>
              <a:rPr lang="en-US" sz="1600" b="1" dirty="0" err="1">
                <a:solidFill>
                  <a:schemeClr val="accent1"/>
                </a:solidFill>
              </a:rPr>
              <a:t>consideratons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696806" y="1466766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597291" y="3456435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5582130" y="2455316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60" descr="up trending graph icon">
            <a:extLst>
              <a:ext uri="{FF2B5EF4-FFF2-40B4-BE49-F238E27FC236}">
                <a16:creationId xmlns:a16="http://schemas.microsoft.com/office/drawing/2014/main" id="{4CBD5BCD-3A3D-462B-9BB7-22DA4CE7F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65572" y="4486375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F736DCA1-63B4-469B-9646-EEF853E6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FC2D6314-5FE0-456B-972A-8D90C3B77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F1CDE027-2D45-461E-855B-6D751201B2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475ECCBD-93A7-4642-8659-34058E8B5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72BB8347-D269-4ED2-9834-CE11FCF51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CAD83AE5-C094-4323-8CAA-AC88D304EB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7">
              <a:extLst>
                <a:ext uri="{FF2B5EF4-FFF2-40B4-BE49-F238E27FC236}">
                  <a16:creationId xmlns:a16="http://schemas.microsoft.com/office/drawing/2014/main" id="{E20EC8B3-B9B4-43FC-8771-F5A9113BB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8">
              <a:extLst>
                <a:ext uri="{FF2B5EF4-FFF2-40B4-BE49-F238E27FC236}">
                  <a16:creationId xmlns:a16="http://schemas.microsoft.com/office/drawing/2014/main" id="{76C2852A-7D11-4A5C-8B50-C1A02FD53A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9">
              <a:extLst>
                <a:ext uri="{FF2B5EF4-FFF2-40B4-BE49-F238E27FC236}">
                  <a16:creationId xmlns:a16="http://schemas.microsoft.com/office/drawing/2014/main" id="{5EF0C289-4A88-483A-978B-5B6176272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B695BCC-2F47-4F48-8499-20D27577C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A7601810-7122-407F-AB9D-C15230DE5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2">
              <a:extLst>
                <a:ext uri="{FF2B5EF4-FFF2-40B4-BE49-F238E27FC236}">
                  <a16:creationId xmlns:a16="http://schemas.microsoft.com/office/drawing/2014/main" id="{31D0DEB7-EECD-43EC-8F41-CFE3E3EBD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89" descr="checkmark icon with pencil">
            <a:extLst>
              <a:ext uri="{FF2B5EF4-FFF2-40B4-BE49-F238E27FC236}">
                <a16:creationId xmlns:a16="http://schemas.microsoft.com/office/drawing/2014/main" id="{5BAA4441-5B99-4D95-9B94-A8F183E6E2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1858" y="5659925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68" name="Freeform 90">
              <a:extLst>
                <a:ext uri="{FF2B5EF4-FFF2-40B4-BE49-F238E27FC236}">
                  <a16:creationId xmlns:a16="http://schemas.microsoft.com/office/drawing/2014/main" id="{E3610B56-9AB8-451F-8804-9410B16C9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91">
              <a:extLst>
                <a:ext uri="{FF2B5EF4-FFF2-40B4-BE49-F238E27FC236}">
                  <a16:creationId xmlns:a16="http://schemas.microsoft.com/office/drawing/2014/main" id="{0A1BEEB0-79FD-4A1A-8E36-C1A7E9823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92">
              <a:extLst>
                <a:ext uri="{FF2B5EF4-FFF2-40B4-BE49-F238E27FC236}">
                  <a16:creationId xmlns:a16="http://schemas.microsoft.com/office/drawing/2014/main" id="{88EC4422-FE0C-4B63-A31F-A7767A8D2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93">
              <a:extLst>
                <a:ext uri="{FF2B5EF4-FFF2-40B4-BE49-F238E27FC236}">
                  <a16:creationId xmlns:a16="http://schemas.microsoft.com/office/drawing/2014/main" id="{22985763-8940-4EB4-BBEA-43CBB0729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94">
              <a:extLst>
                <a:ext uri="{FF2B5EF4-FFF2-40B4-BE49-F238E27FC236}">
                  <a16:creationId xmlns:a16="http://schemas.microsoft.com/office/drawing/2014/main" id="{02E6CF71-F4C1-4BFE-9624-04E066305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95">
              <a:extLst>
                <a:ext uri="{FF2B5EF4-FFF2-40B4-BE49-F238E27FC236}">
                  <a16:creationId xmlns:a16="http://schemas.microsoft.com/office/drawing/2014/main" id="{2B848B01-BC82-4063-9CB8-FD2AD428A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96">
              <a:extLst>
                <a:ext uri="{FF2B5EF4-FFF2-40B4-BE49-F238E27FC236}">
                  <a16:creationId xmlns:a16="http://schemas.microsoft.com/office/drawing/2014/main" id="{CCDE49D9-52F6-4683-8FA5-33949413C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97">
              <a:extLst>
                <a:ext uri="{FF2B5EF4-FFF2-40B4-BE49-F238E27FC236}">
                  <a16:creationId xmlns:a16="http://schemas.microsoft.com/office/drawing/2014/main" id="{49BDF6C5-3A44-4614-B304-21961FF5E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98">
              <a:extLst>
                <a:ext uri="{FF2B5EF4-FFF2-40B4-BE49-F238E27FC236}">
                  <a16:creationId xmlns:a16="http://schemas.microsoft.com/office/drawing/2014/main" id="{FC39D6A0-916C-445B-8183-F4A4B036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0" y="1601791"/>
            <a:ext cx="10805074" cy="1708338"/>
          </a:xfrm>
        </p:spPr>
        <p:txBody>
          <a:bodyPr>
            <a:normAutofit/>
          </a:bodyPr>
          <a:lstStyle/>
          <a:p>
            <a:r>
              <a:rPr lang="en-CA" sz="2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Calgary is a city in the western Canadian province of Alberta, Canada</a:t>
            </a:r>
            <a:endParaRPr lang="en-CA" sz="2200" b="1" dirty="0">
              <a:solidFill>
                <a:schemeClr val="tx1"/>
              </a:solidFill>
            </a:endParaRPr>
          </a:p>
          <a:p>
            <a:r>
              <a:rPr lang="en-CA" sz="2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80 km east of the Canadian Rockies</a:t>
            </a:r>
            <a:r>
              <a:rPr lang="en-CA" sz="2200" dirty="0">
                <a:solidFill>
                  <a:schemeClr val="tx1"/>
                </a:solidFill>
              </a:rPr>
              <a:t>.</a:t>
            </a:r>
          </a:p>
          <a:p>
            <a:r>
              <a:rPr lang="en-CA" sz="2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Biggest city in Alberta and the second largest in western Canada after only Vancouver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8B79BAF7-6FFF-4C7B-8821-428911591BD8}"/>
              </a:ext>
            </a:extLst>
          </p:cNvPr>
          <p:cNvSpPr txBox="1">
            <a:spLocks/>
          </p:cNvSpPr>
          <p:nvPr/>
        </p:nvSpPr>
        <p:spPr>
          <a:xfrm>
            <a:off x="700460" y="4007456"/>
            <a:ext cx="11029616" cy="131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PROBLEM:</a:t>
            </a:r>
          </a:p>
          <a:p>
            <a:pPr>
              <a:lnSpc>
                <a:spcPct val="160000"/>
              </a:lnSpc>
            </a:pPr>
            <a:r>
              <a:rPr lang="en-CA" i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to start a Sushi restaurant in Calgary, Canada?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1691640"/>
          </a:xfrm>
        </p:spPr>
        <p:txBody>
          <a:bodyPr>
            <a:normAutofit lnSpcReduction="10000"/>
          </a:bodyPr>
          <a:lstStyle/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Neighborhood and area -Wiki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Neighborhood demographics – great-news.ca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 data from Geocoder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F6B71-9F40-4E8E-9DA9-BCDFF9823E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5735" y="3127248"/>
            <a:ext cx="9605226" cy="34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Venue data from Foursquare API - food Section ONLY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5230368"/>
          </a:xfrm>
        </p:spPr>
        <p:txBody>
          <a:bodyPr>
            <a:normAutofit/>
          </a:bodyPr>
          <a:lstStyle/>
          <a:p>
            <a:r>
              <a:rPr lang="en-CA" dirty="0"/>
              <a:t>https://api.foursquare.com/v2/venues/explore?&amp;client_id={}&amp;client_secret={}&amp;v={}&amp;ll={},{}&amp;radius={}&amp;</a:t>
            </a:r>
            <a:r>
              <a:rPr lang="en-CA" b="1" i="1" dirty="0"/>
              <a:t>section={}</a:t>
            </a:r>
            <a:r>
              <a:rPr lang="en-CA" dirty="0"/>
              <a:t>&amp;limit={}'.format(</a:t>
            </a:r>
          </a:p>
          <a:p>
            <a:r>
              <a:rPr lang="en-CA" dirty="0"/>
              <a:t>CLIENT_ID, </a:t>
            </a:r>
          </a:p>
          <a:p>
            <a:r>
              <a:rPr lang="en-CA" dirty="0"/>
              <a:t>CLIENT_SECRET, </a:t>
            </a:r>
          </a:p>
          <a:p>
            <a:r>
              <a:rPr lang="en-CA" dirty="0"/>
              <a:t>VERSION, </a:t>
            </a:r>
          </a:p>
          <a:p>
            <a:r>
              <a:rPr lang="en-CA" dirty="0" err="1"/>
              <a:t>lat</a:t>
            </a:r>
            <a:r>
              <a:rPr lang="en-CA" dirty="0"/>
              <a:t>, </a:t>
            </a:r>
          </a:p>
          <a:p>
            <a:r>
              <a:rPr lang="en-CA" dirty="0" err="1"/>
              <a:t>lng</a:t>
            </a:r>
            <a:r>
              <a:rPr lang="en-CA" dirty="0"/>
              <a:t>, </a:t>
            </a:r>
          </a:p>
          <a:p>
            <a:r>
              <a:rPr lang="en-CA" dirty="0"/>
              <a:t>radius, </a:t>
            </a:r>
          </a:p>
          <a:p>
            <a:r>
              <a:rPr lang="en-CA" b="1" i="1" dirty="0"/>
              <a:t>SECTION</a:t>
            </a:r>
            <a:r>
              <a:rPr lang="en-CA" dirty="0"/>
              <a:t>,</a:t>
            </a:r>
          </a:p>
          <a:p>
            <a:r>
              <a:rPr lang="en-CA" dirty="0"/>
              <a:t>LIMIT)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701E2A-9EA7-476D-88A5-938C919CEF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35617" y="2803842"/>
            <a:ext cx="8449247" cy="28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CBDD6-C00B-4F19-B59D-7B2ACA2861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1190" y="2084833"/>
            <a:ext cx="11029616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2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normalization – max/min scaler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226F53-A57E-4814-8162-08B14350D2A8}"/>
              </a:ext>
            </a:extLst>
          </p:cNvPr>
          <p:cNvCxnSpPr/>
          <p:nvPr/>
        </p:nvCxnSpPr>
        <p:spPr>
          <a:xfrm flipV="1">
            <a:off x="2451100" y="8194675"/>
            <a:ext cx="198628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E5070-2BE0-47CC-9A0F-33F7878D9C5A}"/>
              </a:ext>
            </a:extLst>
          </p:cNvPr>
          <p:cNvCxnSpPr>
            <a:cxnSpLocks/>
          </p:cNvCxnSpPr>
          <p:nvPr/>
        </p:nvCxnSpPr>
        <p:spPr>
          <a:xfrm>
            <a:off x="3877056" y="2295144"/>
            <a:ext cx="4215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2833FA8-D889-4A8A-A524-2356F5A9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461" y="1737360"/>
            <a:ext cx="10805074" cy="1691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featureDF_scaled</a:t>
            </a: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=          </a:t>
            </a:r>
            <a:r>
              <a:rPr lang="en-CA" sz="2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featureDF</a:t>
            </a: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 </a:t>
            </a:r>
            <a:r>
              <a:rPr lang="en-CA" sz="2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featureDF.min</a:t>
            </a: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			</a:t>
            </a:r>
            <a:r>
              <a:rPr lang="en-CA" sz="2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featureDF.max</a:t>
            </a: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 - </a:t>
            </a:r>
            <a:r>
              <a:rPr lang="en-CA" sz="2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featureDF.min</a:t>
            </a: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D10F1C-8BD8-4EFB-9FA9-0F08A90AEB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1190" y="3372480"/>
            <a:ext cx="10654096" cy="27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2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k with Elbow method – K-means clustering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4846320"/>
          </a:xfrm>
        </p:spPr>
        <p:txBody>
          <a:bodyPr>
            <a:normAutofit/>
          </a:bodyPr>
          <a:lstStyle/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k: Optimal number of clusters </a:t>
            </a: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Distortion: average of the squared distances from the cluster centers of the respective clusters. </a:t>
            </a: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Inertia: sum of squared distances of samples to their closest cluster center.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/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Elbow method using Distortion( k = 5 )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AA1A9-F003-42D3-A60C-0FC8841A60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6362" y="1858962"/>
            <a:ext cx="6338062" cy="47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630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0</TotalTime>
  <Words>600</Words>
  <Application>Microsoft Office PowerPoint</Application>
  <PresentationFormat>Widescreen</PresentationFormat>
  <Paragraphs>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 2</vt:lpstr>
      <vt:lpstr>DividendVTI</vt:lpstr>
      <vt:lpstr>The Battle of Neighborhoods - Where to start a Sushi restaurant in Calgary, Alberta ?</vt:lpstr>
      <vt:lpstr>Agenda</vt:lpstr>
      <vt:lpstr>INTRO</vt:lpstr>
      <vt:lpstr>Data sources</vt:lpstr>
      <vt:lpstr>Venue data from Foursquare API - food Section ONLY</vt:lpstr>
      <vt:lpstr>Feature Extraction</vt:lpstr>
      <vt:lpstr>Data normalization – max/min scaler</vt:lpstr>
      <vt:lpstr>Find k with Elbow method – K-means clustering</vt:lpstr>
      <vt:lpstr>Elbow method using Distortion( k = 5 )</vt:lpstr>
      <vt:lpstr>Elbow method using Inertia( k = 5 )</vt:lpstr>
      <vt:lpstr>K-means clustering (k = 5)</vt:lpstr>
      <vt:lpstr>Clustering on the map</vt:lpstr>
      <vt:lpstr>Clustering line graph</vt:lpstr>
      <vt:lpstr>Clustering analysis</vt:lpstr>
      <vt:lpstr>Recommendations</vt:lpstr>
      <vt:lpstr>Future considerations – ways to improve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2020-08-28T20:43:28Z</dcterms:created>
  <dcterms:modified xsi:type="dcterms:W3CDTF">2020-12-01T15:34:50Z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