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455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Marco: datos abiertos, método riguroso, decisión pública informada.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13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626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7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8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5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0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4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2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1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5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600" b="1">
                <a:latin typeface="Libre Baskerville"/>
              </a:rPr>
              <a:t>Bogotá Visible 2023–2024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sz="2400">
                <a:latin typeface="Inter"/>
              </a:rPr>
              <a:t>Estadística para la dignidad: que ningún barrio quede fuera del mapa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VARIABLES IPM — REGLA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0 = no privación; 1 = privación.</a:t>
            </a:r>
          </a:p>
          <a:p>
            <a:r>
              <a:rPr sz="2000">
                <a:latin typeface="Inter"/>
              </a:rPr>
              <a:t>Umbral pobreza IPM: ipm_score ≥ 0.333.</a:t>
            </a:r>
          </a:p>
          <a:p>
            <a:r>
              <a:rPr sz="2000">
                <a:latin typeface="Inter"/>
              </a:rPr>
              <a:t>Dimensiones: Educación; Niñez y juventud; Salud; Trabajo; Vivienda/Servicios.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>
                <a:latin typeface="Libre Baskerville"/>
              </a:rPr>
              <a:t>DATOS — CONTRATO (ENTRADAS)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Hogares Bogotá 2023–2024: household_id, localidad_code, peso_muestral, anio + 15 privaciones (0/1).</a:t>
            </a:r>
          </a:p>
          <a:p>
            <a:r>
              <a:rPr sz="2000">
                <a:latin typeface="Inter"/>
              </a:rPr>
              <a:t>Covariables localidad: viirs_mean, densidad, acces_min, elev_m, ruralidad_local (0/1).</a:t>
            </a:r>
          </a:p>
          <a:p>
            <a:r>
              <a:rPr sz="2000">
                <a:latin typeface="Inter"/>
              </a:rPr>
              <a:t>Series oficiales 2018–2024: privaciones departamentales (benchmark).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PIPELINE (VISIÓN GENERAL)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ETL → Features → Directo → FH/ELL → ML + Calibración → Ensamble → Validación → Productos</a:t>
            </a:r>
          </a:p>
          <a:p>
            <a:r>
              <a:rPr sz="2000">
                <a:latin typeface="Inter"/>
              </a:rPr>
              <a:t>Exportes reproducibles a data/processed/ y resultados a results/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ETL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Limpieza EM y construcción de privaciones IPM por hogar.</a:t>
            </a:r>
          </a:p>
          <a:p>
            <a:r>
              <a:rPr sz="2000">
                <a:latin typeface="Inter"/>
              </a:rPr>
              <a:t>Zonal stats y unión con geodatos por localidad/UPZ.</a:t>
            </a:r>
          </a:p>
          <a:p>
            <a:r>
              <a:rPr sz="2000">
                <a:latin typeface="Inter"/>
              </a:rPr>
              <a:t>Control de calidad y diccionario de datos.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>
                <a:latin typeface="Libre Baskerville"/>
              </a:rPr>
              <a:t>MODELO 1 — ESTIMACIÓN DIRECTA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Tasa + varianza por localidad como baseline y verdad-proxy.</a:t>
            </a:r>
          </a:p>
          <a:p>
            <a:r>
              <a:rPr sz="2000">
                <a:latin typeface="Inter"/>
              </a:rPr>
              <a:t>Limitación: varianza alta donde la muestra es escasa.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MODELO 2 — FAY–HERRIOT (ÁREA)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EBLUP/REML; incorpora covariables territoriales.</a:t>
            </a:r>
          </a:p>
          <a:p>
            <a:r>
              <a:rPr sz="2000">
                <a:latin typeface="Inter"/>
              </a:rPr>
              <a:t>Fortalezas: estabiliza varianza; IC analíticos.</a:t>
            </a:r>
          </a:p>
          <a:p>
            <a:r>
              <a:rPr sz="2000">
                <a:latin typeface="Inter"/>
              </a:rPr>
              <a:t>Cuidados: supuestos de normalidad/estructura de error.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MODELO 3 — ELL (UNIT-LEVEL)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Modelo a hogar + pseudo-censo UPZ → simulación → agregación con IC.</a:t>
            </a:r>
          </a:p>
          <a:p>
            <a:r>
              <a:rPr sz="2000">
                <a:latin typeface="Inter"/>
              </a:rPr>
              <a:t>Capta heterogeneidad intraurbana; exige buen pseudo-censo.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MODELO 4 — ML + CALIBRACIÓN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Logit/EN, Random Forest, LightGBM; calibración isotónica.</a:t>
            </a:r>
          </a:p>
          <a:p>
            <a:r>
              <a:rPr sz="2000">
                <a:latin typeface="Inter"/>
              </a:rPr>
              <a:t>Uso complementario; importancia/ablation; evitar fugas espaciales.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VALIDACIÓN Y AUDITORÍA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CV espacial LOLO (leave-one-locality-out).</a:t>
            </a:r>
          </a:p>
          <a:p>
            <a:r>
              <a:rPr sz="2000">
                <a:latin typeface="Inter"/>
              </a:rPr>
              <a:t>Métricas: AUC, Brier, MAE/RMSE, cobertura 95%.</a:t>
            </a:r>
          </a:p>
          <a:p>
            <a:r>
              <a:rPr sz="2000">
                <a:latin typeface="Inter"/>
              </a:rPr>
              <a:t>Auditoría por ruralidad/periferia/accesibilidad.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000" b="1">
                <a:latin typeface="Libre Baskerville"/>
              </a:rPr>
              <a:t>SERIES DE CONTEXTO (2018–2024)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Privaciones departamentales como benchmark temporal.</a:t>
            </a:r>
          </a:p>
          <a:p>
            <a:r>
              <a:rPr sz="2000">
                <a:latin typeface="Inter"/>
              </a:rPr>
              <a:t>Bogotá: tendencias en trabajo informal, rezago escolar, barreras de salud,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000">
                <a:latin typeface="Inter"/>
              </a:rPr>
              <a:t>Manifiesto</a:t>
            </a:r>
          </a:p>
          <a:p>
            <a:r>
              <a:rPr sz="2000">
                <a:latin typeface="Inter"/>
              </a:rPr>
              <a:t>Problema y justificación</a:t>
            </a:r>
          </a:p>
          <a:p>
            <a:r>
              <a:rPr sz="2000">
                <a:latin typeface="Inter"/>
              </a:rPr>
              <a:t>Delimitación</a:t>
            </a:r>
          </a:p>
          <a:p>
            <a:r>
              <a:rPr sz="2000">
                <a:latin typeface="Inter"/>
              </a:rPr>
              <a:t>Preguntas y objetivos</a:t>
            </a:r>
          </a:p>
          <a:p>
            <a:r>
              <a:rPr sz="2000">
                <a:latin typeface="Inter"/>
              </a:rPr>
              <a:t>Variables (IPM, 15)</a:t>
            </a:r>
          </a:p>
          <a:p>
            <a:r>
              <a:rPr sz="2000">
                <a:latin typeface="Inter"/>
              </a:rPr>
              <a:t>Datos y contrato</a:t>
            </a:r>
          </a:p>
          <a:p>
            <a:r>
              <a:rPr sz="2000">
                <a:latin typeface="Inter"/>
              </a:rPr>
              <a:t>Metodología (pipeline)</a:t>
            </a:r>
          </a:p>
          <a:p>
            <a:r>
              <a:rPr sz="2000">
                <a:latin typeface="Inter"/>
              </a:rPr>
              <a:t>Modelos: Directo · FH · ELL · ML</a:t>
            </a:r>
          </a:p>
          <a:p>
            <a:r>
              <a:rPr sz="2000">
                <a:latin typeface="Inter"/>
              </a:rPr>
              <a:t>Validación y auditoría</a:t>
            </a:r>
          </a:p>
          <a:p>
            <a:r>
              <a:rPr sz="2000">
                <a:latin typeface="Inter"/>
              </a:rPr>
              <a:t>Cronograma y entregables</a:t>
            </a:r>
          </a:p>
          <a:p>
            <a:r>
              <a:rPr sz="2000">
                <a:latin typeface="Inter"/>
              </a:rPr>
              <a:t>Ética y salvaguardas</a:t>
            </a:r>
          </a:p>
          <a:p>
            <a:r>
              <a:rPr sz="2000">
                <a:latin typeface="Inter"/>
              </a:rPr>
              <a:t>Resultados esperados &amp; demo</a:t>
            </a:r>
          </a:p>
          <a:p>
            <a:r>
              <a:rPr sz="2000">
                <a:latin typeface="Inter"/>
              </a:rPr>
              <a:t>Bibliografía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CRONOGRAMA (10 SEMANAS)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1–2: gobernanza de datos y diccionario.</a:t>
            </a:r>
          </a:p>
          <a:p>
            <a:r>
              <a:rPr sz="2000">
                <a:latin typeface="Inter"/>
              </a:rPr>
              <a:t>3–4: ETL + geodatos.</a:t>
            </a:r>
          </a:p>
          <a:p>
            <a:r>
              <a:rPr sz="2000">
                <a:latin typeface="Inter"/>
              </a:rPr>
              <a:t>5–6: directo + FH + ML.</a:t>
            </a:r>
          </a:p>
          <a:p>
            <a:r>
              <a:rPr sz="2000">
                <a:latin typeface="Inter"/>
              </a:rPr>
              <a:t>7–8: ELL + ensamble.</a:t>
            </a:r>
          </a:p>
          <a:p>
            <a:r>
              <a:rPr sz="2000">
                <a:latin typeface="Inter"/>
              </a:rPr>
              <a:t>9: auditoría + mapas.</a:t>
            </a:r>
          </a:p>
          <a:p>
            <a:r>
              <a:rPr sz="2000">
                <a:latin typeface="Inter"/>
              </a:rPr>
              <a:t>10: informe/README final.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ENTREGABLES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Tablas con IC: estimaciones_localidad.csv.</a:t>
            </a:r>
          </a:p>
          <a:p>
            <a:r>
              <a:rPr sz="2000">
                <a:latin typeface="Inter"/>
              </a:rPr>
              <a:t>Mapas con bandas de incertidumbre.</a:t>
            </a:r>
          </a:p>
          <a:p>
            <a:r>
              <a:rPr sz="2000">
                <a:latin typeface="Inter"/>
              </a:rPr>
              <a:t>Fichas por localidad (PDF).</a:t>
            </a:r>
          </a:p>
          <a:p>
            <a:r>
              <a:rPr sz="2000">
                <a:latin typeface="Inter"/>
              </a:rPr>
              <a:t>Repo reproducible con .gitignore y rutas claras.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ÉTICA Y SALVAGUARDAS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Complementariedad: no sustituye cifras oficiales.</a:t>
            </a:r>
          </a:p>
          <a:p>
            <a:r>
              <a:rPr sz="2000">
                <a:latin typeface="Inter"/>
              </a:rPr>
              <a:t>Transparencia: semillas, parámetros y errores publicados.</a:t>
            </a:r>
          </a:p>
          <a:p>
            <a:r>
              <a:rPr sz="2000">
                <a:latin typeface="Inter"/>
              </a:rPr>
              <a:t>Privacidad: agregación mínima; umbrales en UPZ.</a:t>
            </a:r>
          </a:p>
          <a:p>
            <a:r>
              <a:rPr sz="2000">
                <a:latin typeface="Inter"/>
              </a:rPr>
              <a:t>Cuidado narrativo: mapas con intervalos para evitar estigma.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Reducción de error/varianza frente al directo.</a:t>
            </a:r>
          </a:p>
          <a:p>
            <a:r>
              <a:rPr sz="2000">
                <a:latin typeface="Inter"/>
              </a:rPr>
              <a:t>Cobertura adecuada de IC en periferia/ruralidad.</a:t>
            </a:r>
          </a:p>
          <a:p>
            <a:r>
              <a:rPr sz="2000">
                <a:latin typeface="Inter"/>
              </a:rPr>
              <a:t>Productos listos para decisión pública y diálogo con comunidades.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DEMO (OPCIONAL)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Cargar bogota_departamento_tidy.csv → 2 gráficos contextuales.</a:t>
            </a:r>
          </a:p>
          <a:p>
            <a:r>
              <a:rPr sz="2000">
                <a:latin typeface="Inter"/>
              </a:rPr>
              <a:t>Mostrar estimaciones_localidad.csv con IC y mapa de ejemplo.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BIBLIOGRAFÍA MÍNIMA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Fay &amp; Herriot (1979): SAE (área).</a:t>
            </a:r>
          </a:p>
          <a:p>
            <a:r>
              <a:rPr sz="2000">
                <a:latin typeface="Inter"/>
              </a:rPr>
              <a:t>Elbers, Lanjouw &amp; Lanjouw (2003): pobreza micro (unit-level).</a:t>
            </a:r>
          </a:p>
          <a:p>
            <a:r>
              <a:rPr sz="2000">
                <a:latin typeface="Inter"/>
              </a:rPr>
              <a:t>Validación espacial (estrategias para datos con estructura espacial).</a:t>
            </a:r>
          </a:p>
          <a:p>
            <a:r>
              <a:rPr sz="2000">
                <a:latin typeface="Inter"/>
              </a:rPr>
              <a:t>Lineamientos IPM/pobreza; EM Bogotá; IDECA; VIIRS/WorldPop/SRTM.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MANIFIESTO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Medir es tomar partido por la visibilidad de los territorios.</a:t>
            </a:r>
          </a:p>
          <a:p>
            <a:r>
              <a:rPr sz="2000">
                <a:latin typeface="Inter"/>
              </a:rPr>
              <a:t>El promedio oculta periferias: estadística con responsabilidad pública.</a:t>
            </a:r>
          </a:p>
          <a:p>
            <a:r>
              <a:rPr sz="2000">
                <a:latin typeface="Inter"/>
              </a:rPr>
              <a:t>Donde el modelo duda, habla la incertidumbre.</a:t>
            </a:r>
          </a:p>
          <a:p>
            <a:r>
              <a:rPr sz="2000">
                <a:latin typeface="Inter"/>
              </a:rPr>
              <a:t>Código abierto: cada decisión deja rastro.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EM no alcanza precisión sublocal (UPZ) estable.</a:t>
            </a:r>
          </a:p>
          <a:p>
            <a:r>
              <a:rPr sz="2000">
                <a:latin typeface="Inter"/>
              </a:rPr>
              <a:t>Riesgo de invisibilidad estadística en periferias/ruralidad urbana.</a:t>
            </a:r>
          </a:p>
          <a:p>
            <a:r>
              <a:rPr sz="2000">
                <a:latin typeface="Inter"/>
              </a:rPr>
              <a:t>Las políticas necesitan intervalos y auditorías de sesgo.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Cartografía y geodatos públicos enriquecen la muestra.</a:t>
            </a:r>
          </a:p>
          <a:p>
            <a:r>
              <a:rPr sz="2000">
                <a:latin typeface="Inter"/>
              </a:rPr>
              <a:t>SAE y ML estabilizan estimaciones con trazabilidad.</a:t>
            </a:r>
          </a:p>
          <a:p>
            <a:r>
              <a:rPr sz="2000">
                <a:latin typeface="Inter"/>
              </a:rPr>
              <a:t>Impacto: priorización territorial, seguimiento de metas, diálogo informado.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DELIMITACIÓN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Temporal: 2023–2024.</a:t>
            </a:r>
          </a:p>
          <a:p>
            <a:r>
              <a:rPr sz="2000">
                <a:latin typeface="Inter"/>
              </a:rPr>
              <a:t>Espacial: Bogotá D.C.; 20 localidades y UPZ según calidad/anonimización.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PREGUNTAS DE INVESTIGACIÓN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¿Mejora de error/varianza vs. directo con covariables geoespaciales?</a:t>
            </a:r>
          </a:p>
          <a:p>
            <a:r>
              <a:rPr sz="2000">
                <a:latin typeface="Inter"/>
              </a:rPr>
              <a:t>¿Qué combo (FH, ELL, ML + calibración) logra mejor sesgo–varianza (LOLO)?</a:t>
            </a:r>
          </a:p>
          <a:p>
            <a:r>
              <a:rPr sz="2000">
                <a:latin typeface="Inter"/>
              </a:rPr>
              <a:t>¿Cobertura en ruralidad/periferia/accesibilidad?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OBJETIVO 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1168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>
                <a:latin typeface="Inter"/>
              </a:rPr>
              <a:t>Estimar y mapear pobreza (IPM y monetaria) por localidad/UPZ en 2023–2024 con SAE/ML, reportando incertidumbre y auditorías de sesgo.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latin typeface="Libre Baskerville"/>
              </a:rPr>
              <a:t>OBJETIVOS ESPECÍFICOS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Inter"/>
              </a:rPr>
              <a:t>Integrar EM + IDECA + geodatos en dataset reproducible.</a:t>
            </a:r>
          </a:p>
          <a:p>
            <a:r>
              <a:rPr sz="2000">
                <a:latin typeface="Inter"/>
              </a:rPr>
              <a:t>Desarrollar Directo, Fay–Herriot y ELL + ML con calibración.</a:t>
            </a:r>
          </a:p>
          <a:p>
            <a:r>
              <a:rPr sz="2000">
                <a:latin typeface="Inter"/>
              </a:rPr>
              <a:t>Validación espacial LOLO y métricas de cobertura.</a:t>
            </a:r>
          </a:p>
          <a:p>
            <a:r>
              <a:rPr sz="2000">
                <a:latin typeface="Inter"/>
              </a:rPr>
              <a:t>Entregar mapas, tablas y fichas por localidad.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</TotalTime>
  <Words>878</Words>
  <Application>Microsoft Office PowerPoint</Application>
  <PresentationFormat>Presentación en pantalla (4:3)</PresentationFormat>
  <Paragraphs>108</Paragraphs>
  <Slides>25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Inter</vt:lpstr>
      <vt:lpstr>Libre Baskerville</vt:lpstr>
      <vt:lpstr>Estela de condensación</vt:lpstr>
      <vt:lpstr>Bogotá Visible 2023–2024</vt:lpstr>
      <vt:lpstr>ÍNDICE</vt:lpstr>
      <vt:lpstr>MANIFIESTO</vt:lpstr>
      <vt:lpstr>PROBLEMA</vt:lpstr>
      <vt:lpstr>JUSTIFICACIÓN</vt:lpstr>
      <vt:lpstr>DELIMITACIÓN</vt:lpstr>
      <vt:lpstr>PREGUNTAS DE INVESTIGACIÓN</vt:lpstr>
      <vt:lpstr>OBJETIVO GENERAL</vt:lpstr>
      <vt:lpstr>OBJETIVOS ESPECÍFICOS</vt:lpstr>
      <vt:lpstr>VARIABLES IPM — REGLA GENERAL</vt:lpstr>
      <vt:lpstr>DATOS — CONTRATO (ENTRADAS)</vt:lpstr>
      <vt:lpstr>PIPELINE (VISIÓN GENERAL)</vt:lpstr>
      <vt:lpstr>ETL &amp; FEATURES</vt:lpstr>
      <vt:lpstr>MODELO 1 — ESTIMACIÓN DIRECTA</vt:lpstr>
      <vt:lpstr>MODELO 2 — FAY–HERRIOT (ÁREA)</vt:lpstr>
      <vt:lpstr>MODELO 3 — ELL (UNIT-LEVEL)</vt:lpstr>
      <vt:lpstr>MODELO 4 — ML + CALIBRACIÓN</vt:lpstr>
      <vt:lpstr>VALIDACIÓN Y AUDITORÍA</vt:lpstr>
      <vt:lpstr>SERIES DE CONTEXTO (2018–2024)</vt:lpstr>
      <vt:lpstr>CRONOGRAMA (10 SEMANAS)</vt:lpstr>
      <vt:lpstr>ENTREGABLES</vt:lpstr>
      <vt:lpstr>ÉTICA Y SALVAGUARDAS</vt:lpstr>
      <vt:lpstr>RESULTADOS ESPERADOS</vt:lpstr>
      <vt:lpstr>DEMO (OPCIONAL)</vt:lpstr>
      <vt:lpstr>BIBLIOGRAFÍA MÍNIMA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David Leonardo Martinez</cp:lastModifiedBy>
  <cp:revision>2</cp:revision>
  <dcterms:created xsi:type="dcterms:W3CDTF">2013-01-27T09:14:16Z</dcterms:created>
  <dcterms:modified xsi:type="dcterms:W3CDTF">2025-08-27T04:44:52Z</dcterms:modified>
  <cp:category/>
</cp:coreProperties>
</file>