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73" r:id="rId5"/>
    <p:sldId id="270" r:id="rId6"/>
    <p:sldId id="284" r:id="rId7"/>
    <p:sldId id="260" r:id="rId8"/>
    <p:sldId id="285" r:id="rId9"/>
    <p:sldId id="283" r:id="rId10"/>
    <p:sldId id="265" r:id="rId11"/>
    <p:sldId id="266" r:id="rId12"/>
    <p:sldId id="274" r:id="rId13"/>
    <p:sldId id="277" r:id="rId14"/>
    <p:sldId id="28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D5007C9-EE45-10D9-C3B4-8559C1FDED31}" name="Gustavo Pecly Abreu" initials="GPA" userId="S::gustavo.abreu@yduqs.com.br::eaec296b-f6e3-4a4c-aecc-41d490e5561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66"/>
    <a:srgbClr val="073B4C"/>
    <a:srgbClr val="5089BC"/>
    <a:srgbClr val="F7F7F7"/>
    <a:srgbClr val="F2F2F2"/>
    <a:srgbClr val="50514F"/>
    <a:srgbClr val="241E20"/>
    <a:srgbClr val="4472C4"/>
    <a:srgbClr val="247BA0"/>
    <a:srgbClr val="37A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.abreu\Desktop\Gustavo%20Pecly\TCC%20CONSULTAS\Dados%20tcc\TCC%20-%20Consumo%20mensal%20energi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.abreu\Desktop\Gustavo%20Pecly\TCC%20CONSULTAS\Dados%20tcc\TCC%20-%20Consumo%20mensal%20energ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885527687777431E-2"/>
          <c:y val="4.2240369320520423E-2"/>
          <c:w val="0.96296295314376124"/>
          <c:h val="0.9097157838457194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Irrad. Direta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Planilha1!$A$2:$A$13</c:f>
              <c:strCache>
                <c:ptCount val="12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  <c:pt idx="4">
                  <c:v>maio</c:v>
                </c:pt>
                <c:pt idx="5">
                  <c:v>junho</c:v>
                </c:pt>
                <c:pt idx="6">
                  <c:v>julho</c:v>
                </c:pt>
                <c:pt idx="7">
                  <c:v>agosto</c:v>
                </c:pt>
                <c:pt idx="8">
                  <c:v>setembro</c:v>
                </c:pt>
                <c:pt idx="9">
                  <c:v>outubro</c:v>
                </c:pt>
                <c:pt idx="10">
                  <c:v>novembro</c:v>
                </c:pt>
                <c:pt idx="11">
                  <c:v>dezembro</c:v>
                </c:pt>
              </c:strCache>
            </c:strRef>
          </c:cat>
          <c:val>
            <c:numRef>
              <c:f>Planilha1!$B$2:$B$13</c:f>
              <c:numCache>
                <c:formatCode>General</c:formatCode>
                <c:ptCount val="12"/>
                <c:pt idx="0">
                  <c:v>5042</c:v>
                </c:pt>
                <c:pt idx="1">
                  <c:v>5798</c:v>
                </c:pt>
                <c:pt idx="2">
                  <c:v>4382</c:v>
                </c:pt>
                <c:pt idx="3">
                  <c:v>4404</c:v>
                </c:pt>
                <c:pt idx="4">
                  <c:v>4029</c:v>
                </c:pt>
                <c:pt idx="5">
                  <c:v>4232</c:v>
                </c:pt>
                <c:pt idx="6">
                  <c:v>3916</c:v>
                </c:pt>
                <c:pt idx="7">
                  <c:v>4821</c:v>
                </c:pt>
                <c:pt idx="8">
                  <c:v>3790</c:v>
                </c:pt>
                <c:pt idx="9">
                  <c:v>4017</c:v>
                </c:pt>
                <c:pt idx="10">
                  <c:v>3545</c:v>
                </c:pt>
                <c:pt idx="11">
                  <c:v>4575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9-49AF-A3F2-6D5AC1F90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38440655"/>
        <c:axId val="1938435663"/>
      </c:barChart>
      <c:catAx>
        <c:axId val="1938440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38435663"/>
        <c:crosses val="autoZero"/>
        <c:auto val="1"/>
        <c:lblAlgn val="ctr"/>
        <c:lblOffset val="100"/>
        <c:noMultiLvlLbl val="0"/>
      </c:catAx>
      <c:valAx>
        <c:axId val="19384356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8440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Planilha2!$B$1</c:f>
              <c:strCache>
                <c:ptCount val="1"/>
                <c:pt idx="0">
                  <c:v>Consumo( kWh)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Planilha2!$A$2:$A$13</c:f>
              <c:numCache>
                <c:formatCode>mmm\-yy</c:formatCode>
                <c:ptCount val="12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</c:numCache>
            </c:numRef>
          </c:cat>
          <c:val>
            <c:numRef>
              <c:f>Planilha2!$B$2:$B$13</c:f>
              <c:numCache>
                <c:formatCode>General</c:formatCode>
                <c:ptCount val="12"/>
                <c:pt idx="0">
                  <c:v>4960</c:v>
                </c:pt>
                <c:pt idx="1">
                  <c:v>5280</c:v>
                </c:pt>
                <c:pt idx="2">
                  <c:v>5200</c:v>
                </c:pt>
                <c:pt idx="3">
                  <c:v>5600</c:v>
                </c:pt>
                <c:pt idx="4">
                  <c:v>5290</c:v>
                </c:pt>
                <c:pt idx="5">
                  <c:v>5760</c:v>
                </c:pt>
                <c:pt idx="6">
                  <c:v>5680</c:v>
                </c:pt>
                <c:pt idx="7">
                  <c:v>4880</c:v>
                </c:pt>
                <c:pt idx="8">
                  <c:v>5360</c:v>
                </c:pt>
                <c:pt idx="9">
                  <c:v>5440</c:v>
                </c:pt>
                <c:pt idx="10">
                  <c:v>6080</c:v>
                </c:pt>
                <c:pt idx="11">
                  <c:v>6240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76-40BD-982D-1A20D1946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6315551"/>
        <c:axId val="506311807"/>
      </c:barChart>
      <c:lineChart>
        <c:grouping val="standard"/>
        <c:varyColors val="0"/>
        <c:ser>
          <c:idx val="1"/>
          <c:order val="1"/>
          <c:tx>
            <c:strRef>
              <c:f>Planilha2!$C$1</c:f>
              <c:strCache>
                <c:ptCount val="1"/>
                <c:pt idx="0">
                  <c:v>Valor Total</c:v>
                </c:pt>
              </c:strCache>
            </c:strRef>
          </c:tx>
          <c:spPr>
            <a:ln w="28575" cap="rnd">
              <a:solidFill>
                <a:srgbClr val="FFE066"/>
              </a:solidFill>
              <a:round/>
            </a:ln>
            <a:effectLst/>
          </c:spPr>
          <c:marker>
            <c:symbol val="none"/>
          </c:marker>
          <c:cat>
            <c:numRef>
              <c:f>Planilha2!$A$2:$A$13</c:f>
              <c:numCache>
                <c:formatCode>mmm\-yy</c:formatCode>
                <c:ptCount val="12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</c:numCache>
            </c:numRef>
          </c:cat>
          <c:val>
            <c:numRef>
              <c:f>Planilha2!$C$2:$C$13</c:f>
              <c:numCache>
                <c:formatCode>_("R$"* #,##0.00_);_("R$"* \(#,##0.00\);_("R$"* "-"??_);_(@_)</c:formatCode>
                <c:ptCount val="12"/>
                <c:pt idx="0">
                  <c:v>5639.33</c:v>
                </c:pt>
                <c:pt idx="1">
                  <c:v>5763.76</c:v>
                </c:pt>
                <c:pt idx="2">
                  <c:v>5687.43</c:v>
                </c:pt>
                <c:pt idx="3">
                  <c:v>6359.08</c:v>
                </c:pt>
                <c:pt idx="4">
                  <c:v>6108.78</c:v>
                </c:pt>
                <c:pt idx="5">
                  <c:v>6868.45</c:v>
                </c:pt>
                <c:pt idx="6">
                  <c:v>7014.67</c:v>
                </c:pt>
                <c:pt idx="7">
                  <c:v>6093.21</c:v>
                </c:pt>
                <c:pt idx="8">
                  <c:v>6898.79</c:v>
                </c:pt>
                <c:pt idx="9">
                  <c:v>7409.51</c:v>
                </c:pt>
                <c:pt idx="10">
                  <c:v>8319.17</c:v>
                </c:pt>
                <c:pt idx="11">
                  <c:v>8516.0400000000009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76-40BD-982D-1A20D1946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0683535"/>
        <c:axId val="610681455"/>
      </c:lineChart>
      <c:dateAx>
        <c:axId val="50631555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6311807"/>
        <c:crosses val="autoZero"/>
        <c:auto val="1"/>
        <c:lblOffset val="100"/>
        <c:baseTimeUnit val="months"/>
      </c:dateAx>
      <c:valAx>
        <c:axId val="50631180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06315551"/>
        <c:crosses val="autoZero"/>
        <c:crossBetween val="between"/>
      </c:valAx>
      <c:valAx>
        <c:axId val="610681455"/>
        <c:scaling>
          <c:orientation val="minMax"/>
        </c:scaling>
        <c:delete val="1"/>
        <c:axPos val="r"/>
        <c:numFmt formatCode="_(&quot;R$&quot;* #,##0.00_);_(&quot;R$&quot;* \(#,##0.00\);_(&quot;R$&quot;* &quot;-&quot;??_);_(@_)" sourceLinked="1"/>
        <c:majorTickMark val="out"/>
        <c:minorTickMark val="none"/>
        <c:tickLblPos val="nextTo"/>
        <c:crossAx val="610683535"/>
        <c:crosses val="max"/>
        <c:crossBetween val="between"/>
      </c:valAx>
      <c:dateAx>
        <c:axId val="610683535"/>
        <c:scaling>
          <c:orientation val="minMax"/>
        </c:scaling>
        <c:delete val="1"/>
        <c:axPos val="t"/>
        <c:numFmt formatCode="mmm\-yy" sourceLinked="1"/>
        <c:majorTickMark val="out"/>
        <c:minorTickMark val="none"/>
        <c:tickLblPos val="nextTo"/>
        <c:crossAx val="610681455"/>
        <c:crosses val="max"/>
        <c:auto val="1"/>
        <c:lblOffset val="100"/>
        <c:baseTimeUnit val="months"/>
      </c:date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Planilha2!$B$1</c:f>
              <c:strCache>
                <c:ptCount val="1"/>
                <c:pt idx="0">
                  <c:v>Consumo( kWh)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2FA-4AF3-B0D4-CEEBC7C336B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2FA-4AF3-B0D4-CEEBC7C336BC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2FA-4AF3-B0D4-CEEBC7C336BC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2FA-4AF3-B0D4-CEEBC7C336BC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2FA-4AF3-B0D4-CEEBC7C336BC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2FA-4AF3-B0D4-CEEBC7C336BC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2FA-4AF3-B0D4-CEEBC7C336BC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2FA-4AF3-B0D4-CEEBC7C336BC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2FA-4AF3-B0D4-CEEBC7C336BC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2FA-4AF3-B0D4-CEEBC7C336BC}"/>
              </c:ext>
            </c:extLst>
          </c:dPt>
          <c:cat>
            <c:numRef>
              <c:f>Planilha2!$A$2:$A$13</c:f>
              <c:numCache>
                <c:formatCode>mmm\-yy</c:formatCode>
                <c:ptCount val="12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</c:numCache>
            </c:numRef>
          </c:cat>
          <c:val>
            <c:numRef>
              <c:f>Planilha2!$B$2:$B$13</c:f>
              <c:numCache>
                <c:formatCode>General</c:formatCode>
                <c:ptCount val="12"/>
                <c:pt idx="0">
                  <c:v>4960</c:v>
                </c:pt>
                <c:pt idx="1">
                  <c:v>5280</c:v>
                </c:pt>
                <c:pt idx="2">
                  <c:v>5200</c:v>
                </c:pt>
                <c:pt idx="3">
                  <c:v>5600</c:v>
                </c:pt>
                <c:pt idx="4">
                  <c:v>5290</c:v>
                </c:pt>
                <c:pt idx="5">
                  <c:v>5760</c:v>
                </c:pt>
                <c:pt idx="6">
                  <c:v>5680</c:v>
                </c:pt>
                <c:pt idx="7">
                  <c:v>4880</c:v>
                </c:pt>
                <c:pt idx="8">
                  <c:v>5360</c:v>
                </c:pt>
                <c:pt idx="9">
                  <c:v>5440</c:v>
                </c:pt>
                <c:pt idx="10">
                  <c:v>6080</c:v>
                </c:pt>
                <c:pt idx="11">
                  <c:v>6240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76-40BD-982D-1A20D1946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6315551"/>
        <c:axId val="506311807"/>
      </c:barChart>
      <c:lineChart>
        <c:grouping val="standard"/>
        <c:varyColors val="0"/>
        <c:ser>
          <c:idx val="1"/>
          <c:order val="1"/>
          <c:tx>
            <c:strRef>
              <c:f>Planilha2!$C$1</c:f>
              <c:strCache>
                <c:ptCount val="1"/>
                <c:pt idx="0">
                  <c:v>Valor Total</c:v>
                </c:pt>
              </c:strCache>
            </c:strRef>
          </c:tx>
          <c:spPr>
            <a:ln w="28575" cap="rnd">
              <a:solidFill>
                <a:srgbClr val="FFE066"/>
              </a:solidFill>
              <a:round/>
            </a:ln>
            <a:effectLst/>
          </c:spPr>
          <c:marker>
            <c:symbol val="none"/>
          </c:marker>
          <c:cat>
            <c:numRef>
              <c:f>Planilha2!$A$2:$A$13</c:f>
              <c:numCache>
                <c:formatCode>mmm\-yy</c:formatCode>
                <c:ptCount val="12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</c:numCache>
            </c:numRef>
          </c:cat>
          <c:val>
            <c:numRef>
              <c:f>Planilha2!$C$2:$C$13</c:f>
              <c:numCache>
                <c:formatCode>_("R$"* #,##0.00_);_("R$"* \(#,##0.00\);_("R$"* "-"??_);_(@_)</c:formatCode>
                <c:ptCount val="12"/>
                <c:pt idx="0">
                  <c:v>5639.33</c:v>
                </c:pt>
                <c:pt idx="1">
                  <c:v>5763.76</c:v>
                </c:pt>
                <c:pt idx="2">
                  <c:v>5687.43</c:v>
                </c:pt>
                <c:pt idx="3">
                  <c:v>6359.08</c:v>
                </c:pt>
                <c:pt idx="4">
                  <c:v>6108.78</c:v>
                </c:pt>
                <c:pt idx="5">
                  <c:v>6868.45</c:v>
                </c:pt>
                <c:pt idx="6">
                  <c:v>7014.67</c:v>
                </c:pt>
                <c:pt idx="7">
                  <c:v>6093.21</c:v>
                </c:pt>
                <c:pt idx="8">
                  <c:v>6898.79</c:v>
                </c:pt>
                <c:pt idx="9">
                  <c:v>7409.51</c:v>
                </c:pt>
                <c:pt idx="10">
                  <c:v>8319.17</c:v>
                </c:pt>
                <c:pt idx="11">
                  <c:v>8516.0400000000009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76-40BD-982D-1A20D1946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0683535"/>
        <c:axId val="610681455"/>
      </c:lineChart>
      <c:dateAx>
        <c:axId val="50631555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6311807"/>
        <c:crosses val="autoZero"/>
        <c:auto val="1"/>
        <c:lblOffset val="100"/>
        <c:baseTimeUnit val="months"/>
      </c:dateAx>
      <c:valAx>
        <c:axId val="50631180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06315551"/>
        <c:crosses val="autoZero"/>
        <c:crossBetween val="between"/>
      </c:valAx>
      <c:valAx>
        <c:axId val="610681455"/>
        <c:scaling>
          <c:orientation val="minMax"/>
        </c:scaling>
        <c:delete val="1"/>
        <c:axPos val="r"/>
        <c:numFmt formatCode="_(&quot;R$&quot;* #,##0.00_);_(&quot;R$&quot;* \(#,##0.00\);_(&quot;R$&quot;* &quot;-&quot;??_);_(@_)" sourceLinked="1"/>
        <c:majorTickMark val="out"/>
        <c:minorTickMark val="none"/>
        <c:tickLblPos val="nextTo"/>
        <c:crossAx val="610683535"/>
        <c:crosses val="max"/>
        <c:crossBetween val="between"/>
      </c:valAx>
      <c:dateAx>
        <c:axId val="610683535"/>
        <c:scaling>
          <c:orientation val="minMax"/>
        </c:scaling>
        <c:delete val="1"/>
        <c:axPos val="t"/>
        <c:numFmt formatCode="mmm\-yy" sourceLinked="1"/>
        <c:majorTickMark val="out"/>
        <c:minorTickMark val="none"/>
        <c:tickLblPos val="nextTo"/>
        <c:crossAx val="610681455"/>
        <c:crosses val="max"/>
        <c:auto val="1"/>
        <c:lblOffset val="100"/>
        <c:baseTimeUnit val="months"/>
      </c:date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E582-F9F0-4708-81CF-F39352475115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05716-57B4-43AD-8577-8BC415EF8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88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saberes.com/blog/ead-cresce-mais-de-420-nos-ultimos-10-ano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>
                <a:hlinkClick r:id="rId3"/>
              </a:rPr>
              <a:t>EAD cresce mais de 420% nos últimos 10 anos - </a:t>
            </a:r>
            <a:r>
              <a:rPr lang="pt-BR" err="1">
                <a:hlinkClick r:id="rId3"/>
              </a:rPr>
              <a:t>Intersaberes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05716-57B4-43AD-8577-8BC415EF80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3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05716-57B4-43AD-8577-8BC415EF80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57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05716-57B4-43AD-8577-8BC415EF80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444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05716-57B4-43AD-8577-8BC415EF80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7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05716-57B4-43AD-8577-8BC415EF80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45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C486A-AEB3-DAE0-0DBF-2CE72775F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601D3-1438-B8D9-DD30-600EDDCE5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199E1-BB6C-0AFF-E688-0B34BAB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8062-349B-4EA8-8F58-8080257FB623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CD4B6-4DA0-8964-821C-D855384C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B1ECC2-1D63-D059-3D52-257B3872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6CBA-1B2C-4B67-A084-67C85195A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99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23680-062E-9E25-01AF-92C23D0F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355D14-5ACA-F501-7C7E-2A8D06382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638916-BF80-CF89-BBD5-00557F36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8062-349B-4EA8-8F58-8080257FB623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7F300-FA27-4DB5-936B-EAFB803F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0E9A20-C42F-9D48-8CE8-AE5DD2E0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6CBA-1B2C-4B67-A084-67C85195A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8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D6FBEE-1B21-0201-9CC0-6895C102A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1E72A0-5D2A-7024-0BB5-40E0E8159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C85C2-FED7-D976-6F41-C37EC6D2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8062-349B-4EA8-8F58-8080257FB623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DAE6D-A916-084D-D497-B11CD853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D20BF3-DB41-AA64-1746-FF12CF4C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6CBA-1B2C-4B67-A084-67C85195A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81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B1FEE-2A60-A0DF-A788-B68E9F5B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E95D1-56E5-E74F-310F-C02ADF2D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148E3-32A9-9153-1BD6-2CB39745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8062-349B-4EA8-8F58-8080257FB623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E7E4E9-2730-61AD-F361-C30A6368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18A81E-71AE-2B6D-C338-6CF92A74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6CBA-1B2C-4B67-A084-67C85195A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26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120A8-A7E4-8027-E844-E5212E80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B924E0-0E01-CB6F-2644-575314FF3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0F4FF-7057-3C6F-4A47-55565D4F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8062-349B-4EA8-8F58-8080257FB623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831A04-75F2-5B37-7699-125B32D6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F7A266-37B5-0396-7EF6-AE16441C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6CBA-1B2C-4B67-A084-67C85195A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65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22CF9-0836-9D04-346A-BE06BD5B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3D020-F1B1-1480-A27C-3DA48118A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81A73D-F4C9-B0B5-54EE-52B563C44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C50947-0F58-6199-0D08-08C23D5D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8062-349B-4EA8-8F58-8080257FB623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88D1F7-74E9-CE9F-1F8D-0CD6BFA1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33497D-3F09-A015-AF69-40D93F8F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6CBA-1B2C-4B67-A084-67C85195A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32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D84E9-F090-FB05-8324-019801FE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9A5718-6973-C6AA-835B-4370C045C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44A1E4-AB91-5F7F-6FF3-7ED5F7D59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EFAD5E-B0D2-3021-8303-4C0A2D67E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A87DBE-A5A7-AD0B-09AF-19126D9BF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B04517-ACC6-1EB9-3480-74DCBFCB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8062-349B-4EA8-8F58-8080257FB623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7D12A3-333A-03DB-8A94-DF647C59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44761B-35D6-53CA-A5B9-24F89B31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6CBA-1B2C-4B67-A084-67C85195A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2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3E619-DF2E-C332-7CD1-7A820069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483B5B-E930-7DC2-D1D5-94DBFDFC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8062-349B-4EA8-8F58-8080257FB623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E0CE31-8DF6-598D-0C98-30DEFB7C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92BF28-7949-2EB2-6E9E-445C250C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6CBA-1B2C-4B67-A084-67C85195A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09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A9AEEF-92D7-4027-9821-401B0A51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8062-349B-4EA8-8F58-8080257FB623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84D8D2-5F0F-41A2-0B47-490CACAC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C07A1C-3053-EF09-6159-3F674321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6CBA-1B2C-4B67-A084-67C85195A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60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867D3-EDCA-B57F-7F62-05DEBB90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0245C-2A36-F411-A7A2-A626269E6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9FC11B-9CBC-FA25-A941-72A5DF81C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F3807-B9CD-324A-F68F-CD3AAF77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8062-349B-4EA8-8F58-8080257FB623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6049BA-8CA0-8F2E-FBE2-EA1A216A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7E9C08-2654-9D5B-F6C6-0B8103DA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6CBA-1B2C-4B67-A084-67C85195A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58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D3852-C7D4-8B83-CAE9-18E4159E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6B0089-0DD9-30DB-BB51-035B89EF6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1F0913-969F-0C14-03D1-15B9FFBB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BEFC37-F21C-6F01-9A80-8DCBE69A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8062-349B-4EA8-8F58-8080257FB623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92A209-F7DE-3ED0-154B-FFA3B328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90625B-A59B-BFE1-02BC-FBDA28D5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6CBA-1B2C-4B67-A084-67C85195A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2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E46616-548A-C22C-DCCD-566FC852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5DB1DB-D175-0EC0-7CB5-974B6A87D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C52AC5-0FB0-6E54-123B-123D7A3B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C8062-349B-4EA8-8F58-8080257FB623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90DAA4-8FEE-C69F-1631-2835D574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78CF8C-156F-CC51-99CA-68F0B7BB5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E6CBA-1B2C-4B67-A084-67C85195A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60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DD09845-BE48-F698-731C-DD38828E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1" b="785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494C494-9E76-4829-E779-E4E7EA750327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5324FA-2029-C685-341A-5C97FF447FB2}"/>
              </a:ext>
            </a:extLst>
          </p:cNvPr>
          <p:cNvSpPr txBox="1"/>
          <p:nvPr/>
        </p:nvSpPr>
        <p:spPr>
          <a:xfrm>
            <a:off x="1058783" y="729222"/>
            <a:ext cx="5679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0"/>
              </a:rPr>
              <a:t>ANÁLISE DE EVASÃO E CRESCIMENTO DA MODALIDADE EAD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2CCFFF-F0C8-2119-BD82-5B19B379BEAB}"/>
              </a:ext>
            </a:extLst>
          </p:cNvPr>
          <p:cNvSpPr txBox="1"/>
          <p:nvPr/>
        </p:nvSpPr>
        <p:spPr>
          <a:xfrm>
            <a:off x="1058783" y="3133686"/>
            <a:ext cx="80319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>
                <a:solidFill>
                  <a:srgbClr val="F3D34A"/>
                </a:solidFill>
                <a:latin typeface="Josefin Sans" pitchFamily="2" charset="0"/>
              </a:rPr>
              <a:t>Sistema de Gerenciamento de Estrutura de Ensino - Resilia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E6543E0-7A2F-C21B-8402-F479925846FD}"/>
              </a:ext>
            </a:extLst>
          </p:cNvPr>
          <p:cNvSpPr/>
          <p:nvPr/>
        </p:nvSpPr>
        <p:spPr>
          <a:xfrm>
            <a:off x="733934" y="-128337"/>
            <a:ext cx="216566" cy="2779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01BBA8-C3A0-E8B3-8BB1-1740821B7CCB}"/>
              </a:ext>
            </a:extLst>
          </p:cNvPr>
          <p:cNvSpPr/>
          <p:nvPr/>
        </p:nvSpPr>
        <p:spPr>
          <a:xfrm>
            <a:off x="727922" y="3197854"/>
            <a:ext cx="216566" cy="343440"/>
          </a:xfrm>
          <a:prstGeom prst="rect">
            <a:avLst/>
          </a:prstGeom>
          <a:solidFill>
            <a:srgbClr val="F3D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676A4A4-1A98-C158-9076-20BD98BD7470}"/>
              </a:ext>
            </a:extLst>
          </p:cNvPr>
          <p:cNvSpPr/>
          <p:nvPr/>
        </p:nvSpPr>
        <p:spPr>
          <a:xfrm>
            <a:off x="12464716" y="-320842"/>
            <a:ext cx="721895" cy="834189"/>
          </a:xfrm>
          <a:prstGeom prst="rect">
            <a:avLst/>
          </a:prstGeom>
          <a:solidFill>
            <a:srgbClr val="505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B379CE-1806-7A1D-A84A-8A300F4BA05A}"/>
              </a:ext>
            </a:extLst>
          </p:cNvPr>
          <p:cNvSpPr/>
          <p:nvPr/>
        </p:nvSpPr>
        <p:spPr>
          <a:xfrm>
            <a:off x="12464715" y="818147"/>
            <a:ext cx="721895" cy="834189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AB0DF94-7CC2-6260-FF8C-19E497DD6073}"/>
              </a:ext>
            </a:extLst>
          </p:cNvPr>
          <p:cNvSpPr/>
          <p:nvPr/>
        </p:nvSpPr>
        <p:spPr>
          <a:xfrm>
            <a:off x="12349305" y="1840825"/>
            <a:ext cx="721895" cy="834189"/>
          </a:xfrm>
          <a:prstGeom prst="rect">
            <a:avLst/>
          </a:prstGeom>
          <a:solidFill>
            <a:srgbClr val="247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674530A-0D0A-9759-F121-C8777C16B6F2}"/>
              </a:ext>
            </a:extLst>
          </p:cNvPr>
          <p:cNvSpPr/>
          <p:nvPr/>
        </p:nvSpPr>
        <p:spPr>
          <a:xfrm>
            <a:off x="12464715" y="2987202"/>
            <a:ext cx="721895" cy="834189"/>
          </a:xfrm>
          <a:prstGeom prst="rect">
            <a:avLst/>
          </a:prstGeom>
          <a:solidFill>
            <a:srgbClr val="70C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57F9919-783C-E2F7-02A1-A0B5A2633E2C}"/>
              </a:ext>
            </a:extLst>
          </p:cNvPr>
          <p:cNvSpPr/>
          <p:nvPr/>
        </p:nvSpPr>
        <p:spPr>
          <a:xfrm>
            <a:off x="12464715" y="4002492"/>
            <a:ext cx="721895" cy="834189"/>
          </a:xfrm>
          <a:prstGeom prst="rect">
            <a:avLst/>
          </a:prstGeom>
          <a:solidFill>
            <a:srgbClr val="37A3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0B3A10-FB37-B392-B778-453ECE3B3582}"/>
              </a:ext>
            </a:extLst>
          </p:cNvPr>
          <p:cNvSpPr txBox="1"/>
          <p:nvPr/>
        </p:nvSpPr>
        <p:spPr>
          <a:xfrm>
            <a:off x="1052772" y="5751638"/>
            <a:ext cx="757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50514F"/>
                </a:solidFill>
                <a:latin typeface="Montserrat Medium" panose="00000600000000000000" pitchFamily="2" charset="0"/>
              </a:rPr>
              <a:t>TRABALHO EM GRUPO MOD. 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31BDB3-105D-8918-21D9-E10F82E0480F}"/>
              </a:ext>
            </a:extLst>
          </p:cNvPr>
          <p:cNvSpPr txBox="1"/>
          <p:nvPr/>
        </p:nvSpPr>
        <p:spPr>
          <a:xfrm>
            <a:off x="1052770" y="6329802"/>
            <a:ext cx="937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>
                <a:solidFill>
                  <a:srgbClr val="50514F"/>
                </a:solidFill>
                <a:latin typeface="Montserrat Medium" panose="00000600000000000000" pitchFamily="2" charset="0"/>
              </a:rPr>
              <a:t>Alexandre Braga - Valdeilson Souza - Gabriel Vinicius – David Nascimento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F9D4143-0085-1D16-EE76-355AEC42F21A}"/>
              </a:ext>
            </a:extLst>
          </p:cNvPr>
          <p:cNvSpPr/>
          <p:nvPr/>
        </p:nvSpPr>
        <p:spPr>
          <a:xfrm>
            <a:off x="721915" y="5724206"/>
            <a:ext cx="216566" cy="974927"/>
          </a:xfrm>
          <a:prstGeom prst="rect">
            <a:avLst/>
          </a:prstGeom>
          <a:solidFill>
            <a:srgbClr val="505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56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uxograma: Operação Manual 10">
            <a:extLst>
              <a:ext uri="{FF2B5EF4-FFF2-40B4-BE49-F238E27FC236}">
                <a16:creationId xmlns:a16="http://schemas.microsoft.com/office/drawing/2014/main" id="{83E48CF0-E2E5-6C21-EE08-0C9CAA2BA286}"/>
              </a:ext>
            </a:extLst>
          </p:cNvPr>
          <p:cNvSpPr/>
          <p:nvPr/>
        </p:nvSpPr>
        <p:spPr>
          <a:xfrm rot="10800000">
            <a:off x="4038600" y="2305050"/>
            <a:ext cx="4114800" cy="4552950"/>
          </a:xfrm>
          <a:prstGeom prst="flowChartManualOpera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1267CBD-5452-9EBA-00A0-2B9E909A82E8}"/>
              </a:ext>
            </a:extLst>
          </p:cNvPr>
          <p:cNvSpPr txBox="1"/>
          <p:nvPr/>
        </p:nvSpPr>
        <p:spPr>
          <a:xfrm>
            <a:off x="4606584" y="3994951"/>
            <a:ext cx="2978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50514F"/>
                </a:solidFill>
                <a:latin typeface="Montserrat Medium" panose="00000600000000000000" pitchFamily="2" charset="0"/>
              </a:rPr>
              <a:t>OBRIGADO!</a:t>
            </a:r>
          </a:p>
        </p:txBody>
      </p:sp>
      <p:pic>
        <p:nvPicPr>
          <p:cNvPr id="30" name="Imagem 29" descr="Uma imagem contendo Ícone&#10;&#10;Descrição gerada automaticamente">
            <a:extLst>
              <a:ext uri="{FF2B5EF4-FFF2-40B4-BE49-F238E27FC236}">
                <a16:creationId xmlns:a16="http://schemas.microsoft.com/office/drawing/2014/main" id="{B17B7C60-9E95-BBC2-A26F-8B6CAC8BE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85" y="-22731"/>
            <a:ext cx="654458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82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D74A26D-B317-C88D-8314-AC1F7784A84E}"/>
              </a:ext>
            </a:extLst>
          </p:cNvPr>
          <p:cNvSpPr/>
          <p:nvPr/>
        </p:nvSpPr>
        <p:spPr>
          <a:xfrm>
            <a:off x="-44114" y="928135"/>
            <a:ext cx="6364703" cy="415497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0965B1-7ED4-EEAA-E50F-BBA3F5598863}"/>
              </a:ext>
            </a:extLst>
          </p:cNvPr>
          <p:cNvSpPr txBox="1"/>
          <p:nvPr/>
        </p:nvSpPr>
        <p:spPr>
          <a:xfrm>
            <a:off x="48126" y="527372"/>
            <a:ext cx="7002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>
                <a:solidFill>
                  <a:srgbClr val="50514F"/>
                </a:solidFill>
                <a:latin typeface="Montserrat Medium" panose="00000600000000000000" pitchFamily="2" charset="0"/>
              </a:rPr>
              <a:t>CUSTOS DO SISTEMA</a:t>
            </a:r>
          </a:p>
        </p:txBody>
      </p:sp>
    </p:spTree>
    <p:extLst>
      <p:ext uri="{BB962C8B-B14F-4D97-AF65-F5344CB8AC3E}">
        <p14:creationId xmlns:p14="http://schemas.microsoft.com/office/powerpoint/2010/main" val="2874737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E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4CCBACD4-0B99-7421-399C-F5D492D909FC}"/>
              </a:ext>
            </a:extLst>
          </p:cNvPr>
          <p:cNvSpPr/>
          <p:nvPr/>
        </p:nvSpPr>
        <p:spPr>
          <a:xfrm>
            <a:off x="9241499" y="5044735"/>
            <a:ext cx="4041364" cy="31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6A5A15D-E52D-0010-05D6-483651233E6C}"/>
              </a:ext>
            </a:extLst>
          </p:cNvPr>
          <p:cNvSpPr/>
          <p:nvPr/>
        </p:nvSpPr>
        <p:spPr>
          <a:xfrm>
            <a:off x="-44113" y="1855585"/>
            <a:ext cx="5483353" cy="415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6A0BD2-FB4F-A579-5DBE-24AC49DF0506}"/>
              </a:ext>
            </a:extLst>
          </p:cNvPr>
          <p:cNvSpPr txBox="1"/>
          <p:nvPr/>
        </p:nvSpPr>
        <p:spPr>
          <a:xfrm>
            <a:off x="176468" y="296088"/>
            <a:ext cx="3449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err="1">
                <a:solidFill>
                  <a:srgbClr val="50514F"/>
                </a:solidFill>
                <a:latin typeface="Montserrat Medium" panose="00000600000000000000" pitchFamily="2" charset="0"/>
              </a:rPr>
              <a:t>xxxxxx</a:t>
            </a:r>
            <a:endParaRPr lang="pt-BR" sz="4000" b="1">
              <a:solidFill>
                <a:srgbClr val="50514F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6BE62B2-6620-938F-3ED7-E7D2890BB286}"/>
              </a:ext>
            </a:extLst>
          </p:cNvPr>
          <p:cNvSpPr txBox="1"/>
          <p:nvPr/>
        </p:nvSpPr>
        <p:spPr>
          <a:xfrm>
            <a:off x="176467" y="1501642"/>
            <a:ext cx="5483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err="1">
                <a:solidFill>
                  <a:srgbClr val="50514F"/>
                </a:solidFill>
                <a:latin typeface="Montserrat Medium" panose="00000600000000000000" pitchFamily="2" charset="0"/>
              </a:rPr>
              <a:t>xxx</a:t>
            </a:r>
            <a:endParaRPr lang="pt-BR" sz="4400" b="1">
              <a:solidFill>
                <a:srgbClr val="50514F"/>
              </a:solidFill>
              <a:latin typeface="Montserrat Medium" panose="00000600000000000000" pitchFamily="2" charset="0"/>
            </a:endParaRPr>
          </a:p>
        </p:txBody>
      </p:sp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20A17247-192E-404F-A241-3E7602F443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696975"/>
              </p:ext>
            </p:extLst>
          </p:nvPr>
        </p:nvGraphicFramePr>
        <p:xfrm>
          <a:off x="-36091" y="2047436"/>
          <a:ext cx="7543798" cy="4810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261489B-1329-76BA-CE1D-5BC0328519DA}"/>
              </a:ext>
            </a:extLst>
          </p:cNvPr>
          <p:cNvSpPr txBox="1"/>
          <p:nvPr/>
        </p:nvSpPr>
        <p:spPr>
          <a:xfrm>
            <a:off x="9241499" y="4536904"/>
            <a:ext cx="2244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err="1">
                <a:solidFill>
                  <a:srgbClr val="50514F"/>
                </a:solidFill>
                <a:latin typeface="Josefin Sans" pitchFamily="2" charset="0"/>
              </a:rPr>
              <a:t>xxx</a:t>
            </a:r>
            <a:endParaRPr lang="pt-BR" sz="6000">
              <a:solidFill>
                <a:srgbClr val="50514F"/>
              </a:solidFill>
              <a:latin typeface="Josefin Sans" pitchFamily="2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21DAFE1-42E9-34FB-5F47-4A40CB230AB3}"/>
              </a:ext>
            </a:extLst>
          </p:cNvPr>
          <p:cNvSpPr/>
          <p:nvPr/>
        </p:nvSpPr>
        <p:spPr>
          <a:xfrm>
            <a:off x="7040214" y="2850216"/>
            <a:ext cx="1893934" cy="415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1937D3-77B1-65DA-7C09-2FF8CE18D929}"/>
              </a:ext>
            </a:extLst>
          </p:cNvPr>
          <p:cNvSpPr txBox="1"/>
          <p:nvPr/>
        </p:nvSpPr>
        <p:spPr>
          <a:xfrm>
            <a:off x="7058531" y="2865604"/>
            <a:ext cx="218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err="1">
                <a:solidFill>
                  <a:srgbClr val="50514F"/>
                </a:solidFill>
                <a:latin typeface="Josefin Sans" pitchFamily="2" charset="0"/>
              </a:rPr>
              <a:t>xxxx</a:t>
            </a:r>
            <a:endParaRPr lang="pt-BR" sz="2000">
              <a:solidFill>
                <a:srgbClr val="50514F"/>
              </a:solidFill>
              <a:latin typeface="Josefin Sans" pitchFamily="2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DBE61F4-BA46-3FE5-AF9B-13AF64E1A3B4}"/>
              </a:ext>
            </a:extLst>
          </p:cNvPr>
          <p:cNvCxnSpPr>
            <a:cxnSpLocks/>
          </p:cNvCxnSpPr>
          <p:nvPr/>
        </p:nvCxnSpPr>
        <p:spPr>
          <a:xfrm flipV="1">
            <a:off x="6495393" y="3265714"/>
            <a:ext cx="0" cy="1028868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9BD39B4-9A8F-B7D2-1B76-60F6B4951108}"/>
              </a:ext>
            </a:extLst>
          </p:cNvPr>
          <p:cNvCxnSpPr>
            <a:cxnSpLocks/>
          </p:cNvCxnSpPr>
          <p:nvPr/>
        </p:nvCxnSpPr>
        <p:spPr>
          <a:xfrm flipV="1">
            <a:off x="6491499" y="3265714"/>
            <a:ext cx="2442649" cy="3899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B5DD645-31E8-76BE-FF5D-EE46DFCA6ADF}"/>
              </a:ext>
            </a:extLst>
          </p:cNvPr>
          <p:cNvCxnSpPr>
            <a:cxnSpLocks/>
          </p:cNvCxnSpPr>
          <p:nvPr/>
        </p:nvCxnSpPr>
        <p:spPr>
          <a:xfrm flipV="1">
            <a:off x="1029162" y="2625026"/>
            <a:ext cx="0" cy="294638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61F2C17-F2ED-CCDA-7BCA-583F3DE2C1D2}"/>
              </a:ext>
            </a:extLst>
          </p:cNvPr>
          <p:cNvCxnSpPr>
            <a:cxnSpLocks/>
          </p:cNvCxnSpPr>
          <p:nvPr/>
        </p:nvCxnSpPr>
        <p:spPr>
          <a:xfrm>
            <a:off x="1003595" y="2615279"/>
            <a:ext cx="1336878" cy="5736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DEDBA691-224E-BCB3-FF36-1621AC3D2D53}"/>
              </a:ext>
            </a:extLst>
          </p:cNvPr>
          <p:cNvSpPr/>
          <p:nvPr/>
        </p:nvSpPr>
        <p:spPr>
          <a:xfrm>
            <a:off x="2284701" y="2609638"/>
            <a:ext cx="1893934" cy="415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1CF23A7-D15E-5B0A-2DC8-5740C1655082}"/>
              </a:ext>
            </a:extLst>
          </p:cNvPr>
          <p:cNvSpPr txBox="1"/>
          <p:nvPr/>
        </p:nvSpPr>
        <p:spPr>
          <a:xfrm>
            <a:off x="2303018" y="2625026"/>
            <a:ext cx="218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err="1">
                <a:solidFill>
                  <a:srgbClr val="50514F"/>
                </a:solidFill>
                <a:latin typeface="Josefin Sans" pitchFamily="2" charset="0"/>
              </a:rPr>
              <a:t>xxxx</a:t>
            </a:r>
            <a:endParaRPr lang="pt-BR" sz="2000">
              <a:solidFill>
                <a:srgbClr val="50514F"/>
              </a:solidFill>
              <a:latin typeface="Josefin Sans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FF1D8D3-5E59-134A-5F2C-082E9983D8DB}"/>
              </a:ext>
            </a:extLst>
          </p:cNvPr>
          <p:cNvSpPr txBox="1"/>
          <p:nvPr/>
        </p:nvSpPr>
        <p:spPr>
          <a:xfrm>
            <a:off x="8293770" y="3893186"/>
            <a:ext cx="344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err="1">
                <a:solidFill>
                  <a:srgbClr val="50514F"/>
                </a:solidFill>
                <a:latin typeface="Montserrat Medium" panose="00000600000000000000" pitchFamily="2" charset="0"/>
              </a:rPr>
              <a:t>xxxx</a:t>
            </a:r>
            <a:endParaRPr lang="pt-BR" sz="3600" b="1">
              <a:solidFill>
                <a:srgbClr val="50514F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22A0CA6-80B4-43D3-FB1A-60AFC02EA66C}"/>
              </a:ext>
            </a:extLst>
          </p:cNvPr>
          <p:cNvSpPr txBox="1"/>
          <p:nvPr/>
        </p:nvSpPr>
        <p:spPr>
          <a:xfrm>
            <a:off x="10948736" y="5044735"/>
            <a:ext cx="133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err="1">
                <a:solidFill>
                  <a:srgbClr val="50514F"/>
                </a:solidFill>
                <a:latin typeface="Josefin Sans" pitchFamily="2" charset="0"/>
              </a:rPr>
              <a:t>xxxx</a:t>
            </a:r>
            <a:endParaRPr lang="pt-BR" sz="2000">
              <a:solidFill>
                <a:srgbClr val="50514F"/>
              </a:solidFill>
              <a:latin typeface="Josefin Sans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E55558F-BF67-675F-B18A-8017AB03823F}"/>
              </a:ext>
            </a:extLst>
          </p:cNvPr>
          <p:cNvSpPr/>
          <p:nvPr/>
        </p:nvSpPr>
        <p:spPr>
          <a:xfrm>
            <a:off x="1672034" y="719501"/>
            <a:ext cx="9460523" cy="472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Pensando ainda se será útil ou não.</a:t>
            </a:r>
          </a:p>
        </p:txBody>
      </p:sp>
    </p:spTree>
    <p:extLst>
      <p:ext uri="{BB962C8B-B14F-4D97-AF65-F5344CB8AC3E}">
        <p14:creationId xmlns:p14="http://schemas.microsoft.com/office/powerpoint/2010/main" val="96522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A974D662-7559-A3B3-BE01-80B5D0F36A43}"/>
              </a:ext>
            </a:extLst>
          </p:cNvPr>
          <p:cNvSpPr/>
          <p:nvPr/>
        </p:nvSpPr>
        <p:spPr>
          <a:xfrm>
            <a:off x="8013032" y="4189924"/>
            <a:ext cx="4178968" cy="415497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CA96CED-B615-6C62-FDDC-3404B3789C1A}"/>
              </a:ext>
            </a:extLst>
          </p:cNvPr>
          <p:cNvSpPr/>
          <p:nvPr/>
        </p:nvSpPr>
        <p:spPr>
          <a:xfrm>
            <a:off x="8013032" y="5243805"/>
            <a:ext cx="4178968" cy="415497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D8B3BAF-0CE9-ACE2-9CC0-AD7EC2BD9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0306"/>
              </p:ext>
            </p:extLst>
          </p:nvPr>
        </p:nvGraphicFramePr>
        <p:xfrm>
          <a:off x="-200522" y="1973181"/>
          <a:ext cx="8013028" cy="4915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Retângulo 25">
            <a:extLst>
              <a:ext uri="{FF2B5EF4-FFF2-40B4-BE49-F238E27FC236}">
                <a16:creationId xmlns:a16="http://schemas.microsoft.com/office/drawing/2014/main" id="{C6A5A15D-E52D-0010-05D6-483651233E6C}"/>
              </a:ext>
            </a:extLst>
          </p:cNvPr>
          <p:cNvSpPr/>
          <p:nvPr/>
        </p:nvSpPr>
        <p:spPr>
          <a:xfrm>
            <a:off x="-44114" y="1161891"/>
            <a:ext cx="7222960" cy="415497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6A0BD2-FB4F-A579-5DBE-24AC49DF0506}"/>
              </a:ext>
            </a:extLst>
          </p:cNvPr>
          <p:cNvSpPr txBox="1"/>
          <p:nvPr/>
        </p:nvSpPr>
        <p:spPr>
          <a:xfrm>
            <a:off x="176467" y="296088"/>
            <a:ext cx="513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err="1">
                <a:solidFill>
                  <a:srgbClr val="50514F"/>
                </a:solidFill>
                <a:latin typeface="Montserrat Medium" panose="00000600000000000000" pitchFamily="2" charset="0"/>
              </a:rPr>
              <a:t>xxxxx</a:t>
            </a:r>
            <a:endParaRPr lang="pt-BR" sz="4000" b="1">
              <a:solidFill>
                <a:srgbClr val="50514F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6BE62B2-6620-938F-3ED7-E7D2890BB286}"/>
              </a:ext>
            </a:extLst>
          </p:cNvPr>
          <p:cNvSpPr txBox="1"/>
          <p:nvPr/>
        </p:nvSpPr>
        <p:spPr>
          <a:xfrm>
            <a:off x="176467" y="807948"/>
            <a:ext cx="7002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err="1">
                <a:solidFill>
                  <a:srgbClr val="50514F"/>
                </a:solidFill>
                <a:latin typeface="Montserrat Medium" panose="00000600000000000000" pitchFamily="2" charset="0"/>
              </a:rPr>
              <a:t>xxxx</a:t>
            </a:r>
            <a:endParaRPr lang="pt-BR" sz="4400" b="1">
              <a:solidFill>
                <a:srgbClr val="50514F"/>
              </a:solidFill>
              <a:latin typeface="Montserrat Medium" panose="00000600000000000000" pitchFamily="2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E1D3639-C791-5714-3608-2ABD3E0E5A88}"/>
              </a:ext>
            </a:extLst>
          </p:cNvPr>
          <p:cNvCxnSpPr>
            <a:cxnSpLocks/>
          </p:cNvCxnSpPr>
          <p:nvPr/>
        </p:nvCxnSpPr>
        <p:spPr>
          <a:xfrm flipV="1">
            <a:off x="234122" y="2935706"/>
            <a:ext cx="0" cy="1155033"/>
          </a:xfrm>
          <a:prstGeom prst="line">
            <a:avLst/>
          </a:prstGeom>
          <a:ln w="25400">
            <a:solidFill>
              <a:srgbClr val="505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328ABB0-E8D3-7E3C-B6DC-914EBDD26549}"/>
              </a:ext>
            </a:extLst>
          </p:cNvPr>
          <p:cNvCxnSpPr>
            <a:cxnSpLocks/>
          </p:cNvCxnSpPr>
          <p:nvPr/>
        </p:nvCxnSpPr>
        <p:spPr>
          <a:xfrm>
            <a:off x="224593" y="2935706"/>
            <a:ext cx="689807" cy="0"/>
          </a:xfrm>
          <a:prstGeom prst="line">
            <a:avLst/>
          </a:prstGeom>
          <a:ln w="31750">
            <a:solidFill>
              <a:srgbClr val="505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75A3E5B3-91E5-229B-4D4F-2A595BC368EA}"/>
              </a:ext>
            </a:extLst>
          </p:cNvPr>
          <p:cNvSpPr/>
          <p:nvPr/>
        </p:nvSpPr>
        <p:spPr>
          <a:xfrm>
            <a:off x="89743" y="3609475"/>
            <a:ext cx="288757" cy="288757"/>
          </a:xfrm>
          <a:prstGeom prst="ellipse">
            <a:avLst/>
          </a:prstGeom>
          <a:noFill/>
          <a:ln>
            <a:solidFill>
              <a:srgbClr val="505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567A0A7-A0CF-747B-81CF-DC674D4F87D8}"/>
              </a:ext>
            </a:extLst>
          </p:cNvPr>
          <p:cNvCxnSpPr>
            <a:cxnSpLocks/>
          </p:cNvCxnSpPr>
          <p:nvPr/>
        </p:nvCxnSpPr>
        <p:spPr>
          <a:xfrm flipH="1" flipV="1">
            <a:off x="7323225" y="1973181"/>
            <a:ext cx="9529" cy="1451811"/>
          </a:xfrm>
          <a:prstGeom prst="line">
            <a:avLst/>
          </a:prstGeom>
          <a:ln w="25400">
            <a:solidFill>
              <a:srgbClr val="505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F39F2FB-E870-1A9C-C63E-35B3B26B5BB0}"/>
              </a:ext>
            </a:extLst>
          </p:cNvPr>
          <p:cNvCxnSpPr>
            <a:cxnSpLocks/>
          </p:cNvCxnSpPr>
          <p:nvPr/>
        </p:nvCxnSpPr>
        <p:spPr>
          <a:xfrm>
            <a:off x="7323225" y="1965161"/>
            <a:ext cx="689807" cy="0"/>
          </a:xfrm>
          <a:prstGeom prst="line">
            <a:avLst/>
          </a:prstGeom>
          <a:ln w="31750">
            <a:solidFill>
              <a:srgbClr val="505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0CA6CA7F-B90F-9FE1-622D-65801E413989}"/>
              </a:ext>
            </a:extLst>
          </p:cNvPr>
          <p:cNvSpPr/>
          <p:nvPr/>
        </p:nvSpPr>
        <p:spPr>
          <a:xfrm>
            <a:off x="7178846" y="2216575"/>
            <a:ext cx="288757" cy="288757"/>
          </a:xfrm>
          <a:prstGeom prst="ellipse">
            <a:avLst/>
          </a:prstGeom>
          <a:noFill/>
          <a:ln>
            <a:solidFill>
              <a:srgbClr val="505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16462F7-A6C1-9AAB-37B2-8B2E8B35835C}"/>
              </a:ext>
            </a:extLst>
          </p:cNvPr>
          <p:cNvSpPr txBox="1"/>
          <p:nvPr/>
        </p:nvSpPr>
        <p:spPr>
          <a:xfrm>
            <a:off x="7379993" y="1575230"/>
            <a:ext cx="218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err="1">
                <a:solidFill>
                  <a:srgbClr val="50514F"/>
                </a:solidFill>
                <a:latin typeface="Josefin Sans" pitchFamily="2" charset="0"/>
              </a:rPr>
              <a:t>xxx</a:t>
            </a:r>
            <a:endParaRPr lang="pt-BR" sz="2000">
              <a:solidFill>
                <a:srgbClr val="50514F"/>
              </a:solidFill>
              <a:latin typeface="Josefin Sans" pitchFamily="2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75AA05A-12CA-A17C-D9DE-6E1C2597DBDC}"/>
              </a:ext>
            </a:extLst>
          </p:cNvPr>
          <p:cNvSpPr txBox="1"/>
          <p:nvPr/>
        </p:nvSpPr>
        <p:spPr>
          <a:xfrm>
            <a:off x="234121" y="2531587"/>
            <a:ext cx="218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err="1">
                <a:solidFill>
                  <a:srgbClr val="50514F"/>
                </a:solidFill>
                <a:latin typeface="Josefin Sans" pitchFamily="2" charset="0"/>
              </a:rPr>
              <a:t>xxx</a:t>
            </a:r>
            <a:endParaRPr lang="pt-BR" sz="2000">
              <a:solidFill>
                <a:srgbClr val="50514F"/>
              </a:solidFill>
              <a:latin typeface="Josefin Sans" pitchFamily="2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EF2F969-4915-2884-A088-96B6961CA7AE}"/>
              </a:ext>
            </a:extLst>
          </p:cNvPr>
          <p:cNvSpPr txBox="1"/>
          <p:nvPr/>
        </p:nvSpPr>
        <p:spPr>
          <a:xfrm>
            <a:off x="7467603" y="2165216"/>
            <a:ext cx="1490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err="1">
                <a:solidFill>
                  <a:srgbClr val="50514F"/>
                </a:solidFill>
                <a:latin typeface="Josefin Sans" pitchFamily="2" charset="0"/>
              </a:rPr>
              <a:t>xxxx</a:t>
            </a:r>
            <a:endParaRPr lang="pt-BR" sz="2000">
              <a:solidFill>
                <a:srgbClr val="50514F"/>
              </a:solidFill>
              <a:latin typeface="Josefin Sans" pitchFamily="2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80429F6-BB19-7B0E-8C59-A94D888AC94A}"/>
              </a:ext>
            </a:extLst>
          </p:cNvPr>
          <p:cNvSpPr txBox="1"/>
          <p:nvPr/>
        </p:nvSpPr>
        <p:spPr>
          <a:xfrm>
            <a:off x="234121" y="3327489"/>
            <a:ext cx="1490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err="1">
                <a:solidFill>
                  <a:srgbClr val="50514F"/>
                </a:solidFill>
                <a:latin typeface="Josefin Sans" pitchFamily="2" charset="0"/>
              </a:rPr>
              <a:t>xxx</a:t>
            </a:r>
            <a:endParaRPr lang="pt-BR" sz="2000">
              <a:solidFill>
                <a:srgbClr val="50514F"/>
              </a:solidFill>
              <a:latin typeface="Josefin Sans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9F336A3-7C10-D5EC-6933-A3E4000C4EBE}"/>
              </a:ext>
            </a:extLst>
          </p:cNvPr>
          <p:cNvSpPr txBox="1"/>
          <p:nvPr/>
        </p:nvSpPr>
        <p:spPr>
          <a:xfrm>
            <a:off x="8173512" y="3753853"/>
            <a:ext cx="1460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err="1">
                <a:solidFill>
                  <a:srgbClr val="50514F"/>
                </a:solidFill>
                <a:latin typeface="Montserrat Medium" panose="00000600000000000000" pitchFamily="2" charset="0"/>
              </a:rPr>
              <a:t>xxxx</a:t>
            </a:r>
            <a:endParaRPr lang="pt-BR" sz="2400" b="1">
              <a:solidFill>
                <a:srgbClr val="50514F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7D417FA-33AF-3D06-B3AD-B8B4714E2668}"/>
              </a:ext>
            </a:extLst>
          </p:cNvPr>
          <p:cNvSpPr txBox="1"/>
          <p:nvPr/>
        </p:nvSpPr>
        <p:spPr>
          <a:xfrm>
            <a:off x="9604288" y="3707457"/>
            <a:ext cx="2244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err="1">
                <a:solidFill>
                  <a:srgbClr val="50514F"/>
                </a:solidFill>
                <a:latin typeface="Josefin Sans" pitchFamily="2" charset="0"/>
              </a:rPr>
              <a:t>xxxx</a:t>
            </a:r>
            <a:endParaRPr lang="pt-BR" sz="6000">
              <a:solidFill>
                <a:srgbClr val="50514F"/>
              </a:solidFill>
              <a:latin typeface="Josefin Sans" pitchFamily="2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EB72960-A011-5D30-89F6-A0A6937AC0FA}"/>
              </a:ext>
            </a:extLst>
          </p:cNvPr>
          <p:cNvSpPr txBox="1"/>
          <p:nvPr/>
        </p:nvSpPr>
        <p:spPr>
          <a:xfrm>
            <a:off x="11249228" y="4407334"/>
            <a:ext cx="1331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solidFill>
                  <a:srgbClr val="50514F"/>
                </a:solidFill>
                <a:latin typeface="Josefin Sans" pitchFamily="2" charset="0"/>
              </a:rPr>
              <a:t> kWh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FF8467F-635A-64EC-2266-01F744423987}"/>
              </a:ext>
            </a:extLst>
          </p:cNvPr>
          <p:cNvSpPr txBox="1"/>
          <p:nvPr/>
        </p:nvSpPr>
        <p:spPr>
          <a:xfrm>
            <a:off x="8173511" y="4858644"/>
            <a:ext cx="1460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err="1">
                <a:solidFill>
                  <a:srgbClr val="50514F"/>
                </a:solidFill>
                <a:latin typeface="Montserrat Medium" panose="00000600000000000000" pitchFamily="2" charset="0"/>
              </a:rPr>
              <a:t>xxx</a:t>
            </a:r>
            <a:endParaRPr lang="pt-BR" sz="2400" b="1">
              <a:solidFill>
                <a:srgbClr val="50514F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5701EB0-44FD-D00D-FDCA-FBB9E13B962C}"/>
              </a:ext>
            </a:extLst>
          </p:cNvPr>
          <p:cNvSpPr txBox="1"/>
          <p:nvPr/>
        </p:nvSpPr>
        <p:spPr>
          <a:xfrm>
            <a:off x="9451994" y="4798002"/>
            <a:ext cx="2244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err="1">
                <a:solidFill>
                  <a:srgbClr val="50514F"/>
                </a:solidFill>
                <a:latin typeface="Josefin Sans" pitchFamily="2" charset="0"/>
              </a:rPr>
              <a:t>xxxx</a:t>
            </a:r>
            <a:endParaRPr lang="pt-BR" sz="6000">
              <a:solidFill>
                <a:srgbClr val="50514F"/>
              </a:solidFill>
              <a:latin typeface="Josefin Sans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D6D49C8-BF4D-28DD-C806-D0029F9284DA}"/>
              </a:ext>
            </a:extLst>
          </p:cNvPr>
          <p:cNvSpPr/>
          <p:nvPr/>
        </p:nvSpPr>
        <p:spPr>
          <a:xfrm>
            <a:off x="1034854" y="1399766"/>
            <a:ext cx="9460523" cy="472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Pensando ainda se será útil ou não.</a:t>
            </a:r>
          </a:p>
        </p:txBody>
      </p:sp>
    </p:spTree>
    <p:extLst>
      <p:ext uri="{BB962C8B-B14F-4D97-AF65-F5344CB8AC3E}">
        <p14:creationId xmlns:p14="http://schemas.microsoft.com/office/powerpoint/2010/main" val="4170198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AC5AB7E2-FA84-2B87-7C21-980E03CDBDED}"/>
              </a:ext>
            </a:extLst>
          </p:cNvPr>
          <p:cNvSpPr/>
          <p:nvPr/>
        </p:nvSpPr>
        <p:spPr>
          <a:xfrm>
            <a:off x="8086581" y="2868109"/>
            <a:ext cx="4141796" cy="139539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D8B3BAF-0CE9-ACE2-9CC0-AD7EC2BD9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615059"/>
              </p:ext>
            </p:extLst>
          </p:nvPr>
        </p:nvGraphicFramePr>
        <p:xfrm>
          <a:off x="-200522" y="1973181"/>
          <a:ext cx="8013028" cy="4915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24FF8EFC-6FDD-BE87-E677-A686E100E237}"/>
              </a:ext>
            </a:extLst>
          </p:cNvPr>
          <p:cNvSpPr txBox="1"/>
          <p:nvPr/>
        </p:nvSpPr>
        <p:spPr>
          <a:xfrm>
            <a:off x="160425" y="2521712"/>
            <a:ext cx="218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err="1">
                <a:solidFill>
                  <a:srgbClr val="50514F"/>
                </a:solidFill>
                <a:latin typeface="Josefin Sans" pitchFamily="2" charset="0"/>
              </a:rPr>
              <a:t>xxxxx</a:t>
            </a:r>
            <a:endParaRPr lang="pt-BR" sz="2000">
              <a:solidFill>
                <a:srgbClr val="50514F"/>
              </a:solidFill>
              <a:latin typeface="Josefin Sans" pitchFamily="2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C1522B1-7B15-77C1-6A4E-7E6E65923682}"/>
              </a:ext>
            </a:extLst>
          </p:cNvPr>
          <p:cNvSpPr/>
          <p:nvPr/>
        </p:nvSpPr>
        <p:spPr>
          <a:xfrm>
            <a:off x="5310089" y="2999876"/>
            <a:ext cx="288757" cy="288757"/>
          </a:xfrm>
          <a:prstGeom prst="ellipse">
            <a:avLst/>
          </a:prstGeom>
          <a:noFill/>
          <a:ln>
            <a:solidFill>
              <a:srgbClr val="505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AC3AC12-1668-A4CC-2A07-560FFF32C57C}"/>
              </a:ext>
            </a:extLst>
          </p:cNvPr>
          <p:cNvCxnSpPr>
            <a:cxnSpLocks/>
          </p:cNvCxnSpPr>
          <p:nvPr/>
        </p:nvCxnSpPr>
        <p:spPr>
          <a:xfrm flipH="1">
            <a:off x="176467" y="4042612"/>
            <a:ext cx="1164560" cy="0"/>
          </a:xfrm>
          <a:prstGeom prst="line">
            <a:avLst/>
          </a:prstGeom>
          <a:ln w="25400">
            <a:solidFill>
              <a:srgbClr val="505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42CA29A-92C4-E038-02E9-85C65300FA8F}"/>
              </a:ext>
            </a:extLst>
          </p:cNvPr>
          <p:cNvCxnSpPr>
            <a:cxnSpLocks/>
          </p:cNvCxnSpPr>
          <p:nvPr/>
        </p:nvCxnSpPr>
        <p:spPr>
          <a:xfrm flipV="1">
            <a:off x="176467" y="2919663"/>
            <a:ext cx="0" cy="1138991"/>
          </a:xfrm>
          <a:prstGeom prst="line">
            <a:avLst/>
          </a:prstGeom>
          <a:ln w="25400">
            <a:solidFill>
              <a:srgbClr val="505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2DCBE0A-C5C3-28F5-B3E0-E1D0349A69F9}"/>
              </a:ext>
            </a:extLst>
          </p:cNvPr>
          <p:cNvCxnSpPr>
            <a:cxnSpLocks/>
          </p:cNvCxnSpPr>
          <p:nvPr/>
        </p:nvCxnSpPr>
        <p:spPr>
          <a:xfrm>
            <a:off x="160425" y="2908216"/>
            <a:ext cx="376990" cy="0"/>
          </a:xfrm>
          <a:prstGeom prst="line">
            <a:avLst/>
          </a:prstGeom>
          <a:ln w="25400">
            <a:solidFill>
              <a:srgbClr val="505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47C0BA1-2D03-77A7-0271-54E7F13F33CD}"/>
              </a:ext>
            </a:extLst>
          </p:cNvPr>
          <p:cNvCxnSpPr>
            <a:cxnSpLocks/>
          </p:cNvCxnSpPr>
          <p:nvPr/>
        </p:nvCxnSpPr>
        <p:spPr>
          <a:xfrm flipH="1">
            <a:off x="5598846" y="3938337"/>
            <a:ext cx="1588017" cy="0"/>
          </a:xfrm>
          <a:prstGeom prst="line">
            <a:avLst/>
          </a:prstGeom>
          <a:ln w="25400">
            <a:solidFill>
              <a:srgbClr val="505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8F5353B-70FA-E346-5A29-9E8030E7939A}"/>
              </a:ext>
            </a:extLst>
          </p:cNvPr>
          <p:cNvSpPr txBox="1"/>
          <p:nvPr/>
        </p:nvSpPr>
        <p:spPr>
          <a:xfrm>
            <a:off x="5830689" y="3538227"/>
            <a:ext cx="218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err="1">
                <a:solidFill>
                  <a:srgbClr val="50514F"/>
                </a:solidFill>
                <a:latin typeface="Josefin Sans" pitchFamily="2" charset="0"/>
              </a:rPr>
              <a:t>xxxx</a:t>
            </a:r>
            <a:r>
              <a:rPr lang="pt-BR" sz="2000">
                <a:solidFill>
                  <a:srgbClr val="50514F"/>
                </a:solidFill>
                <a:latin typeface="Josefin Sans" pitchFamily="2" charset="0"/>
              </a:rPr>
              <a:t> kWh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FD8BAA3-0BC5-C398-279F-11FFA3859819}"/>
              </a:ext>
            </a:extLst>
          </p:cNvPr>
          <p:cNvSpPr/>
          <p:nvPr/>
        </p:nvSpPr>
        <p:spPr>
          <a:xfrm>
            <a:off x="1357220" y="3599297"/>
            <a:ext cx="288757" cy="288757"/>
          </a:xfrm>
          <a:prstGeom prst="ellipse">
            <a:avLst/>
          </a:prstGeom>
          <a:noFill/>
          <a:ln>
            <a:solidFill>
              <a:srgbClr val="505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CE7FA19-E53D-CD37-7DC0-EC2C83DD6B40}"/>
              </a:ext>
            </a:extLst>
          </p:cNvPr>
          <p:cNvSpPr txBox="1"/>
          <p:nvPr/>
        </p:nvSpPr>
        <p:spPr>
          <a:xfrm>
            <a:off x="1357220" y="3228945"/>
            <a:ext cx="2182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err="1">
                <a:solidFill>
                  <a:srgbClr val="50514F"/>
                </a:solidFill>
                <a:latin typeface="Josefin Sans" pitchFamily="2" charset="0"/>
              </a:rPr>
              <a:t>xxx</a:t>
            </a:r>
            <a:endParaRPr lang="pt-BR" sz="2000">
              <a:solidFill>
                <a:srgbClr val="50514F"/>
              </a:solidFill>
              <a:latin typeface="Josefin Sans" pitchFamily="2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216AC22-C649-83E8-F3C1-0C47E8C7C6B7}"/>
              </a:ext>
            </a:extLst>
          </p:cNvPr>
          <p:cNvSpPr txBox="1"/>
          <p:nvPr/>
        </p:nvSpPr>
        <p:spPr>
          <a:xfrm>
            <a:off x="5316717" y="2613210"/>
            <a:ext cx="218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solidFill>
                  <a:srgbClr val="50514F"/>
                </a:solidFill>
                <a:latin typeface="Josefin Sans" pitchFamily="2" charset="0"/>
              </a:rPr>
              <a:t>R$</a:t>
            </a:r>
            <a:r>
              <a:rPr lang="pt-BR" sz="2000">
                <a:solidFill>
                  <a:srgbClr val="50514F"/>
                </a:solidFill>
                <a:latin typeface="Josefin Sans" pitchFamily="2" charset="0"/>
              </a:rPr>
              <a:t> </a:t>
            </a:r>
            <a:r>
              <a:rPr lang="pt-BR" sz="2000" err="1">
                <a:solidFill>
                  <a:srgbClr val="50514F"/>
                </a:solidFill>
                <a:latin typeface="Josefin Sans" pitchFamily="2" charset="0"/>
              </a:rPr>
              <a:t>xxxx</a:t>
            </a:r>
            <a:endParaRPr lang="pt-BR" sz="2000">
              <a:solidFill>
                <a:srgbClr val="50514F"/>
              </a:solidFill>
              <a:latin typeface="Josefin Sans" pitchFamily="2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8F04653-4B8C-AF48-E3BB-83B96058AB80}"/>
              </a:ext>
            </a:extLst>
          </p:cNvPr>
          <p:cNvSpPr txBox="1"/>
          <p:nvPr/>
        </p:nvSpPr>
        <p:spPr>
          <a:xfrm>
            <a:off x="8438844" y="4376971"/>
            <a:ext cx="2501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err="1">
                <a:solidFill>
                  <a:srgbClr val="50514F"/>
                </a:solidFill>
                <a:latin typeface="Josefin Sans" pitchFamily="2" charset="0"/>
              </a:rPr>
              <a:t>xxxxx</a:t>
            </a:r>
            <a:endParaRPr lang="pt-BR" sz="6000">
              <a:solidFill>
                <a:srgbClr val="50514F"/>
              </a:solidFill>
              <a:latin typeface="Josefin Sans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D73BC79-63CD-2C37-D4D0-C4910B19E151}"/>
              </a:ext>
            </a:extLst>
          </p:cNvPr>
          <p:cNvSpPr txBox="1"/>
          <p:nvPr/>
        </p:nvSpPr>
        <p:spPr>
          <a:xfrm>
            <a:off x="8134667" y="2492717"/>
            <a:ext cx="354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err="1">
                <a:solidFill>
                  <a:srgbClr val="50514F"/>
                </a:solidFill>
                <a:latin typeface="Montserrat Medium" panose="00000600000000000000" pitchFamily="2" charset="0"/>
              </a:rPr>
              <a:t>xxx</a:t>
            </a:r>
            <a:endParaRPr lang="pt-BR" sz="3200" b="1">
              <a:solidFill>
                <a:srgbClr val="50514F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2D73026-2B84-4B49-F717-68205A1CB365}"/>
              </a:ext>
            </a:extLst>
          </p:cNvPr>
          <p:cNvSpPr txBox="1"/>
          <p:nvPr/>
        </p:nvSpPr>
        <p:spPr>
          <a:xfrm>
            <a:off x="8086581" y="5400228"/>
            <a:ext cx="3432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>
                <a:solidFill>
                  <a:srgbClr val="50514F"/>
                </a:solidFill>
                <a:latin typeface="Josefin Sans" pitchFamily="2" charset="0"/>
              </a:rPr>
              <a:t>R$</a:t>
            </a:r>
            <a:r>
              <a:rPr lang="pt-BR" sz="6000" err="1">
                <a:solidFill>
                  <a:srgbClr val="50514F"/>
                </a:solidFill>
                <a:latin typeface="Josefin Sans" pitchFamily="2" charset="0"/>
              </a:rPr>
              <a:t>xxxxxx</a:t>
            </a:r>
            <a:endParaRPr lang="pt-BR" sz="6000">
              <a:solidFill>
                <a:srgbClr val="50514F"/>
              </a:solidFill>
              <a:latin typeface="Josefin Sans" pitchFamily="2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9A61D09-2A01-27D9-2C6F-FE34ACDFB6BE}"/>
              </a:ext>
            </a:extLst>
          </p:cNvPr>
          <p:cNvSpPr txBox="1"/>
          <p:nvPr/>
        </p:nvSpPr>
        <p:spPr>
          <a:xfrm>
            <a:off x="10157479" y="5147760"/>
            <a:ext cx="1331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solidFill>
                  <a:srgbClr val="50514F"/>
                </a:solidFill>
                <a:latin typeface="Josefin Sans" pitchFamily="2" charset="0"/>
              </a:rPr>
              <a:t> kWh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4F8A7CF6-3BFB-9732-7C01-E552C18167C7}"/>
              </a:ext>
            </a:extLst>
          </p:cNvPr>
          <p:cNvSpPr/>
          <p:nvPr/>
        </p:nvSpPr>
        <p:spPr>
          <a:xfrm rot="5400000">
            <a:off x="10160242" y="4815765"/>
            <a:ext cx="3943899" cy="151698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D5EC8CF-22D8-BA41-314F-6A87B76D33AD}"/>
              </a:ext>
            </a:extLst>
          </p:cNvPr>
          <p:cNvSpPr/>
          <p:nvPr/>
        </p:nvSpPr>
        <p:spPr>
          <a:xfrm>
            <a:off x="10940715" y="4837941"/>
            <a:ext cx="1191476" cy="131945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B53CDEA-9060-ECCF-B181-C1B60F69EA1E}"/>
              </a:ext>
            </a:extLst>
          </p:cNvPr>
          <p:cNvSpPr/>
          <p:nvPr/>
        </p:nvSpPr>
        <p:spPr>
          <a:xfrm>
            <a:off x="10940715" y="5916745"/>
            <a:ext cx="1191476" cy="131945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35CA08B-533E-EF1A-F529-57DF099E91B5}"/>
              </a:ext>
            </a:extLst>
          </p:cNvPr>
          <p:cNvSpPr/>
          <p:nvPr/>
        </p:nvSpPr>
        <p:spPr>
          <a:xfrm>
            <a:off x="-44114" y="1161891"/>
            <a:ext cx="7222960" cy="415497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638E140-1C27-206C-D71F-193C794630FD}"/>
              </a:ext>
            </a:extLst>
          </p:cNvPr>
          <p:cNvSpPr txBox="1"/>
          <p:nvPr/>
        </p:nvSpPr>
        <p:spPr>
          <a:xfrm>
            <a:off x="176467" y="296088"/>
            <a:ext cx="5136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err="1">
                <a:solidFill>
                  <a:srgbClr val="50514F"/>
                </a:solidFill>
                <a:latin typeface="Montserrat Medium" panose="00000600000000000000" pitchFamily="2" charset="0"/>
              </a:rPr>
              <a:t>xxx</a:t>
            </a:r>
            <a:endParaRPr lang="pt-BR" sz="4000" b="1">
              <a:solidFill>
                <a:srgbClr val="50514F"/>
              </a:solidFill>
              <a:latin typeface="Montserrat Medium" panose="00000600000000000000" pitchFamily="2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504C15C-BD91-6838-D74F-B905D99F5234}"/>
              </a:ext>
            </a:extLst>
          </p:cNvPr>
          <p:cNvSpPr txBox="1"/>
          <p:nvPr/>
        </p:nvSpPr>
        <p:spPr>
          <a:xfrm>
            <a:off x="176467" y="807948"/>
            <a:ext cx="7002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err="1">
                <a:solidFill>
                  <a:srgbClr val="50514F"/>
                </a:solidFill>
                <a:latin typeface="Montserrat Medium" panose="00000600000000000000" pitchFamily="2" charset="0"/>
              </a:rPr>
              <a:t>xxxxxx</a:t>
            </a:r>
            <a:endParaRPr lang="pt-BR" sz="4400" b="1">
              <a:solidFill>
                <a:srgbClr val="50514F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A4F838-F168-A8E3-0942-E63C58BC7ED5}"/>
              </a:ext>
            </a:extLst>
          </p:cNvPr>
          <p:cNvSpPr/>
          <p:nvPr/>
        </p:nvSpPr>
        <p:spPr>
          <a:xfrm>
            <a:off x="1034854" y="1399766"/>
            <a:ext cx="9460523" cy="472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Pensando ainda se será útil ou não.</a:t>
            </a:r>
          </a:p>
        </p:txBody>
      </p:sp>
    </p:spTree>
    <p:extLst>
      <p:ext uri="{BB962C8B-B14F-4D97-AF65-F5344CB8AC3E}">
        <p14:creationId xmlns:p14="http://schemas.microsoft.com/office/powerpoint/2010/main" val="2677064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518C941A-2347-DAF3-11AE-16809A2D0F4C}"/>
              </a:ext>
            </a:extLst>
          </p:cNvPr>
          <p:cNvSpPr/>
          <p:nvPr/>
        </p:nvSpPr>
        <p:spPr>
          <a:xfrm>
            <a:off x="557739" y="3813302"/>
            <a:ext cx="2716396" cy="3052916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3A854B6-BBA0-48A9-56F6-56AA7EAF963A}"/>
              </a:ext>
            </a:extLst>
          </p:cNvPr>
          <p:cNvSpPr/>
          <p:nvPr/>
        </p:nvSpPr>
        <p:spPr>
          <a:xfrm>
            <a:off x="4693444" y="3813302"/>
            <a:ext cx="2716396" cy="3052917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A94AA1D-38BA-BDCC-D7C0-031E9042973D}"/>
              </a:ext>
            </a:extLst>
          </p:cNvPr>
          <p:cNvSpPr/>
          <p:nvPr/>
        </p:nvSpPr>
        <p:spPr>
          <a:xfrm>
            <a:off x="8902893" y="3813302"/>
            <a:ext cx="2716396" cy="3052917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521329-C7AF-043D-7B7E-B0A0D02C93AD}"/>
              </a:ext>
            </a:extLst>
          </p:cNvPr>
          <p:cNvSpPr/>
          <p:nvPr/>
        </p:nvSpPr>
        <p:spPr>
          <a:xfrm>
            <a:off x="-176981" y="901340"/>
            <a:ext cx="12477136" cy="343682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9D7691-FEB2-996C-7DF0-3FEDEEB2C65D}"/>
              </a:ext>
            </a:extLst>
          </p:cNvPr>
          <p:cNvSpPr txBox="1"/>
          <p:nvPr/>
        </p:nvSpPr>
        <p:spPr>
          <a:xfrm>
            <a:off x="3117676" y="383448"/>
            <a:ext cx="5956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>
                <a:solidFill>
                  <a:srgbClr val="50514F"/>
                </a:solidFill>
                <a:latin typeface="Montserrat Medium" panose="00000600000000000000" pitchFamily="2" charset="0"/>
              </a:rPr>
              <a:t>INTRODUÇÃO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EA0FC95-1FED-8D93-97F5-70BD17690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230" y="2027628"/>
            <a:ext cx="1747874" cy="2064460"/>
          </a:xfrm>
          <a:prstGeom prst="rect">
            <a:avLst/>
          </a:prstGeom>
          <a:effectLst>
            <a:outerShdw blurRad="12700" sx="105000" sy="105000" algn="ctr" rotWithShape="0">
              <a:srgbClr val="247BA0">
                <a:alpha val="40000"/>
              </a:srgbClr>
            </a:outerShdw>
          </a:effectLst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ADBF042-6396-0D9A-3B6F-BC3F161C1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5282" y="2419807"/>
            <a:ext cx="2251618" cy="1575063"/>
          </a:xfrm>
          <a:prstGeom prst="rect">
            <a:avLst/>
          </a:prstGeom>
          <a:effectLst>
            <a:outerShdw blurRad="12700" sx="105000" sy="105000" algn="ctr" rotWithShape="0">
              <a:srgbClr val="247BA0">
                <a:alpha val="40000"/>
              </a:srgbClr>
            </a:outerShdw>
          </a:effectLst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B354BF75-EBCC-01AA-F5CF-BA579D451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5204" y="2418950"/>
            <a:ext cx="1881589" cy="1576776"/>
          </a:xfrm>
          <a:prstGeom prst="rect">
            <a:avLst/>
          </a:prstGeom>
          <a:effectLst>
            <a:outerShdw blurRad="12700" sx="108000" sy="108000" algn="ctr" rotWithShape="0">
              <a:srgbClr val="247BA0">
                <a:alpha val="40000"/>
              </a:srgbClr>
            </a:outerShdw>
          </a:effec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DC83BD3-1F4D-94E6-0305-9FAFF387FD68}"/>
              </a:ext>
            </a:extLst>
          </p:cNvPr>
          <p:cNvSpPr txBox="1"/>
          <p:nvPr/>
        </p:nvSpPr>
        <p:spPr>
          <a:xfrm>
            <a:off x="513459" y="4215547"/>
            <a:ext cx="2716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>
                <a:solidFill>
                  <a:srgbClr val="50514F"/>
                </a:solidFill>
                <a:latin typeface="Montserrat Medium" panose="00000600000000000000" pitchFamily="2" charset="0"/>
              </a:rPr>
              <a:t>IDEAÇÃO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BC4030-3AFE-7755-B771-BE66B9E4B29D}"/>
              </a:ext>
            </a:extLst>
          </p:cNvPr>
          <p:cNvSpPr txBox="1"/>
          <p:nvPr/>
        </p:nvSpPr>
        <p:spPr>
          <a:xfrm>
            <a:off x="4671666" y="4215547"/>
            <a:ext cx="2716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>
                <a:solidFill>
                  <a:srgbClr val="50514F"/>
                </a:solidFill>
                <a:latin typeface="Montserrat Medium" panose="00000600000000000000" pitchFamily="2" charset="0"/>
              </a:rPr>
              <a:t>ESTRUTURAÇÃO</a:t>
            </a:r>
            <a:endParaRPr lang="pt-BR" sz="1600" b="1">
              <a:solidFill>
                <a:srgbClr val="50514F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2D66468-A01B-ABBE-3345-8B23977AEC96}"/>
              </a:ext>
            </a:extLst>
          </p:cNvPr>
          <p:cNvSpPr txBox="1"/>
          <p:nvPr/>
        </p:nvSpPr>
        <p:spPr>
          <a:xfrm>
            <a:off x="8902893" y="4215546"/>
            <a:ext cx="2716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>
                <a:solidFill>
                  <a:srgbClr val="50514F"/>
                </a:solidFill>
                <a:latin typeface="Montserrat Medium" panose="00000600000000000000" pitchFamily="2" charset="0"/>
              </a:rPr>
              <a:t>ANÁLISES</a:t>
            </a:r>
          </a:p>
        </p:txBody>
      </p:sp>
      <p:pic>
        <p:nvPicPr>
          <p:cNvPr id="42" name="Gráfico 41" descr="Seta de linha: curva ligeira com preenchimento sólido">
            <a:extLst>
              <a:ext uri="{FF2B5EF4-FFF2-40B4-BE49-F238E27FC236}">
                <a16:creationId xmlns:a16="http://schemas.microsoft.com/office/drawing/2014/main" id="{FB1F1CAC-ACF3-9956-02EA-3165665DC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08473" y="5344927"/>
            <a:ext cx="1833333" cy="914400"/>
          </a:xfrm>
          <a:prstGeom prst="rect">
            <a:avLst/>
          </a:prstGeom>
        </p:spPr>
      </p:pic>
      <p:pic>
        <p:nvPicPr>
          <p:cNvPr id="44" name="Gráfico 43" descr="Seta de linha: curva ligeira com preenchimento sólido">
            <a:extLst>
              <a:ext uri="{FF2B5EF4-FFF2-40B4-BE49-F238E27FC236}">
                <a16:creationId xmlns:a16="http://schemas.microsoft.com/office/drawing/2014/main" id="{7CD0DBA5-C8A6-98DA-8055-E0FA83DA7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9700" y="5334482"/>
            <a:ext cx="1833333" cy="9144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DC6E50B8-00BF-4FFF-9CB1-C58A45BFE701}"/>
              </a:ext>
            </a:extLst>
          </p:cNvPr>
          <p:cNvSpPr txBox="1"/>
          <p:nvPr/>
        </p:nvSpPr>
        <p:spPr>
          <a:xfrm>
            <a:off x="513459" y="4803879"/>
            <a:ext cx="2716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>
                <a:solidFill>
                  <a:srgbClr val="50514F"/>
                </a:solidFill>
                <a:latin typeface="Montserrat Medium" panose="00000600000000000000" pitchFamily="2" charset="0"/>
              </a:rPr>
              <a:t>TIPO DE ENSINO</a:t>
            </a:r>
          </a:p>
          <a:p>
            <a:pPr algn="ctr"/>
            <a:endParaRPr lang="pt-BR" sz="1400" b="1">
              <a:solidFill>
                <a:srgbClr val="50514F"/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sz="1400" b="1">
                <a:solidFill>
                  <a:srgbClr val="50514F"/>
                </a:solidFill>
                <a:latin typeface="Montserrat Medium" panose="00000600000000000000" pitchFamily="2" charset="0"/>
              </a:rPr>
              <a:t>INSIGHTS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9D33A0-DE2B-4C05-96F2-0C56071008A2}"/>
              </a:ext>
            </a:extLst>
          </p:cNvPr>
          <p:cNvSpPr txBox="1"/>
          <p:nvPr/>
        </p:nvSpPr>
        <p:spPr>
          <a:xfrm>
            <a:off x="4693444" y="4803879"/>
            <a:ext cx="2546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>
                <a:solidFill>
                  <a:srgbClr val="50514F"/>
                </a:solidFill>
                <a:latin typeface="Montserrat Medium" panose="00000600000000000000" pitchFamily="2" charset="0"/>
              </a:rPr>
              <a:t>MODELAGEM</a:t>
            </a:r>
            <a:br>
              <a:rPr lang="pt-BR" sz="1400" b="1">
                <a:solidFill>
                  <a:srgbClr val="50514F"/>
                </a:solidFill>
                <a:latin typeface="Montserrat Medium" panose="00000600000000000000" pitchFamily="2" charset="0"/>
              </a:rPr>
            </a:br>
            <a:endParaRPr lang="pt-BR" sz="1400" b="1">
              <a:solidFill>
                <a:srgbClr val="50514F"/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sz="1400" b="1">
                <a:solidFill>
                  <a:srgbClr val="50514F"/>
                </a:solidFill>
                <a:latin typeface="Montserrat Medium" panose="00000600000000000000" pitchFamily="2" charset="0"/>
              </a:rPr>
              <a:t>ENTIDADES</a:t>
            </a:r>
          </a:p>
          <a:p>
            <a:pPr algn="ctr"/>
            <a:r>
              <a:rPr lang="pt-BR" sz="1400" b="1">
                <a:solidFill>
                  <a:srgbClr val="50514F"/>
                </a:solidFill>
                <a:latin typeface="Montserrat Medium" panose="00000600000000000000" pitchFamily="2" charset="0"/>
              </a:rPr>
              <a:t>NECESSÁRIAS</a:t>
            </a:r>
            <a:br>
              <a:rPr lang="pt-BR" sz="1400" b="1">
                <a:solidFill>
                  <a:srgbClr val="50514F"/>
                </a:solidFill>
                <a:latin typeface="Montserrat Medium" panose="00000600000000000000" pitchFamily="2" charset="0"/>
              </a:rPr>
            </a:br>
            <a:endParaRPr lang="pt-BR" sz="1400" b="1">
              <a:solidFill>
                <a:srgbClr val="50514F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E510894-41D5-4A55-BF54-04B743C291E2}"/>
              </a:ext>
            </a:extLst>
          </p:cNvPr>
          <p:cNvSpPr txBox="1"/>
          <p:nvPr/>
        </p:nvSpPr>
        <p:spPr>
          <a:xfrm>
            <a:off x="8902892" y="4803879"/>
            <a:ext cx="2716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>
                <a:solidFill>
                  <a:srgbClr val="50514F"/>
                </a:solidFill>
                <a:latin typeface="Montserrat Medium" panose="00000600000000000000" pitchFamily="2" charset="0"/>
              </a:rPr>
              <a:t>DADOS DE </a:t>
            </a:r>
          </a:p>
          <a:p>
            <a:pPr algn="ctr"/>
            <a:r>
              <a:rPr lang="pt-BR" sz="1400" b="1">
                <a:solidFill>
                  <a:srgbClr val="50514F"/>
                </a:solidFill>
                <a:latin typeface="Montserrat Medium" panose="00000600000000000000" pitchFamily="2" charset="0"/>
              </a:rPr>
              <a:t>ENGAJAMENTO</a:t>
            </a:r>
          </a:p>
          <a:p>
            <a:pPr algn="ctr"/>
            <a:endParaRPr lang="pt-BR" sz="1400" b="1">
              <a:solidFill>
                <a:srgbClr val="50514F"/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sz="1400" b="1">
                <a:solidFill>
                  <a:srgbClr val="50514F"/>
                </a:solidFill>
                <a:latin typeface="Montserrat Medium" panose="00000600000000000000" pitchFamily="2" charset="0"/>
              </a:rPr>
              <a:t>RECURSOS </a:t>
            </a:r>
          </a:p>
          <a:p>
            <a:pPr algn="ctr"/>
            <a:r>
              <a:rPr lang="pt-BR" sz="1400" b="1">
                <a:solidFill>
                  <a:srgbClr val="50514F"/>
                </a:solidFill>
                <a:latin typeface="Montserrat Medium" panose="00000600000000000000" pitchFamily="2" charset="0"/>
              </a:rPr>
              <a:t>EDUCACIONAIS</a:t>
            </a:r>
          </a:p>
          <a:p>
            <a:pPr algn="ctr"/>
            <a:endParaRPr lang="pt-BR" sz="1400" b="1">
              <a:solidFill>
                <a:srgbClr val="50514F"/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sz="1400" b="1">
                <a:solidFill>
                  <a:srgbClr val="50514F"/>
                </a:solidFill>
                <a:latin typeface="Montserrat Medium" panose="00000600000000000000" pitchFamily="2" charset="0"/>
              </a:rPr>
              <a:t>IMPACTO NO APRENDIZADO</a:t>
            </a:r>
          </a:p>
        </p:txBody>
      </p:sp>
    </p:spTree>
    <p:extLst>
      <p:ext uri="{BB962C8B-B14F-4D97-AF65-F5344CB8AC3E}">
        <p14:creationId xmlns:p14="http://schemas.microsoft.com/office/powerpoint/2010/main" val="12185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246E165-EE49-6861-0093-178756252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6" b="6936"/>
          <a:stretch/>
        </p:blipFill>
        <p:spPr>
          <a:xfrm>
            <a:off x="0" y="0"/>
            <a:ext cx="12192000" cy="700689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BE1F484-38EF-BE6D-E615-4E4B59588DFC}"/>
              </a:ext>
            </a:extLst>
          </p:cNvPr>
          <p:cNvSpPr/>
          <p:nvPr/>
        </p:nvSpPr>
        <p:spPr>
          <a:xfrm>
            <a:off x="0" y="1"/>
            <a:ext cx="12192000" cy="7006897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ED3AF19-53CB-D0E2-B008-ADC618858CEF}"/>
              </a:ext>
            </a:extLst>
          </p:cNvPr>
          <p:cNvSpPr/>
          <p:nvPr/>
        </p:nvSpPr>
        <p:spPr>
          <a:xfrm>
            <a:off x="0" y="5278493"/>
            <a:ext cx="3224463" cy="160552"/>
          </a:xfrm>
          <a:prstGeom prst="rect">
            <a:avLst/>
          </a:prstGeom>
          <a:solidFill>
            <a:srgbClr val="505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A44113-B905-6EAF-CE7B-FAC3BD1B7FA5}"/>
              </a:ext>
            </a:extLst>
          </p:cNvPr>
          <p:cNvSpPr/>
          <p:nvPr/>
        </p:nvSpPr>
        <p:spPr>
          <a:xfrm>
            <a:off x="-208547" y="4223986"/>
            <a:ext cx="3125256" cy="160552"/>
          </a:xfrm>
          <a:prstGeom prst="rect">
            <a:avLst/>
          </a:prstGeom>
          <a:solidFill>
            <a:srgbClr val="505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0514F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9D7691-FEB2-996C-7DF0-3FEDEEB2C65D}"/>
              </a:ext>
            </a:extLst>
          </p:cNvPr>
          <p:cNvSpPr txBox="1"/>
          <p:nvPr/>
        </p:nvSpPr>
        <p:spPr>
          <a:xfrm>
            <a:off x="960469" y="204820"/>
            <a:ext cx="46382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0"/>
              </a:rPr>
              <a:t>AUMENTO DA DEMANDA 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D474C4F-9CBD-DBC4-1432-C3C407FEAFC3}"/>
              </a:ext>
            </a:extLst>
          </p:cNvPr>
          <p:cNvSpPr/>
          <p:nvPr/>
        </p:nvSpPr>
        <p:spPr>
          <a:xfrm>
            <a:off x="529217" y="-1653540"/>
            <a:ext cx="233894" cy="3086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C948412-B1BD-A14E-2D5A-009B30629CEF}"/>
              </a:ext>
            </a:extLst>
          </p:cNvPr>
          <p:cNvSpPr/>
          <p:nvPr/>
        </p:nvSpPr>
        <p:spPr>
          <a:xfrm>
            <a:off x="523205" y="1661874"/>
            <a:ext cx="233894" cy="455683"/>
          </a:xfrm>
          <a:prstGeom prst="rect">
            <a:avLst/>
          </a:prstGeom>
          <a:solidFill>
            <a:srgbClr val="F3D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B35FD8-238B-7BF2-AF43-5119AF8D4E13}"/>
              </a:ext>
            </a:extLst>
          </p:cNvPr>
          <p:cNvSpPr txBox="1"/>
          <p:nvPr/>
        </p:nvSpPr>
        <p:spPr>
          <a:xfrm>
            <a:off x="859684" y="1579558"/>
            <a:ext cx="619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0"/>
              </a:rPr>
              <a:t>EDUCAÇÃO A DISTÂNCIA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D61ECD-2A68-DF1A-790B-167E7C0B8863}"/>
              </a:ext>
            </a:extLst>
          </p:cNvPr>
          <p:cNvSpPr txBox="1"/>
          <p:nvPr/>
        </p:nvSpPr>
        <p:spPr>
          <a:xfrm>
            <a:off x="3393258" y="3561224"/>
            <a:ext cx="2888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FFE066"/>
                </a:solidFill>
                <a:latin typeface="Montserrat SemiBold" panose="00000700000000000000" pitchFamily="2" charset="0"/>
              </a:rPr>
              <a:t>+</a:t>
            </a:r>
            <a:r>
              <a:rPr lang="pt-BR" sz="7200" b="1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420</a:t>
            </a:r>
            <a:r>
              <a:rPr lang="pt-BR" sz="4000" b="1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%</a:t>
            </a:r>
            <a:endParaRPr lang="pt-BR" b="1">
              <a:solidFill>
                <a:schemeClr val="bg1">
                  <a:lumMod val="9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4B8435-8104-9B71-D590-BE158037138E}"/>
              </a:ext>
            </a:extLst>
          </p:cNvPr>
          <p:cNvSpPr txBox="1"/>
          <p:nvPr/>
        </p:nvSpPr>
        <p:spPr>
          <a:xfrm>
            <a:off x="3393258" y="4610324"/>
            <a:ext cx="2701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FFE066"/>
                </a:solidFill>
                <a:latin typeface="Montserrat SemiBold" panose="00000700000000000000" pitchFamily="2" charset="0"/>
              </a:rPr>
              <a:t>-</a:t>
            </a:r>
            <a:r>
              <a:rPr lang="pt-BR" sz="7200" b="1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13.4</a:t>
            </a:r>
            <a:r>
              <a:rPr lang="pt-BR" sz="4000" b="1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%</a:t>
            </a:r>
            <a:endParaRPr lang="pt-BR" b="1">
              <a:solidFill>
                <a:schemeClr val="bg1">
                  <a:lumMod val="9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1755BFE-9463-9C24-E01B-4500499AAC37}"/>
              </a:ext>
            </a:extLst>
          </p:cNvPr>
          <p:cNvSpPr txBox="1"/>
          <p:nvPr/>
        </p:nvSpPr>
        <p:spPr>
          <a:xfrm>
            <a:off x="2085433" y="3869001"/>
            <a:ext cx="1373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 b="1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pt-BR"/>
              <a:t>EaD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32428B-0548-C222-F6D4-1A434F819EAF}"/>
              </a:ext>
            </a:extLst>
          </p:cNvPr>
          <p:cNvSpPr txBox="1"/>
          <p:nvPr/>
        </p:nvSpPr>
        <p:spPr>
          <a:xfrm>
            <a:off x="523205" y="2764745"/>
            <a:ext cx="4787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FFE066"/>
                </a:solidFill>
                <a:latin typeface="Montserrat SemiBold" panose="00000700000000000000" pitchFamily="2" charset="0"/>
              </a:rPr>
              <a:t>Consumo</a:t>
            </a:r>
            <a:r>
              <a:rPr lang="pt-BR" sz="2800" b="1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 nos últimos </a:t>
            </a:r>
            <a:r>
              <a:rPr lang="pt-BR" sz="2800" b="1">
                <a:solidFill>
                  <a:srgbClr val="FFE066"/>
                </a:solidFill>
                <a:latin typeface="Montserrat SemiBold" panose="00000700000000000000" pitchFamily="2" charset="0"/>
              </a:rPr>
              <a:t>10 anos </a:t>
            </a:r>
            <a:r>
              <a:rPr lang="pt-BR" sz="2800" b="1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no Brasil: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A3CB75A-F23F-C55E-7C34-C43276169E50}"/>
              </a:ext>
            </a:extLst>
          </p:cNvPr>
          <p:cNvSpPr txBox="1"/>
          <p:nvPr/>
        </p:nvSpPr>
        <p:spPr>
          <a:xfrm>
            <a:off x="7589753" y="246222"/>
            <a:ext cx="2532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E066"/>
                </a:solidFill>
                <a:latin typeface="Montserrat SemiBold" panose="00000700000000000000" pitchFamily="2" charset="0"/>
              </a:rPr>
              <a:t>Aumento</a:t>
            </a:r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 de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2F2DDC8-7E37-6901-4A6F-9A4AE33511E1}"/>
              </a:ext>
            </a:extLst>
          </p:cNvPr>
          <p:cNvSpPr txBox="1"/>
          <p:nvPr/>
        </p:nvSpPr>
        <p:spPr>
          <a:xfrm>
            <a:off x="9549300" y="0"/>
            <a:ext cx="1682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FFE066"/>
                </a:solidFill>
                <a:latin typeface="Montserrat SemiBold" panose="00000700000000000000" pitchFamily="2" charset="0"/>
              </a:rPr>
              <a:t>59</a:t>
            </a:r>
            <a:r>
              <a:rPr lang="pt-BR" sz="3200" b="1" dirty="0">
                <a:solidFill>
                  <a:srgbClr val="FFE066"/>
                </a:solidFill>
                <a:latin typeface="Montserrat SemiBold" panose="00000700000000000000" pitchFamily="2" charset="0"/>
              </a:rPr>
              <a:t>%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517D596-B3BF-498A-1309-A0255B82FFE2}"/>
              </a:ext>
            </a:extLst>
          </p:cNvPr>
          <p:cNvSpPr txBox="1"/>
          <p:nvPr/>
        </p:nvSpPr>
        <p:spPr>
          <a:xfrm>
            <a:off x="7581243" y="815156"/>
            <a:ext cx="40815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na taxa de </a:t>
            </a:r>
            <a:r>
              <a:rPr lang="pt-BR" sz="2600" b="1" dirty="0">
                <a:solidFill>
                  <a:srgbClr val="FFE066"/>
                </a:solidFill>
                <a:latin typeface="Montserrat SemiBold" panose="00000700000000000000" pitchFamily="2" charset="0"/>
              </a:rPr>
              <a:t>evasão</a:t>
            </a:r>
          </a:p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de estudantes do</a:t>
            </a:r>
            <a:br>
              <a:rPr lang="pt-BR" sz="26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</a:br>
            <a:r>
              <a:rPr lang="pt-BR" sz="26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ensino superior. </a:t>
            </a:r>
          </a:p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Em 2023, a preferência por cursos </a:t>
            </a:r>
            <a:r>
              <a:rPr lang="pt-BR" sz="2600" b="1" dirty="0" err="1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EaD</a:t>
            </a:r>
            <a:r>
              <a:rPr lang="pt-BR" sz="26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 foi de 62.8%, alcançando 70% na rede privada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A4F458-1BD1-0218-BC43-85781BE93B8B}"/>
              </a:ext>
            </a:extLst>
          </p:cNvPr>
          <p:cNvSpPr txBox="1"/>
          <p:nvPr/>
        </p:nvSpPr>
        <p:spPr>
          <a:xfrm>
            <a:off x="7589753" y="4112539"/>
            <a:ext cx="3007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Cerca de </a:t>
            </a:r>
            <a:r>
              <a:rPr lang="pt-BR" sz="3600" b="1" dirty="0">
                <a:solidFill>
                  <a:srgbClr val="FFE066"/>
                </a:solidFill>
                <a:latin typeface="Montserrat SemiBold" panose="00000700000000000000" pitchFamily="2" charset="0"/>
              </a:rPr>
              <a:t>74%</a:t>
            </a:r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 </a:t>
            </a:r>
            <a:b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</a:br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dos estudantes </a:t>
            </a:r>
            <a:r>
              <a:rPr lang="pt-BR" sz="2800" b="1" dirty="0" err="1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EaD</a:t>
            </a:r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 enfrentam desafios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43868E9-0F6C-1E67-660F-868066E56FEB}"/>
              </a:ext>
            </a:extLst>
          </p:cNvPr>
          <p:cNvSpPr/>
          <p:nvPr/>
        </p:nvSpPr>
        <p:spPr>
          <a:xfrm rot="5400000">
            <a:off x="5681884" y="1304722"/>
            <a:ext cx="3561225" cy="233893"/>
          </a:xfrm>
          <a:prstGeom prst="rect">
            <a:avLst/>
          </a:prstGeom>
          <a:solidFill>
            <a:srgbClr val="505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0514F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15B4B81-3385-D422-9600-888C54BDE767}"/>
              </a:ext>
            </a:extLst>
          </p:cNvPr>
          <p:cNvSpPr/>
          <p:nvPr/>
        </p:nvSpPr>
        <p:spPr>
          <a:xfrm rot="5400000">
            <a:off x="6771633" y="4708103"/>
            <a:ext cx="1352540" cy="226324"/>
          </a:xfrm>
          <a:prstGeom prst="rect">
            <a:avLst/>
          </a:prstGeom>
          <a:solidFill>
            <a:srgbClr val="505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0514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1EED25-91CD-9450-EEC5-F43BBD4171AE}"/>
              </a:ext>
            </a:extLst>
          </p:cNvPr>
          <p:cNvSpPr txBox="1"/>
          <p:nvPr/>
        </p:nvSpPr>
        <p:spPr>
          <a:xfrm>
            <a:off x="960469" y="4933491"/>
            <a:ext cx="249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 b="1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pt-BR"/>
              <a:t>Presencial</a:t>
            </a:r>
          </a:p>
        </p:txBody>
      </p:sp>
    </p:spTree>
    <p:extLst>
      <p:ext uri="{BB962C8B-B14F-4D97-AF65-F5344CB8AC3E}">
        <p14:creationId xmlns:p14="http://schemas.microsoft.com/office/powerpoint/2010/main" val="217723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246E165-EE49-6861-0093-17875625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0" b="8080"/>
          <a:stretch/>
        </p:blipFill>
        <p:spPr>
          <a:xfrm>
            <a:off x="0" y="-1"/>
            <a:ext cx="12192000" cy="682078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BE1F484-38EF-BE6D-E615-4E4B59588DFC}"/>
              </a:ext>
            </a:extLst>
          </p:cNvPr>
          <p:cNvSpPr/>
          <p:nvPr/>
        </p:nvSpPr>
        <p:spPr>
          <a:xfrm>
            <a:off x="-17756" y="-97653"/>
            <a:ext cx="12192000" cy="72353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AFFD203-4308-8EF8-0D94-6FD54AA2393D}"/>
              </a:ext>
            </a:extLst>
          </p:cNvPr>
          <p:cNvSpPr/>
          <p:nvPr/>
        </p:nvSpPr>
        <p:spPr>
          <a:xfrm>
            <a:off x="4585041" y="4147165"/>
            <a:ext cx="3400927" cy="2246768"/>
          </a:xfrm>
          <a:prstGeom prst="rect">
            <a:avLst/>
          </a:prstGeom>
          <a:solidFill>
            <a:srgbClr val="241E2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A3CB75A-F23F-C55E-7C34-C43276169E50}"/>
              </a:ext>
            </a:extLst>
          </p:cNvPr>
          <p:cNvSpPr txBox="1"/>
          <p:nvPr/>
        </p:nvSpPr>
        <p:spPr>
          <a:xfrm>
            <a:off x="4621966" y="-1134455"/>
            <a:ext cx="2532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rgbClr val="FFE066"/>
                </a:solidFill>
                <a:latin typeface="Montserrat SemiBold" panose="00000700000000000000" pitchFamily="2" charset="0"/>
              </a:rPr>
              <a:t>Aumento</a:t>
            </a:r>
            <a:r>
              <a:rPr lang="pt-BR" sz="2800" b="1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 de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2F2DDC8-7E37-6901-4A6F-9A4AE33511E1}"/>
              </a:ext>
            </a:extLst>
          </p:cNvPr>
          <p:cNvSpPr txBox="1"/>
          <p:nvPr/>
        </p:nvSpPr>
        <p:spPr>
          <a:xfrm>
            <a:off x="7184052" y="-1380677"/>
            <a:ext cx="1682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>
                <a:solidFill>
                  <a:srgbClr val="FFE066"/>
                </a:solidFill>
                <a:latin typeface="Montserrat SemiBold" panose="00000700000000000000" pitchFamily="2" charset="0"/>
              </a:rPr>
              <a:t>38</a:t>
            </a:r>
            <a:r>
              <a:rPr lang="pt-BR" sz="3200" b="1">
                <a:solidFill>
                  <a:srgbClr val="FFE066"/>
                </a:solidFill>
                <a:latin typeface="Montserrat SemiBold" panose="00000700000000000000" pitchFamily="2" charset="0"/>
              </a:rPr>
              <a:t>%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517D596-B3BF-498A-1309-A0255B82FFE2}"/>
              </a:ext>
            </a:extLst>
          </p:cNvPr>
          <p:cNvSpPr txBox="1"/>
          <p:nvPr/>
        </p:nvSpPr>
        <p:spPr>
          <a:xfrm>
            <a:off x="4613456" y="-1535739"/>
            <a:ext cx="43759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na taxa de </a:t>
            </a:r>
            <a:r>
              <a:rPr lang="pt-BR" sz="2800" b="1" dirty="0">
                <a:solidFill>
                  <a:srgbClr val="FFE066"/>
                </a:solidFill>
                <a:latin typeface="Montserrat SemiBold" panose="00000700000000000000" pitchFamily="2" charset="0"/>
              </a:rPr>
              <a:t>evasão</a:t>
            </a:r>
          </a:p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de estudantes do</a:t>
            </a:r>
            <a:b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</a:br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ensino superior. </a:t>
            </a:r>
          </a:p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Em 2023, a preferência por cursos </a:t>
            </a:r>
            <a:r>
              <a:rPr lang="pt-BR" sz="2800" b="1" dirty="0" err="1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EaD</a:t>
            </a:r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 foi de 62.8%, alcançando 70% na rede privada</a:t>
            </a:r>
          </a:p>
          <a:p>
            <a:endParaRPr lang="pt-BR" sz="2800" b="1" dirty="0">
              <a:solidFill>
                <a:schemeClr val="bg1">
                  <a:lumMod val="9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A4F458-1BD1-0218-BC43-85781BE93B8B}"/>
              </a:ext>
            </a:extLst>
          </p:cNvPr>
          <p:cNvSpPr txBox="1"/>
          <p:nvPr/>
        </p:nvSpPr>
        <p:spPr>
          <a:xfrm>
            <a:off x="4621965" y="2111017"/>
            <a:ext cx="2976759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/>
              </a:rPr>
              <a:t>Cerca de </a:t>
            </a:r>
            <a:r>
              <a:rPr lang="pt-BR" sz="3600" b="1" dirty="0">
                <a:solidFill>
                  <a:srgbClr val="FFE066"/>
                </a:solidFill>
                <a:latin typeface="Montserrat SemiBold"/>
              </a:rPr>
              <a:t>74%</a:t>
            </a:r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/>
              </a:rPr>
              <a:t> </a:t>
            </a:r>
            <a:br>
              <a:rPr lang="pt-BR" sz="2800" b="1" dirty="0">
                <a:latin typeface="Montserrat SemiBold" panose="00000700000000000000" pitchFamily="2" charset="0"/>
              </a:rPr>
            </a:br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/>
              </a:rPr>
              <a:t>dos estudantes </a:t>
            </a:r>
            <a:r>
              <a:rPr lang="pt-BR" sz="2800" b="1" dirty="0" err="1">
                <a:solidFill>
                  <a:schemeClr val="bg1">
                    <a:lumMod val="95000"/>
                  </a:schemeClr>
                </a:solidFill>
                <a:latin typeface="Montserrat SemiBold"/>
              </a:rPr>
              <a:t>EaD</a:t>
            </a:r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/>
              </a:rPr>
              <a:t> enfrentam </a:t>
            </a:r>
            <a:r>
              <a:rPr lang="pt-BR" sz="2800" b="1" dirty="0">
                <a:solidFill>
                  <a:srgbClr val="FFE066"/>
                </a:solidFill>
                <a:latin typeface="Montserrat SemiBold"/>
              </a:rPr>
              <a:t>desafios </a:t>
            </a:r>
            <a:endParaRPr lang="pt-BR" sz="2800" b="1" dirty="0">
              <a:solidFill>
                <a:srgbClr val="FFE066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43868E9-0F6C-1E67-660F-868066E56FEB}"/>
              </a:ext>
            </a:extLst>
          </p:cNvPr>
          <p:cNvSpPr/>
          <p:nvPr/>
        </p:nvSpPr>
        <p:spPr>
          <a:xfrm rot="5400000">
            <a:off x="2714097" y="-363655"/>
            <a:ext cx="3561225" cy="233893"/>
          </a:xfrm>
          <a:prstGeom prst="rect">
            <a:avLst/>
          </a:prstGeom>
          <a:solidFill>
            <a:srgbClr val="505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0514F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15B4B81-3385-D422-9600-888C54BDE767}"/>
              </a:ext>
            </a:extLst>
          </p:cNvPr>
          <p:cNvSpPr/>
          <p:nvPr/>
        </p:nvSpPr>
        <p:spPr>
          <a:xfrm rot="5400000">
            <a:off x="3803846" y="2706581"/>
            <a:ext cx="1352540" cy="226324"/>
          </a:xfrm>
          <a:prstGeom prst="rect">
            <a:avLst/>
          </a:prstGeom>
          <a:solidFill>
            <a:srgbClr val="505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0514F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3ECF588-09A3-0A31-2CBE-A4BFA101301C}"/>
              </a:ext>
            </a:extLst>
          </p:cNvPr>
          <p:cNvSpPr/>
          <p:nvPr/>
        </p:nvSpPr>
        <p:spPr>
          <a:xfrm>
            <a:off x="4596817" y="3496013"/>
            <a:ext cx="1499184" cy="599605"/>
          </a:xfrm>
          <a:custGeom>
            <a:avLst/>
            <a:gdLst>
              <a:gd name="connsiteX0" fmla="*/ 0 w 1816621"/>
              <a:gd name="connsiteY0" fmla="*/ 330884 h 661767"/>
              <a:gd name="connsiteX1" fmla="*/ 908311 w 1816621"/>
              <a:gd name="connsiteY1" fmla="*/ 0 h 661767"/>
              <a:gd name="connsiteX2" fmla="*/ 1816622 w 1816621"/>
              <a:gd name="connsiteY2" fmla="*/ 330884 h 661767"/>
              <a:gd name="connsiteX3" fmla="*/ 908311 w 1816621"/>
              <a:gd name="connsiteY3" fmla="*/ 661768 h 661767"/>
              <a:gd name="connsiteX4" fmla="*/ 0 w 1816621"/>
              <a:gd name="connsiteY4" fmla="*/ 330884 h 66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6621" h="661767" extrusionOk="0">
                <a:moveTo>
                  <a:pt x="0" y="330884"/>
                </a:moveTo>
                <a:cubicBezTo>
                  <a:pt x="-9005" y="142587"/>
                  <a:pt x="292908" y="42695"/>
                  <a:pt x="908311" y="0"/>
                </a:cubicBezTo>
                <a:cubicBezTo>
                  <a:pt x="1416169" y="1308"/>
                  <a:pt x="1796081" y="148795"/>
                  <a:pt x="1816622" y="330884"/>
                </a:cubicBezTo>
                <a:cubicBezTo>
                  <a:pt x="1772964" y="556260"/>
                  <a:pt x="1395001" y="744435"/>
                  <a:pt x="908311" y="661768"/>
                </a:cubicBezTo>
                <a:cubicBezTo>
                  <a:pt x="385159" y="650001"/>
                  <a:pt x="3954" y="515515"/>
                  <a:pt x="0" y="330884"/>
                </a:cubicBezTo>
                <a:close/>
              </a:path>
            </a:pathLst>
          </a:custGeom>
          <a:noFill/>
          <a:ln w="34925">
            <a:solidFill>
              <a:srgbClr val="FFE066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Seta de linha: curva no sentido horário com preenchimento sólido">
            <a:extLst>
              <a:ext uri="{FF2B5EF4-FFF2-40B4-BE49-F238E27FC236}">
                <a16:creationId xmlns:a16="http://schemas.microsoft.com/office/drawing/2014/main" id="{2BD12745-28FE-6FFA-152A-B515E801A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081160" flipH="1">
            <a:off x="4067039" y="3685294"/>
            <a:ext cx="617446" cy="75735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FA9403-0EA6-BB46-6F08-C1435D2E2E33}"/>
              </a:ext>
            </a:extLst>
          </p:cNvPr>
          <p:cNvSpPr txBox="1"/>
          <p:nvPr/>
        </p:nvSpPr>
        <p:spPr>
          <a:xfrm>
            <a:off x="4639114" y="4145982"/>
            <a:ext cx="33520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Vídeos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Plataforma Interativa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ontserrat SemiBold" panose="00000700000000000000" pitchFamily="2" charset="0"/>
              </a:rPr>
              <a:t>Exercícios de Fixação</a:t>
            </a:r>
          </a:p>
        </p:txBody>
      </p:sp>
    </p:spTree>
    <p:extLst>
      <p:ext uri="{BB962C8B-B14F-4D97-AF65-F5344CB8AC3E}">
        <p14:creationId xmlns:p14="http://schemas.microsoft.com/office/powerpoint/2010/main" val="1882402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F0CB7E62-9C79-C047-B3B5-00943A02BDCA}"/>
              </a:ext>
            </a:extLst>
          </p:cNvPr>
          <p:cNvSpPr/>
          <p:nvPr/>
        </p:nvSpPr>
        <p:spPr>
          <a:xfrm>
            <a:off x="256673" y="805756"/>
            <a:ext cx="4090738" cy="196165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66B4C18-9376-7A69-7F92-0CC7C0A82CDC}"/>
              </a:ext>
            </a:extLst>
          </p:cNvPr>
          <p:cNvSpPr/>
          <p:nvPr/>
        </p:nvSpPr>
        <p:spPr>
          <a:xfrm rot="5400000">
            <a:off x="6945713" y="1611711"/>
            <a:ext cx="6858003" cy="3634574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00FADF4-7FF8-1691-5618-5AE237EFE9E9}"/>
              </a:ext>
            </a:extLst>
          </p:cNvPr>
          <p:cNvSpPr/>
          <p:nvPr/>
        </p:nvSpPr>
        <p:spPr>
          <a:xfrm>
            <a:off x="2593261" y="2151935"/>
            <a:ext cx="5953487" cy="205497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081577C-CD4F-0FD1-EC40-A538297A6F9D}"/>
              </a:ext>
            </a:extLst>
          </p:cNvPr>
          <p:cNvSpPr/>
          <p:nvPr/>
        </p:nvSpPr>
        <p:spPr>
          <a:xfrm>
            <a:off x="1724105" y="1501996"/>
            <a:ext cx="6259850" cy="205497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AECCCD-900E-239C-449E-C392DD5D8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56" y="1016831"/>
            <a:ext cx="3951371" cy="265575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CDD49E-2B2A-A123-EE12-BE2F7A62E30C}"/>
              </a:ext>
            </a:extLst>
          </p:cNvPr>
          <p:cNvSpPr txBox="1"/>
          <p:nvPr/>
        </p:nvSpPr>
        <p:spPr>
          <a:xfrm>
            <a:off x="830144" y="336884"/>
            <a:ext cx="4240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>
                <a:solidFill>
                  <a:srgbClr val="50514F"/>
                </a:solidFill>
                <a:latin typeface="Montserrat Medium" panose="00000600000000000000" pitchFamily="2" charset="0"/>
              </a:rPr>
              <a:t>BUSCA POR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0A4BF1F-55DD-77EC-A784-D8EE21AD9C59}"/>
              </a:ext>
            </a:extLst>
          </p:cNvPr>
          <p:cNvSpPr txBox="1"/>
          <p:nvPr/>
        </p:nvSpPr>
        <p:spPr>
          <a:xfrm>
            <a:off x="3649220" y="3672588"/>
            <a:ext cx="220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50514F"/>
                </a:solidFill>
                <a:latin typeface="Montserrat SemiBold" panose="00000700000000000000" pitchFamily="2" charset="0"/>
              </a:rPr>
              <a:t>Modelagem</a:t>
            </a:r>
          </a:p>
          <a:p>
            <a:r>
              <a:rPr lang="pt-BR" sz="2400" b="1">
                <a:solidFill>
                  <a:srgbClr val="50514F"/>
                </a:solidFill>
                <a:latin typeface="Montserrat SemiBold" panose="00000700000000000000" pitchFamily="2" charset="0"/>
              </a:rPr>
              <a:t>Bem Feita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6D9F6ED-8278-7D2D-56F5-11AB46CD959D}"/>
              </a:ext>
            </a:extLst>
          </p:cNvPr>
          <p:cNvSpPr txBox="1"/>
          <p:nvPr/>
        </p:nvSpPr>
        <p:spPr>
          <a:xfrm>
            <a:off x="3644680" y="5317670"/>
            <a:ext cx="3176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50514F"/>
                </a:solidFill>
                <a:latin typeface="Montserrat SemiBold" panose="00000700000000000000" pitchFamily="2" charset="0"/>
              </a:rPr>
              <a:t>Banco de dados</a:t>
            </a:r>
          </a:p>
          <a:p>
            <a:r>
              <a:rPr lang="pt-BR" sz="2400" b="1">
                <a:solidFill>
                  <a:srgbClr val="50514F"/>
                </a:solidFill>
                <a:latin typeface="Montserrat SemiBold" panose="00000700000000000000" pitchFamily="2" charset="0"/>
              </a:rPr>
              <a:t>SQL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170447-7822-3FFA-F146-362E7F61F200}"/>
              </a:ext>
            </a:extLst>
          </p:cNvPr>
          <p:cNvSpPr/>
          <p:nvPr/>
        </p:nvSpPr>
        <p:spPr>
          <a:xfrm rot="5400000">
            <a:off x="-1370836" y="2473636"/>
            <a:ext cx="3548656" cy="304175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F56C544-D580-A13C-BF48-075415387CC0}"/>
              </a:ext>
            </a:extLst>
          </p:cNvPr>
          <p:cNvSpPr txBox="1"/>
          <p:nvPr/>
        </p:nvSpPr>
        <p:spPr>
          <a:xfrm>
            <a:off x="1724105" y="1088096"/>
            <a:ext cx="4240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>
                <a:solidFill>
                  <a:srgbClr val="50514F"/>
                </a:solidFill>
                <a:latin typeface="Montserrat Medium" panose="00000600000000000000" pitchFamily="2" charset="0"/>
              </a:rPr>
              <a:t>SISTEMAS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7A7C26B-04D0-1B87-B06E-967AAE30C381}"/>
              </a:ext>
            </a:extLst>
          </p:cNvPr>
          <p:cNvSpPr txBox="1"/>
          <p:nvPr/>
        </p:nvSpPr>
        <p:spPr>
          <a:xfrm>
            <a:off x="2490774" y="1659661"/>
            <a:ext cx="5465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>
                <a:solidFill>
                  <a:srgbClr val="50514F"/>
                </a:solidFill>
                <a:latin typeface="Montserrat Medium" panose="00000600000000000000" pitchFamily="2" charset="0"/>
              </a:rPr>
              <a:t>MAIS EFICIENTES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678CF63-E73C-CF09-F5FE-811389DA1297}"/>
              </a:ext>
            </a:extLst>
          </p:cNvPr>
          <p:cNvSpPr/>
          <p:nvPr/>
        </p:nvSpPr>
        <p:spPr>
          <a:xfrm>
            <a:off x="1943715" y="4883304"/>
            <a:ext cx="1525619" cy="21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96F3F37-42A7-CD92-D95A-6A6936937BE2}"/>
              </a:ext>
            </a:extLst>
          </p:cNvPr>
          <p:cNvSpPr/>
          <p:nvPr/>
        </p:nvSpPr>
        <p:spPr>
          <a:xfrm>
            <a:off x="251403" y="5621038"/>
            <a:ext cx="1378179" cy="150525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F656F71-B9F8-E9D3-36F3-B32541B5FDD0}"/>
              </a:ext>
            </a:extLst>
          </p:cNvPr>
          <p:cNvSpPr/>
          <p:nvPr/>
        </p:nvSpPr>
        <p:spPr>
          <a:xfrm rot="5400000">
            <a:off x="-1361280" y="3797021"/>
            <a:ext cx="3548656" cy="304175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D7F235E4-82B3-FDEC-7345-04DF5D022925}"/>
              </a:ext>
            </a:extLst>
          </p:cNvPr>
          <p:cNvSpPr/>
          <p:nvPr/>
        </p:nvSpPr>
        <p:spPr>
          <a:xfrm>
            <a:off x="259424" y="4105058"/>
            <a:ext cx="1378179" cy="150525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3053B4A-6BEC-F5AB-1026-C2868F91AB24}"/>
              </a:ext>
            </a:extLst>
          </p:cNvPr>
          <p:cNvSpPr/>
          <p:nvPr/>
        </p:nvSpPr>
        <p:spPr>
          <a:xfrm>
            <a:off x="1953044" y="6599510"/>
            <a:ext cx="1681530" cy="21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Programador estrutura de tópicos">
            <a:extLst>
              <a:ext uri="{FF2B5EF4-FFF2-40B4-BE49-F238E27FC236}">
                <a16:creationId xmlns:a16="http://schemas.microsoft.com/office/drawing/2014/main" id="{6A770252-48F4-CFDE-0076-B9500E0C3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506" y="1016832"/>
            <a:ext cx="1513824" cy="1513824"/>
          </a:xfrm>
          <a:prstGeom prst="rect">
            <a:avLst/>
          </a:prstGeom>
        </p:spPr>
      </p:pic>
      <p:pic>
        <p:nvPicPr>
          <p:cNvPr id="8" name="Gráfico 7" descr="Diagrama de rede estrutura de tópicos">
            <a:extLst>
              <a:ext uri="{FF2B5EF4-FFF2-40B4-BE49-F238E27FC236}">
                <a16:creationId xmlns:a16="http://schemas.microsoft.com/office/drawing/2014/main" id="{3589557E-6714-61FE-D4D0-29B3292BC9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1383" y="4952619"/>
            <a:ext cx="1583076" cy="1513761"/>
          </a:xfrm>
          <a:prstGeom prst="rect">
            <a:avLst/>
          </a:prstGeom>
        </p:spPr>
      </p:pic>
      <p:pic>
        <p:nvPicPr>
          <p:cNvPr id="12" name="Gráfico 11" descr="Peças de quebra-cabeça estrutura de tópicos">
            <a:extLst>
              <a:ext uri="{FF2B5EF4-FFF2-40B4-BE49-F238E27FC236}">
                <a16:creationId xmlns:a16="http://schemas.microsoft.com/office/drawing/2014/main" id="{CC11F8C2-7A0D-508B-B9EC-7CE3CCDFA5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3044" y="3422015"/>
            <a:ext cx="1472223" cy="14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66B4C18-9376-7A69-7F92-0CC7C0A82CDC}"/>
              </a:ext>
            </a:extLst>
          </p:cNvPr>
          <p:cNvSpPr/>
          <p:nvPr/>
        </p:nvSpPr>
        <p:spPr>
          <a:xfrm rot="5400000">
            <a:off x="6945713" y="1611711"/>
            <a:ext cx="6858003" cy="3634574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A79EE30-1BF4-4B4B-92B3-10B66325633C}"/>
              </a:ext>
            </a:extLst>
          </p:cNvPr>
          <p:cNvSpPr/>
          <p:nvPr/>
        </p:nvSpPr>
        <p:spPr>
          <a:xfrm>
            <a:off x="9223898" y="439961"/>
            <a:ext cx="124287" cy="376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05EDEE4-338A-4240-83F2-57C17C9AE52F}"/>
              </a:ext>
            </a:extLst>
          </p:cNvPr>
          <p:cNvSpPr/>
          <p:nvPr/>
        </p:nvSpPr>
        <p:spPr>
          <a:xfrm rot="5400000">
            <a:off x="-2434528" y="3438617"/>
            <a:ext cx="5549174" cy="304175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FCCEB88-D17A-4DC2-9AA4-862E2DB9BA89}"/>
              </a:ext>
            </a:extLst>
          </p:cNvPr>
          <p:cNvSpPr/>
          <p:nvPr/>
        </p:nvSpPr>
        <p:spPr>
          <a:xfrm>
            <a:off x="187973" y="719091"/>
            <a:ext cx="5742309" cy="194054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32BA87B6-F95C-4821-B94F-9A7B68427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7" y="1098485"/>
            <a:ext cx="7941639" cy="515903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45F46A0A-AF50-4623-B48F-2D8C4CF5DD49}"/>
              </a:ext>
            </a:extLst>
          </p:cNvPr>
          <p:cNvSpPr txBox="1"/>
          <p:nvPr/>
        </p:nvSpPr>
        <p:spPr>
          <a:xfrm>
            <a:off x="655267" y="293573"/>
            <a:ext cx="591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50514F"/>
                </a:solidFill>
                <a:latin typeface="Montserrat Medium" panose="00000600000000000000" pitchFamily="2" charset="0"/>
              </a:rPr>
              <a:t>MODELAGEM DO SISTEMA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12A2D3B-ECFA-4C79-AF01-0420E056B3FC}"/>
              </a:ext>
            </a:extLst>
          </p:cNvPr>
          <p:cNvSpPr txBox="1"/>
          <p:nvPr/>
        </p:nvSpPr>
        <p:spPr>
          <a:xfrm>
            <a:off x="9348186" y="240750"/>
            <a:ext cx="2188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50514F"/>
                </a:solidFill>
                <a:latin typeface="Montserrat SemiBold" panose="00000700000000000000" pitchFamily="2" charset="0"/>
              </a:rPr>
              <a:t>Questões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9593D6-F1C3-4BA4-A217-1D71CDA07978}"/>
              </a:ext>
            </a:extLst>
          </p:cNvPr>
          <p:cNvSpPr/>
          <p:nvPr/>
        </p:nvSpPr>
        <p:spPr>
          <a:xfrm>
            <a:off x="8904303" y="1032866"/>
            <a:ext cx="317630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1 - Quantidade de alunos.</a:t>
            </a:r>
          </a:p>
          <a:p>
            <a:endParaRPr lang="pt-BR" sz="1400" b="1" dirty="0">
              <a:solidFill>
                <a:srgbClr val="50514F"/>
              </a:solidFill>
              <a:latin typeface="-apple-system"/>
            </a:endParaRPr>
          </a:p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2 - Professores que atuam em mais de uma turma</a:t>
            </a:r>
          </a:p>
          <a:p>
            <a:endParaRPr lang="pt-BR" sz="1400" b="1" dirty="0">
              <a:solidFill>
                <a:srgbClr val="50514F"/>
              </a:solidFill>
              <a:latin typeface="-apple-system"/>
            </a:endParaRPr>
          </a:p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3 - Porcentagem Evasão por turma</a:t>
            </a:r>
          </a:p>
          <a:p>
            <a:endParaRPr lang="pt-BR" sz="1400" b="1" dirty="0">
              <a:solidFill>
                <a:srgbClr val="50514F"/>
              </a:solidFill>
              <a:latin typeface="-apple-system"/>
            </a:endParaRPr>
          </a:p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4 - Qual é a porcentagem de evasão em cada turma de um curso específico?</a:t>
            </a:r>
          </a:p>
          <a:p>
            <a:endParaRPr lang="pt-BR" sz="1400" b="1" dirty="0">
              <a:solidFill>
                <a:srgbClr val="50514F"/>
              </a:solidFill>
              <a:latin typeface="-apple-system"/>
            </a:endParaRPr>
          </a:p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5 - Quais são os alunos matriculados em uma turma específica de um curso em uma instituição específica?</a:t>
            </a:r>
          </a:p>
          <a:p>
            <a:endParaRPr lang="pt-BR" sz="1400" b="1" dirty="0">
              <a:solidFill>
                <a:srgbClr val="50514F"/>
              </a:solidFill>
              <a:latin typeface="-apple-system"/>
            </a:endParaRPr>
          </a:p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6 - Quais são os instrutores que ministram aulas em turmas de um curso específico?</a:t>
            </a:r>
          </a:p>
          <a:p>
            <a:endParaRPr lang="pt-BR" sz="1400" b="1" dirty="0">
              <a:solidFill>
                <a:srgbClr val="50514F"/>
              </a:solidFill>
              <a:latin typeface="-apple-system"/>
            </a:endParaRPr>
          </a:p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7 - Quantos alunos estão matriculados em cada turma de um curso específico?</a:t>
            </a:r>
          </a:p>
          <a:p>
            <a:endParaRPr lang="pt-BR" sz="1400" b="1" dirty="0">
              <a:solidFill>
                <a:srgbClr val="50514F"/>
              </a:solidFill>
              <a:latin typeface="-apple-system"/>
            </a:endParaRPr>
          </a:p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8 - Quais são os alunos que estão matriculados em um determinado curso em uma instituição específica?</a:t>
            </a:r>
          </a:p>
          <a:p>
            <a:endParaRPr lang="pt-BR" sz="1400" b="1" dirty="0">
              <a:solidFill>
                <a:srgbClr val="50514F"/>
              </a:solidFill>
              <a:latin typeface="-apple-system"/>
            </a:endParaRPr>
          </a:p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9 - Atualização a cada UPTADE de status de matrícula.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FE6869-1978-417A-9F85-44C4B461A79D}"/>
              </a:ext>
            </a:extLst>
          </p:cNvPr>
          <p:cNvSpPr/>
          <p:nvPr/>
        </p:nvSpPr>
        <p:spPr>
          <a:xfrm rot="5400000">
            <a:off x="6026921" y="3864470"/>
            <a:ext cx="5684057" cy="1520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08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29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3E4883F-3A29-827A-DDA7-AC496FA858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C39CCA4-EF86-355C-EF15-1E7E03667D0E}"/>
              </a:ext>
            </a:extLst>
          </p:cNvPr>
          <p:cNvSpPr/>
          <p:nvPr/>
        </p:nvSpPr>
        <p:spPr>
          <a:xfrm>
            <a:off x="228644" y="1434016"/>
            <a:ext cx="216566" cy="343440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09D245-8936-9305-BD30-3545A36B35E5}"/>
              </a:ext>
            </a:extLst>
          </p:cNvPr>
          <p:cNvSpPr/>
          <p:nvPr/>
        </p:nvSpPr>
        <p:spPr>
          <a:xfrm>
            <a:off x="6198262" y="1421070"/>
            <a:ext cx="216566" cy="343440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1177108-8365-2443-C670-F25E7B37E7FE}"/>
              </a:ext>
            </a:extLst>
          </p:cNvPr>
          <p:cNvSpPr/>
          <p:nvPr/>
        </p:nvSpPr>
        <p:spPr>
          <a:xfrm>
            <a:off x="3148442" y="1427543"/>
            <a:ext cx="216566" cy="343440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DEDEB1D-A14D-1A27-B430-2099E42256BE}"/>
              </a:ext>
            </a:extLst>
          </p:cNvPr>
          <p:cNvSpPr/>
          <p:nvPr/>
        </p:nvSpPr>
        <p:spPr>
          <a:xfrm>
            <a:off x="-600477" y="433320"/>
            <a:ext cx="4270969" cy="670975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9D7691-FEB2-996C-7DF0-3FEDEEB2C65D}"/>
              </a:ext>
            </a:extLst>
          </p:cNvPr>
          <p:cNvSpPr txBox="1"/>
          <p:nvPr/>
        </p:nvSpPr>
        <p:spPr>
          <a:xfrm>
            <a:off x="89092" y="433320"/>
            <a:ext cx="3055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50514F"/>
                </a:solidFill>
                <a:latin typeface="Montserrat SemiBold" panose="00000700000000000000" pitchFamily="2" charset="0"/>
              </a:rPr>
              <a:t>SELECTS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381E663-B523-4465-B906-37629426F857}"/>
              </a:ext>
            </a:extLst>
          </p:cNvPr>
          <p:cNvSpPr/>
          <p:nvPr/>
        </p:nvSpPr>
        <p:spPr>
          <a:xfrm>
            <a:off x="3601492" y="103599"/>
            <a:ext cx="1249200" cy="1248430"/>
          </a:xfrm>
          <a:prstGeom prst="ellipse">
            <a:avLst/>
          </a:prstGeom>
          <a:solidFill>
            <a:srgbClr val="FFE066"/>
          </a:solidFill>
          <a:ln w="76200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2F2F2"/>
              </a:highlight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ACDA3790-EA1D-443F-9D52-34BBB38C8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1673" y="464972"/>
            <a:ext cx="728838" cy="60767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E0698FE-5C42-4A61-8A10-40A2494AAC69}"/>
              </a:ext>
            </a:extLst>
          </p:cNvPr>
          <p:cNvSpPr/>
          <p:nvPr/>
        </p:nvSpPr>
        <p:spPr>
          <a:xfrm>
            <a:off x="461345" y="1421070"/>
            <a:ext cx="2098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1 - Quantidade de alunos.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323A83-B41C-4FBE-86F6-5755E16739B1}"/>
              </a:ext>
            </a:extLst>
          </p:cNvPr>
          <p:cNvSpPr/>
          <p:nvPr/>
        </p:nvSpPr>
        <p:spPr>
          <a:xfrm>
            <a:off x="3418273" y="1379014"/>
            <a:ext cx="2384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2 - Professores que atuam em mais de uma turma.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B6511C-A042-4062-901C-F582C6E2C361}"/>
              </a:ext>
            </a:extLst>
          </p:cNvPr>
          <p:cNvSpPr/>
          <p:nvPr/>
        </p:nvSpPr>
        <p:spPr>
          <a:xfrm>
            <a:off x="6435275" y="1379014"/>
            <a:ext cx="20354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3 - Porcentagem Evasão por turma.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6EC2D3F-2D2A-4352-8B6D-74A87C7F120F}"/>
              </a:ext>
            </a:extLst>
          </p:cNvPr>
          <p:cNvSpPr/>
          <p:nvPr/>
        </p:nvSpPr>
        <p:spPr>
          <a:xfrm>
            <a:off x="9513435" y="1421070"/>
            <a:ext cx="216566" cy="343440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60B52BD-9ECF-4355-810A-47042B0E0C67}"/>
              </a:ext>
            </a:extLst>
          </p:cNvPr>
          <p:cNvSpPr/>
          <p:nvPr/>
        </p:nvSpPr>
        <p:spPr>
          <a:xfrm>
            <a:off x="9781028" y="1352029"/>
            <a:ext cx="20969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4 - Qual é a porcentagem de evasão em cada turma de um curso específico?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0D3D61E-0A3A-40D2-B5D2-FECEB2598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65" y="1975487"/>
            <a:ext cx="1931083" cy="59535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51E5755-CA5E-4263-A520-541452F32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887" y="1929219"/>
            <a:ext cx="2675285" cy="1600026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D0BB33C-8D7A-447C-864F-707A3CFD60AA}"/>
              </a:ext>
            </a:extLst>
          </p:cNvPr>
          <p:cNvSpPr/>
          <p:nvPr/>
        </p:nvSpPr>
        <p:spPr>
          <a:xfrm>
            <a:off x="3233865" y="1591035"/>
            <a:ext cx="60503" cy="2114555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DFCAA71-0B6A-4797-80FD-1699EC346F36}"/>
              </a:ext>
            </a:extLst>
          </p:cNvPr>
          <p:cNvSpPr/>
          <p:nvPr/>
        </p:nvSpPr>
        <p:spPr>
          <a:xfrm>
            <a:off x="314067" y="1591036"/>
            <a:ext cx="45719" cy="1285330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B4F3083-459E-4C85-BD72-00975E8FDEAF}"/>
              </a:ext>
            </a:extLst>
          </p:cNvPr>
          <p:cNvSpPr/>
          <p:nvPr/>
        </p:nvSpPr>
        <p:spPr>
          <a:xfrm>
            <a:off x="6283685" y="1591035"/>
            <a:ext cx="45719" cy="1594545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7356C36-A6AC-4F98-8437-68EAE016BD55}"/>
              </a:ext>
            </a:extLst>
          </p:cNvPr>
          <p:cNvSpPr/>
          <p:nvPr/>
        </p:nvSpPr>
        <p:spPr>
          <a:xfrm>
            <a:off x="9605939" y="1591036"/>
            <a:ext cx="45719" cy="1977787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F0454A9-8192-4F13-AA17-C1658BC7D5A3}"/>
              </a:ext>
            </a:extLst>
          </p:cNvPr>
          <p:cNvSpPr/>
          <p:nvPr/>
        </p:nvSpPr>
        <p:spPr>
          <a:xfrm flipH="1">
            <a:off x="274782" y="1483668"/>
            <a:ext cx="124288" cy="24413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E7E587A-7442-4F50-9485-F39066581F2E}"/>
              </a:ext>
            </a:extLst>
          </p:cNvPr>
          <p:cNvSpPr/>
          <p:nvPr/>
        </p:nvSpPr>
        <p:spPr>
          <a:xfrm flipH="1">
            <a:off x="3195119" y="1483668"/>
            <a:ext cx="124288" cy="24413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AC9A4D4-58D2-4FC2-A312-E879B4FBE79B}"/>
              </a:ext>
            </a:extLst>
          </p:cNvPr>
          <p:cNvSpPr/>
          <p:nvPr/>
        </p:nvSpPr>
        <p:spPr>
          <a:xfrm flipH="1">
            <a:off x="6244400" y="1483668"/>
            <a:ext cx="124288" cy="24413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ACFD072-1E99-4CE9-AD3D-BB7F5FFBE898}"/>
              </a:ext>
            </a:extLst>
          </p:cNvPr>
          <p:cNvSpPr/>
          <p:nvPr/>
        </p:nvSpPr>
        <p:spPr>
          <a:xfrm flipH="1">
            <a:off x="9559574" y="1483668"/>
            <a:ext cx="124288" cy="24413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1BBEE8A1-8704-4906-86C2-A1BE69C0F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5275" y="2121460"/>
            <a:ext cx="2972207" cy="932457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88C7E303-1415-434A-AF95-3841AE71CD18}"/>
              </a:ext>
            </a:extLst>
          </p:cNvPr>
          <p:cNvSpPr/>
          <p:nvPr/>
        </p:nvSpPr>
        <p:spPr>
          <a:xfrm>
            <a:off x="228644" y="3411803"/>
            <a:ext cx="216566" cy="343440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B37CF8D-5465-4D2B-9116-24B39DAE8635}"/>
              </a:ext>
            </a:extLst>
          </p:cNvPr>
          <p:cNvSpPr/>
          <p:nvPr/>
        </p:nvSpPr>
        <p:spPr>
          <a:xfrm>
            <a:off x="314067" y="3568823"/>
            <a:ext cx="52799" cy="2284349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F4FF0F-525E-4154-ADC0-2CF6DB68F3F5}"/>
              </a:ext>
            </a:extLst>
          </p:cNvPr>
          <p:cNvSpPr/>
          <p:nvPr/>
        </p:nvSpPr>
        <p:spPr>
          <a:xfrm flipH="1">
            <a:off x="274782" y="3461455"/>
            <a:ext cx="124288" cy="24413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2BEB26F-3AC5-44CC-ABE5-24C7545F706A}"/>
              </a:ext>
            </a:extLst>
          </p:cNvPr>
          <p:cNvSpPr/>
          <p:nvPr/>
        </p:nvSpPr>
        <p:spPr>
          <a:xfrm>
            <a:off x="491348" y="3347550"/>
            <a:ext cx="25585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5 - Quais são os alunos matriculados em uma turma específica de um curso em uma instituição específica?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23A399FA-3A73-4C21-AD41-C18C541EDF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209" y="4571174"/>
            <a:ext cx="2558507" cy="992922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928EEE00-241C-4600-80A6-241C565B89F4}"/>
              </a:ext>
            </a:extLst>
          </p:cNvPr>
          <p:cNvSpPr/>
          <p:nvPr/>
        </p:nvSpPr>
        <p:spPr>
          <a:xfrm>
            <a:off x="3148442" y="4124790"/>
            <a:ext cx="216566" cy="343440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0E55CA4-4160-4ED9-9757-71175B9BE913}"/>
              </a:ext>
            </a:extLst>
          </p:cNvPr>
          <p:cNvSpPr/>
          <p:nvPr/>
        </p:nvSpPr>
        <p:spPr>
          <a:xfrm>
            <a:off x="3233865" y="4288283"/>
            <a:ext cx="52799" cy="1784044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CC253A6-A9AC-4171-9C4C-C3129CC94982}"/>
              </a:ext>
            </a:extLst>
          </p:cNvPr>
          <p:cNvSpPr/>
          <p:nvPr/>
        </p:nvSpPr>
        <p:spPr>
          <a:xfrm flipH="1">
            <a:off x="3195119" y="4180915"/>
            <a:ext cx="124288" cy="24413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A90E002-5CE9-4320-9620-5814A9540EEA}"/>
              </a:ext>
            </a:extLst>
          </p:cNvPr>
          <p:cNvSpPr/>
          <p:nvPr/>
        </p:nvSpPr>
        <p:spPr>
          <a:xfrm>
            <a:off x="3382663" y="4057625"/>
            <a:ext cx="27651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6 - Quais são os instrutores que ministram aulas em turmas de um curso específico?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359E99E2-C6AA-4E65-873A-588985F0BD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8330" y="4850467"/>
            <a:ext cx="2659870" cy="1002705"/>
          </a:xfrm>
          <a:prstGeom prst="rect">
            <a:avLst/>
          </a:prstGeom>
        </p:spPr>
      </p:pic>
      <p:sp>
        <p:nvSpPr>
          <p:cNvPr id="47" name="Retângulo 46">
            <a:extLst>
              <a:ext uri="{FF2B5EF4-FFF2-40B4-BE49-F238E27FC236}">
                <a16:creationId xmlns:a16="http://schemas.microsoft.com/office/drawing/2014/main" id="{3CA6E805-9503-484C-968C-5F9254EFEEC8}"/>
              </a:ext>
            </a:extLst>
          </p:cNvPr>
          <p:cNvSpPr/>
          <p:nvPr/>
        </p:nvSpPr>
        <p:spPr>
          <a:xfrm>
            <a:off x="6198262" y="3723176"/>
            <a:ext cx="216566" cy="343440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E12D86F6-1095-440A-9DCC-D761111A2031}"/>
              </a:ext>
            </a:extLst>
          </p:cNvPr>
          <p:cNvSpPr/>
          <p:nvPr/>
        </p:nvSpPr>
        <p:spPr>
          <a:xfrm>
            <a:off x="6283685" y="3893141"/>
            <a:ext cx="45719" cy="1594545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1FE7154-8636-4A86-9E9E-2426558446BA}"/>
              </a:ext>
            </a:extLst>
          </p:cNvPr>
          <p:cNvSpPr/>
          <p:nvPr/>
        </p:nvSpPr>
        <p:spPr>
          <a:xfrm flipH="1">
            <a:off x="6244400" y="3785774"/>
            <a:ext cx="124288" cy="24413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96093DD-D64A-490D-A509-65CB4DA85D3F}"/>
              </a:ext>
            </a:extLst>
          </p:cNvPr>
          <p:cNvSpPr/>
          <p:nvPr/>
        </p:nvSpPr>
        <p:spPr>
          <a:xfrm>
            <a:off x="6507332" y="3630967"/>
            <a:ext cx="26366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7 - Quantos alunos estão matriculados em cada turma de um curso específico?</a:t>
            </a: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2B0C6F5B-2B81-4EBE-BB33-EC99550DED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5275" y="4415872"/>
            <a:ext cx="2841989" cy="1063114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29C5DEB3-C9B6-444D-AED9-F51B3D863824}"/>
              </a:ext>
            </a:extLst>
          </p:cNvPr>
          <p:cNvSpPr/>
          <p:nvPr/>
        </p:nvSpPr>
        <p:spPr>
          <a:xfrm>
            <a:off x="9513435" y="3859943"/>
            <a:ext cx="216566" cy="343440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590F53A-D4A2-4729-A6DD-9135188C6305}"/>
              </a:ext>
            </a:extLst>
          </p:cNvPr>
          <p:cNvSpPr/>
          <p:nvPr/>
        </p:nvSpPr>
        <p:spPr>
          <a:xfrm>
            <a:off x="9605939" y="4029909"/>
            <a:ext cx="45719" cy="1977787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75FB8FFB-7777-4272-99AC-A1BC0AA0A7C6}"/>
              </a:ext>
            </a:extLst>
          </p:cNvPr>
          <p:cNvSpPr/>
          <p:nvPr/>
        </p:nvSpPr>
        <p:spPr>
          <a:xfrm flipH="1">
            <a:off x="9559574" y="3922541"/>
            <a:ext cx="124288" cy="24413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08A76FE-781F-4404-95FD-84FFEC4F3368}"/>
              </a:ext>
            </a:extLst>
          </p:cNvPr>
          <p:cNvSpPr/>
          <p:nvPr/>
        </p:nvSpPr>
        <p:spPr>
          <a:xfrm>
            <a:off x="9824825" y="3783042"/>
            <a:ext cx="24133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50514F"/>
                </a:solidFill>
                <a:latin typeface="-apple-system"/>
              </a:rPr>
              <a:t>8 - Quais são os alunos que estão matriculados em um determinado curso em uma instituição específica?</a:t>
            </a:r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832E5CF1-99C3-453A-A6D7-10EF335011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46482" y="4737149"/>
            <a:ext cx="2234278" cy="13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09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3E4883F-3A29-827A-DDA7-AC496FA858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76845F07-AE25-48E3-A088-F72828D2DD36}"/>
              </a:ext>
            </a:extLst>
          </p:cNvPr>
          <p:cNvSpPr/>
          <p:nvPr/>
        </p:nvSpPr>
        <p:spPr>
          <a:xfrm>
            <a:off x="6537377" y="1908470"/>
            <a:ext cx="5654623" cy="238491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904BDAF4-7581-455A-93BB-52FDEBF04C92}"/>
              </a:ext>
            </a:extLst>
          </p:cNvPr>
          <p:cNvSpPr/>
          <p:nvPr/>
        </p:nvSpPr>
        <p:spPr>
          <a:xfrm>
            <a:off x="6537377" y="2231400"/>
            <a:ext cx="5654623" cy="238491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DEDEB1D-A14D-1A27-B430-2099E42256BE}"/>
              </a:ext>
            </a:extLst>
          </p:cNvPr>
          <p:cNvSpPr/>
          <p:nvPr/>
        </p:nvSpPr>
        <p:spPr>
          <a:xfrm>
            <a:off x="-600477" y="433320"/>
            <a:ext cx="4270969" cy="670975"/>
          </a:xfrm>
          <a:prstGeom prst="rect">
            <a:avLst/>
          </a:prstGeom>
          <a:solidFill>
            <a:srgbClr val="FF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9D7691-FEB2-996C-7DF0-3FEDEEB2C65D}"/>
              </a:ext>
            </a:extLst>
          </p:cNvPr>
          <p:cNvSpPr txBox="1"/>
          <p:nvPr/>
        </p:nvSpPr>
        <p:spPr>
          <a:xfrm>
            <a:off x="89092" y="433320"/>
            <a:ext cx="3055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50514F"/>
                </a:solidFill>
                <a:latin typeface="Montserrat SemiBold" panose="00000700000000000000" pitchFamily="2" charset="0"/>
              </a:rPr>
              <a:t>Desafios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381E663-B523-4465-B906-37629426F857}"/>
              </a:ext>
            </a:extLst>
          </p:cNvPr>
          <p:cNvSpPr/>
          <p:nvPr/>
        </p:nvSpPr>
        <p:spPr>
          <a:xfrm>
            <a:off x="3601492" y="103599"/>
            <a:ext cx="1249200" cy="1248430"/>
          </a:xfrm>
          <a:prstGeom prst="ellipse">
            <a:avLst/>
          </a:prstGeom>
          <a:solidFill>
            <a:srgbClr val="FFE066"/>
          </a:solidFill>
          <a:ln w="76200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2F2F2"/>
              </a:highlight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DFCAA71-0B6A-4797-80FD-1699EC346F36}"/>
              </a:ext>
            </a:extLst>
          </p:cNvPr>
          <p:cNvSpPr/>
          <p:nvPr/>
        </p:nvSpPr>
        <p:spPr>
          <a:xfrm>
            <a:off x="171538" y="1758940"/>
            <a:ext cx="107587" cy="710951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0218EA6-F117-402B-AD41-8404A23B84EE}"/>
              </a:ext>
            </a:extLst>
          </p:cNvPr>
          <p:cNvSpPr/>
          <p:nvPr/>
        </p:nvSpPr>
        <p:spPr>
          <a:xfrm>
            <a:off x="339650" y="1738722"/>
            <a:ext cx="4181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50514F"/>
                </a:solidFill>
                <a:latin typeface="Montserrat SemiBold" panose="00000700000000000000" pitchFamily="2" charset="0"/>
              </a:rPr>
              <a:t>9 - Atualização a cada UPTADE de status de matrícula.</a:t>
            </a: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42CAEF09-4584-4AD0-8DF4-0BBD55E43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4" y="2471777"/>
            <a:ext cx="3682082" cy="1882921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D487FD4A-72EC-42DD-A489-0AF88F6C6E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653070" y="1631000"/>
            <a:ext cx="3834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FFE066"/>
                </a:solidFill>
                <a:latin typeface="Montserrat SemiBold" panose="00000700000000000000" pitchFamily="2" charset="0"/>
              </a:rPr>
              <a:t>Procedure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2094DC77-DD56-4072-964D-E6A696D46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342" y="396409"/>
            <a:ext cx="707886" cy="707886"/>
          </a:xfrm>
          <a:prstGeom prst="rect">
            <a:avLst/>
          </a:prstGeom>
        </p:spPr>
      </p:pic>
      <p:sp>
        <p:nvSpPr>
          <p:cNvPr id="65" name="Retângulo 64">
            <a:extLst>
              <a:ext uri="{FF2B5EF4-FFF2-40B4-BE49-F238E27FC236}">
                <a16:creationId xmlns:a16="http://schemas.microsoft.com/office/drawing/2014/main" id="{21C047E2-6417-447A-923F-C3062930E49A}"/>
              </a:ext>
            </a:extLst>
          </p:cNvPr>
          <p:cNvSpPr/>
          <p:nvPr/>
        </p:nvSpPr>
        <p:spPr>
          <a:xfrm>
            <a:off x="260020" y="1758940"/>
            <a:ext cx="107587" cy="710951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E814255A-5A10-4E4D-B492-7307150A9752}"/>
              </a:ext>
            </a:extLst>
          </p:cNvPr>
          <p:cNvSpPr/>
          <p:nvPr/>
        </p:nvSpPr>
        <p:spPr>
          <a:xfrm>
            <a:off x="225331" y="1758940"/>
            <a:ext cx="96711" cy="2629170"/>
          </a:xfrm>
          <a:prstGeom prst="rect">
            <a:avLst/>
          </a:prstGeom>
          <a:solidFill>
            <a:srgbClr val="07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C88A9CF3-5245-4B85-BADC-D08C9A9E7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096" y="2580472"/>
            <a:ext cx="4728386" cy="414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83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uxograma: Operação Manual 26">
            <a:extLst>
              <a:ext uri="{FF2B5EF4-FFF2-40B4-BE49-F238E27FC236}">
                <a16:creationId xmlns:a16="http://schemas.microsoft.com/office/drawing/2014/main" id="{6B66B5E2-C907-15DA-84F3-20A20211AA53}"/>
              </a:ext>
            </a:extLst>
          </p:cNvPr>
          <p:cNvSpPr/>
          <p:nvPr/>
        </p:nvSpPr>
        <p:spPr>
          <a:xfrm rot="10800000">
            <a:off x="4938631" y="2222937"/>
            <a:ext cx="2314729" cy="117073"/>
          </a:xfrm>
          <a:prstGeom prst="flowChartManualOpera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C37F0CF-F46C-4152-CE8A-C517A09F03EA}"/>
              </a:ext>
            </a:extLst>
          </p:cNvPr>
          <p:cNvSpPr/>
          <p:nvPr/>
        </p:nvSpPr>
        <p:spPr>
          <a:xfrm>
            <a:off x="3788832" y="3220700"/>
            <a:ext cx="4614325" cy="1940624"/>
          </a:xfrm>
          <a:prstGeom prst="rect">
            <a:avLst/>
          </a:prstGeom>
          <a:solidFill>
            <a:srgbClr val="505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50514F"/>
                </a:solidFill>
                <a:latin typeface="Montserrat Medium" panose="00000600000000000000" pitchFamily="2" charset="0"/>
              </a:rPr>
              <a:t>OBRIGADO!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ENTÃO É ISSO!</a:t>
            </a:r>
            <a:endParaRPr lang="pt-BR" sz="3600" b="1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33CCDF-BFE2-C4A8-DCE6-FC76654D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70" y="0"/>
            <a:ext cx="3197260" cy="30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7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511</Words>
  <Application>Microsoft Office PowerPoint</Application>
  <PresentationFormat>Widescreen</PresentationFormat>
  <Paragraphs>122</Paragraphs>
  <Slides>14</Slides>
  <Notes>5</Notes>
  <HiddenSlides>4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Josefin Sans</vt:lpstr>
      <vt:lpstr>Montserrat Medium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Pecly Abreu</dc:creator>
  <cp:lastModifiedBy>DATA ANALYTICS - 2024.1</cp:lastModifiedBy>
  <cp:revision>14</cp:revision>
  <dcterms:created xsi:type="dcterms:W3CDTF">2022-05-16T18:26:34Z</dcterms:created>
  <dcterms:modified xsi:type="dcterms:W3CDTF">2024-05-15T00:06:01Z</dcterms:modified>
</cp:coreProperties>
</file>