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4" r:id="rId5"/>
    <p:sldId id="274" r:id="rId6"/>
    <p:sldId id="269" r:id="rId7"/>
    <p:sldId id="283" r:id="rId8"/>
    <p:sldId id="270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77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4E1B01"/>
    <a:srgbClr val="432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61" y="10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CD71-AB9C-4BC9-A2DA-9FE2581A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3E64-F751-4F5E-AE9A-9D2C4B5D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D390-D36D-4B94-A1CF-39819847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5E1F-9445-4F0F-9448-0D7504E6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6BAB-08DE-418E-B982-C887199E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1C3E-B461-4267-9E88-04CEF7B1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F00B2-273A-4C91-AAF1-516F2D85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C6A6-347E-42DF-97EF-50DB8C71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6B3C-6057-4872-AF48-B915E524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D8FB-AD94-4616-81FA-474F65FB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848D0-0ED4-42BD-857F-8A3F7828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1C09F-B130-4A05-8C46-5E1C8110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C3CB-39A8-455B-BD19-9EAA602C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DE9A-8643-4058-95D1-0F15AC42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F92F-55A5-465B-B9B3-3729996F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77BF-6705-46B8-B897-F7CE525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C367-B2C9-4860-915C-DF402665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25C2-1151-4874-A503-AFCBDD06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D38E-6879-4BE8-A44D-8BA5FF55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9186-6FF2-4543-A450-26E89764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CC7F-C813-481C-BED5-ECB33B8D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3B66-52B3-42DB-9612-0817BB59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B164-12BA-4232-AEF6-AFE8E8C2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9D5D-E9BC-46CA-9BAA-2AA28AD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A126-2291-4396-9FE7-E882BCD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29D1-B068-4600-ACF3-7EF67A2B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FBB7-FBDA-43DA-8397-E13CA205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367F-E01C-46B3-973C-4AC860D8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DE14-1458-45CF-9E28-9633F323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B6A5-C2AE-4E4F-B241-56FFB14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BBE6-D5D3-4FFD-BDB0-A8223487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8B5B-7037-40EB-8E35-D47777FC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038A-3A98-450D-9428-0A417B163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9A8A-3A0C-49E0-AC9E-6472ED0D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3B9C2-337E-401B-87B4-B8571E54F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699C0-BD7A-4409-9C3D-E3648CA96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CB1D9-A362-46C1-A9F2-94452946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44CB6-9656-4FF2-89E7-E72C1CC0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2AD8B-FF18-474A-93FF-A87DAD96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357D-7D4A-4894-B8E7-F57E05F3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9AE1-CC43-4D37-B3C1-A2ABBE48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2C757-90D6-41F5-8EC1-9D329990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44299-9575-4FEB-9B77-9CDE0A87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81C8F-109F-421A-B4D2-2FFEE00E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18372-A464-4B89-BDF9-446C79C3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CBC7F-171D-40DD-8FCD-AFA5A66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3B68-7A77-407D-B84B-6B54505F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977E-FEDF-48CB-9BE3-7A7FEFB9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373F5-0458-47CB-AA12-C39C10439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527C-803F-4A5F-BB6F-82732F78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A2A1-8E8D-43F6-BFE0-26743A6F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44F33-6CDE-4A8E-987F-B1B4172E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5558-6C1A-4FDE-A710-29C1BF89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03A5D-190F-4EC6-85E2-A047BA9D3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8F89-22FA-4FD1-B19A-2C6190C6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491B-50EA-49F2-8E68-50F651C2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E56E-05D4-4AB3-B44E-5C188D4C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841CE-FAAD-4C65-879F-BF66FB3B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1CBE1-CD8C-4787-A5F0-77DA032F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95CA-30FE-4BC0-A502-880FD3D7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E826-F524-4C13-8B9F-E4773D41D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9144-AA5D-4B66-B666-E941F123825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B2EA-C88B-4101-8C33-BCE2A141B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D344-194B-41DB-B297-9A9D8860B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02D4-88E7-4A6B-A9BA-D0CCBDDA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hyperlink" Target="https://kepler.gl/demo/map?mapUrl=https://dl.dropboxusercontent.com/s/tmpj2dkr0w1vhoj/keplergl_7k43a5f.js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5555/1953048.2021041" TargetMode="External"/><Relationship Id="rId2" Type="http://schemas.openxmlformats.org/officeDocument/2006/relationships/hyperlink" Target="https://arxiv.org/abs/1501.05303v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nualreviews.org/doi/pdf/10.1146/annurev-statistics-031017-10004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E03C-6F3F-4FE6-88C0-776DD7286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Low-Dimensional Filamentary Structures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1183A-9E82-4FC1-B047-12BBAD834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Lieberman</a:t>
            </a:r>
          </a:p>
        </p:txBody>
      </p:sp>
    </p:spTree>
    <p:extLst>
      <p:ext uri="{BB962C8B-B14F-4D97-AF65-F5344CB8AC3E}">
        <p14:creationId xmlns:p14="http://schemas.microsoft.com/office/powerpoint/2010/main" val="289708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25FA-7572-4098-B88B-3EE46B5C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118C-22D7-43B1-AFD5-28F6878E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0668" y="6338888"/>
            <a:ext cx="685800" cy="307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Map</a:t>
            </a:r>
            <a:endParaRPr lang="en-US" sz="1800" dirty="0"/>
          </a:p>
        </p:txBody>
      </p:sp>
      <p:pic>
        <p:nvPicPr>
          <p:cNvPr id="8" name="covid">
            <a:hlinkClick r:id="" action="ppaction://media"/>
            <a:extLst>
              <a:ext uri="{FF2B5EF4-FFF2-40B4-BE49-F238E27FC236}">
                <a16:creationId xmlns:a16="http://schemas.microsoft.com/office/drawing/2014/main" id="{DF303614-EFF2-4D4A-A6BB-C85FFE68C6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199" y="1501498"/>
            <a:ext cx="10227733" cy="52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D53-A048-447F-80FE-AF6552C9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F6822-AD4C-437E-B5AB-D50612B5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3" y="1510256"/>
            <a:ext cx="8818157" cy="53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D53-A048-447F-80FE-AF6552C9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40B7F-C3B0-4309-A466-77A1409C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7" y="1498874"/>
            <a:ext cx="8784813" cy="53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D53-A048-447F-80FE-AF6552C9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6ED2A-5804-4D3B-8807-1BC7E296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9" y="1496026"/>
            <a:ext cx="8776531" cy="53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D53-A048-447F-80FE-AF6552C9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B5D0-3227-4EB0-AEBC-2F9E5972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2" y="1524578"/>
            <a:ext cx="8860678" cy="53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6D53-A048-447F-80FE-AF6552C9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E4AF7-8940-4EFB-8C89-91C3940B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1" y="1525852"/>
            <a:ext cx="8860678" cy="5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3EA8-85AB-41BD-9BA6-0177F1E1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0A7AC-B9F8-44DE-B8DE-2ECAEBE30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05442"/>
              </a:xfrm>
            </p:spPr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KDE-SCMS runs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Look at our data towards the end of the time-series…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F0A7AC-B9F8-44DE-B8DE-2ECAEBE30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05442"/>
              </a:xfrm>
              <a:blipFill>
                <a:blip r:embed="rId2"/>
                <a:stretch>
                  <a:fillRect l="-1043" t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559239-96BD-485C-8602-69D1D3256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74" y="2927867"/>
            <a:ext cx="6440783" cy="39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F9AB-3933-4D4F-9BF1-1298BBAF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C50-046F-4B25-ADDF-3C3EAC42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Radius Nearest Neighbors within 3*SD (approx. bandwidth) of point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Gaussian Kernel dies off quickly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Far points’ contributions are small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Improved runtime with indistinguishable impact on accuracy; not improved enough to run on &gt;50K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COVID plots were generated on previous slides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r>
              <a:rPr lang="en-US" dirty="0"/>
              <a:t>KD-tree construction at every iteration is still too slow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Approximate Hierarchical Nearest Neighbor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328139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F9AB-3933-4D4F-9BF1-1298BBAF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Solution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C50-046F-4B25-ADDF-3C3EAC42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Optimizations due to time series?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Pass previously converged filament as initial mesh; append a random sample of #(percent difference in size) points from new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Good Initial Guess = Faster Convergence?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Yes, to an extent, but only reduced iterations ~15% (with caveats)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alibri" panose="020F0502020204030204" pitchFamily="34" charset="0"/>
              <a:buChar char="□"/>
            </a:pPr>
            <a:r>
              <a:rPr lang="en-US" dirty="0"/>
              <a:t>New problem, small errors compound in time</a:t>
            </a:r>
          </a:p>
        </p:txBody>
      </p:sp>
    </p:spTree>
    <p:extLst>
      <p:ext uri="{BB962C8B-B14F-4D97-AF65-F5344CB8AC3E}">
        <p14:creationId xmlns:p14="http://schemas.microsoft.com/office/powerpoint/2010/main" val="378741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5CC2-04D3-40C4-960C-B7F999F1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2832-C9BF-4940-8934-4F66E756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Cosmic Web Reconstruction through Density Ridges: Method and Algorithm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https://arxiv.org/abs/1501.05303v3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Locally Defined Principal Curves and Surfaces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https://dl.acm.org/doi/10.5555/1953048.2021041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Topological Data Analysis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hlinkClick r:id="rId4"/>
            </a:endParaRP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https://www.annualreviews.org/doi/pdf/10.1146/annurev-statistics-031017-100045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B573-641E-4268-966D-E92F5601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ridge?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512E6-0A89-4E92-8670-CC19CF152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461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6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Local maxima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along direction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ridge point is then: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taken to be the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This quadratic form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negative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𝑅𝑖𝑑𝑔𝑒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𝐴𝑁𝐷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 that the LHS has the interpretation of “projected gradient”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512E6-0A89-4E92-8670-CC19CF152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461"/>
                <a:ext cx="10515600" cy="435133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B573-641E-4268-966D-E92F5601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filament?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512E6-0A89-4E92-8670-CC19CF152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Along a ridge, one of the eigenvectors of the Hessian is parallel with the gradient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ridge point is one which lies in the tangent space for which the eigenvalues of the Normal space are all strongly negative</a:t>
                </a:r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smooth (PDF) and the eigengap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ridges are considered filaments, smooth low-dimensional structures with high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512E6-0A89-4E92-8670-CC19CF152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98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9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D7A5-7870-4677-97A9-310A8970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Inspired by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4E01-53E2-401F-8005-2BCD0469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Set of filament points is by construction are the local maxima points of the PDF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Similar to the likelihood maximization mean-shift algorithm widely used in clustering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Subject to the constraint that it is also a local maximum in the tangent space</a:t>
            </a:r>
          </a:p>
        </p:txBody>
      </p:sp>
    </p:spTree>
    <p:extLst>
      <p:ext uri="{BB962C8B-B14F-4D97-AF65-F5344CB8AC3E}">
        <p14:creationId xmlns:p14="http://schemas.microsoft.com/office/powerpoint/2010/main" val="306308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B337-3F62-43E5-9F94-9FE6BCD3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Filament Estimation via KDE-SCMS(V2)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9D3-948F-4E2E-A6E1-2E87650A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Compute the Kernel Density Estimator using the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Ignore points in regions of low-density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2: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Perform the subspace constrained mean-shift algorithm to converge to the local maxima, iteratively</a:t>
            </a:r>
          </a:p>
        </p:txBody>
      </p:sp>
    </p:spTree>
    <p:extLst>
      <p:ext uri="{BB962C8B-B14F-4D97-AF65-F5344CB8AC3E}">
        <p14:creationId xmlns:p14="http://schemas.microsoft.com/office/powerpoint/2010/main" val="3895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F400D9-0A0D-4FF5-810E-9FBE4CDC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Bayesian Filament Estimation (Generalization)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E17FF-A65B-48DD-A3F2-9E3F81E23164}"/>
              </a:ext>
            </a:extLst>
          </p:cNvPr>
          <p:cNvGrpSpPr/>
          <p:nvPr/>
        </p:nvGrpSpPr>
        <p:grpSpPr>
          <a:xfrm>
            <a:off x="178500" y="1789289"/>
            <a:ext cx="11834999" cy="5068711"/>
            <a:chOff x="0" y="1636392"/>
            <a:chExt cx="12192000" cy="5221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E0787F-DD00-46E2-9A59-262D9DB26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36392"/>
              <a:ext cx="12192000" cy="522160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63C2F2-A928-48D0-8335-AAA763482F99}"/>
                </a:ext>
              </a:extLst>
            </p:cNvPr>
            <p:cNvSpPr/>
            <p:nvPr/>
          </p:nvSpPr>
          <p:spPr>
            <a:xfrm>
              <a:off x="0" y="6485467"/>
              <a:ext cx="1190978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CE2D0-54B6-481C-9900-4370B3D813E7}"/>
                </a:ext>
              </a:extLst>
            </p:cNvPr>
            <p:cNvSpPr/>
            <p:nvPr/>
          </p:nvSpPr>
          <p:spPr>
            <a:xfrm>
              <a:off x="9454444" y="6457244"/>
              <a:ext cx="2737556" cy="37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8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9177F3-FFDB-4CD5-A46F-B8DA55A4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3" y="2218266"/>
            <a:ext cx="6741413" cy="45889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01B32-A5EB-45CE-A8F2-9184CC7D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KDE-SMCS(V2) Replication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E6C54-F944-49A8-B005-75651FB8D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1" r="32902" b="13029"/>
          <a:stretch/>
        </p:blipFill>
        <p:spPr>
          <a:xfrm>
            <a:off x="0" y="2359376"/>
            <a:ext cx="4436533" cy="4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962EDE-1320-466E-92D2-DD122520FF14}"/>
              </a:ext>
            </a:extLst>
          </p:cNvPr>
          <p:cNvSpPr txBox="1"/>
          <p:nvPr/>
        </p:nvSpPr>
        <p:spPr>
          <a:xfrm>
            <a:off x="1119086" y="1601044"/>
            <a:ext cx="2198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Bayesian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EA6F2-C76D-4637-948F-5A61CF95FA40}"/>
              </a:ext>
            </a:extLst>
          </p:cNvPr>
          <p:cNvSpPr txBox="1"/>
          <p:nvPr/>
        </p:nvSpPr>
        <p:spPr>
          <a:xfrm>
            <a:off x="7747228" y="1601045"/>
            <a:ext cx="2577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KDE-SMCS</a:t>
            </a:r>
          </a:p>
        </p:txBody>
      </p:sp>
    </p:spTree>
    <p:extLst>
      <p:ext uri="{BB962C8B-B14F-4D97-AF65-F5344CB8AC3E}">
        <p14:creationId xmlns:p14="http://schemas.microsoft.com/office/powerpoint/2010/main" val="82682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406D-8355-45DF-9E7E-D2CD6B49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Denoising (V1 vs V2)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5D5995-EA8A-46CB-845C-56CC5B981CF2}"/>
              </a:ext>
            </a:extLst>
          </p:cNvPr>
          <p:cNvGrpSpPr/>
          <p:nvPr/>
        </p:nvGrpSpPr>
        <p:grpSpPr>
          <a:xfrm>
            <a:off x="0" y="1298225"/>
            <a:ext cx="5029200" cy="5559775"/>
            <a:chOff x="0" y="1298225"/>
            <a:chExt cx="5029200" cy="55597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699CE6-7783-411C-BDE4-14A0908F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8225"/>
              <a:ext cx="5029200" cy="31133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D17F7A-C932-4B91-B81A-6C22B923A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58"/>
            <a:stretch/>
          </p:blipFill>
          <p:spPr>
            <a:xfrm>
              <a:off x="0" y="3744686"/>
              <a:ext cx="5029200" cy="31133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5B8249-8858-4C4B-BE84-EE7888C8FBD7}"/>
              </a:ext>
            </a:extLst>
          </p:cNvPr>
          <p:cNvSpPr txBox="1"/>
          <p:nvPr/>
        </p:nvSpPr>
        <p:spPr>
          <a:xfrm>
            <a:off x="5029200" y="2136735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8EE77-A47B-4357-9DD5-5DA36967D904}"/>
              </a:ext>
            </a:extLst>
          </p:cNvPr>
          <p:cNvSpPr txBox="1"/>
          <p:nvPr/>
        </p:nvSpPr>
        <p:spPr>
          <a:xfrm>
            <a:off x="5029200" y="4370251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7C0980-27AA-4477-9AAB-913064928B23}"/>
              </a:ext>
            </a:extLst>
          </p:cNvPr>
          <p:cNvGrpSpPr/>
          <p:nvPr/>
        </p:nvGrpSpPr>
        <p:grpSpPr>
          <a:xfrm>
            <a:off x="6282267" y="1882504"/>
            <a:ext cx="5909733" cy="4975495"/>
            <a:chOff x="6282267" y="1882504"/>
            <a:chExt cx="5909733" cy="497549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5BA9D7B-4321-4FE5-AA39-F3B74509B3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4" r="2690"/>
            <a:stretch/>
          </p:blipFill>
          <p:spPr bwMode="auto">
            <a:xfrm>
              <a:off x="6282267" y="1882504"/>
              <a:ext cx="5909733" cy="497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5980EE-66EB-41C0-9CEF-2EF9F8CAECBD}"/>
                </a:ext>
              </a:extLst>
            </p:cNvPr>
            <p:cNvSpPr txBox="1"/>
            <p:nvPr/>
          </p:nvSpPr>
          <p:spPr>
            <a:xfrm>
              <a:off x="9928396" y="2711442"/>
              <a:ext cx="184121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Faults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23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C41B-4633-44D2-9834-A1988C1A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2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5D8943-5135-4227-8618-6A336CF52BA4}"/>
              </a:ext>
            </a:extLst>
          </p:cNvPr>
          <p:cNvGrpSpPr/>
          <p:nvPr/>
        </p:nvGrpSpPr>
        <p:grpSpPr>
          <a:xfrm>
            <a:off x="-1" y="697273"/>
            <a:ext cx="10592874" cy="6160727"/>
            <a:chOff x="-1" y="697273"/>
            <a:chExt cx="10592874" cy="61607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35F8CE-005B-4A83-A83C-350A7B40E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048"/>
            <a:stretch/>
          </p:blipFill>
          <p:spPr>
            <a:xfrm>
              <a:off x="0" y="1962631"/>
              <a:ext cx="10592873" cy="489536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8152CA-7BC3-455D-B185-47DE2BB764CA}"/>
                </a:ext>
              </a:extLst>
            </p:cNvPr>
            <p:cNvGrpSpPr/>
            <p:nvPr/>
          </p:nvGrpSpPr>
          <p:grpSpPr>
            <a:xfrm>
              <a:off x="-1" y="697273"/>
              <a:ext cx="6136003" cy="597053"/>
              <a:chOff x="152400" y="414338"/>
              <a:chExt cx="6756400" cy="7032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51D9F15-603A-4824-8245-9A0CF9E0BB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4584" b="88898"/>
              <a:stretch/>
            </p:blipFill>
            <p:spPr>
              <a:xfrm>
                <a:off x="152400" y="414338"/>
                <a:ext cx="6756400" cy="703262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761448-00DD-4258-B7F0-91912235D4BC}"/>
                  </a:ext>
                </a:extLst>
              </p:cNvPr>
              <p:cNvSpPr/>
              <p:nvPr/>
            </p:nvSpPr>
            <p:spPr>
              <a:xfrm>
                <a:off x="5173133" y="789408"/>
                <a:ext cx="1735667" cy="328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2C97618-E4A3-4A68-9582-77E4F2DFA2C6}"/>
                    </a:ext>
                  </a:extLst>
                </p:cNvPr>
                <p:cNvSpPr/>
                <p:nvPr/>
              </p:nvSpPr>
              <p:spPr>
                <a:xfrm>
                  <a:off x="231676" y="1204196"/>
                  <a:ext cx="3269613" cy="7645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2C97618-E4A3-4A68-9582-77E4F2DFA2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6" y="1204196"/>
                  <a:ext cx="3269613" cy="7645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83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529</Words>
  <Application>Microsoft Office PowerPoint</Application>
  <PresentationFormat>Widescreen</PresentationFormat>
  <Paragraphs>69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Low-Dimensional Filamentary Structures </vt:lpstr>
      <vt:lpstr>What is a ridge?</vt:lpstr>
      <vt:lpstr>What is a filament?</vt:lpstr>
      <vt:lpstr>Inspired by Clustering</vt:lpstr>
      <vt:lpstr>Filament Estimation via KDE-SCMS(V2)</vt:lpstr>
      <vt:lpstr>Bayesian Filament Estimation (Generalization)</vt:lpstr>
      <vt:lpstr>KDE-SMCS(V2) Replication</vt:lpstr>
      <vt:lpstr>Effect of Denoising (V1 vs V2)</vt:lpstr>
      <vt:lpstr>Algorithm Details</vt:lpstr>
      <vt:lpstr>COVID Application</vt:lpstr>
      <vt:lpstr>Preliminary Results</vt:lpstr>
      <vt:lpstr>Preliminary Results</vt:lpstr>
      <vt:lpstr>Preliminary Results</vt:lpstr>
      <vt:lpstr>Preliminary Results</vt:lpstr>
      <vt:lpstr>Preliminary Results</vt:lpstr>
      <vt:lpstr>Problems!</vt:lpstr>
      <vt:lpstr>Solution Attempts</vt:lpstr>
      <vt:lpstr>Additional Solution Attempts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Filamentary Structures</dc:title>
  <dc:creator>David Lieberman</dc:creator>
  <cp:lastModifiedBy>David Lieberman</cp:lastModifiedBy>
  <cp:revision>26</cp:revision>
  <dcterms:created xsi:type="dcterms:W3CDTF">2020-05-20T15:37:16Z</dcterms:created>
  <dcterms:modified xsi:type="dcterms:W3CDTF">2020-05-21T04:16:21Z</dcterms:modified>
</cp:coreProperties>
</file>