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my final project, I built a recommender system. The recommender system uses a dataset containing 1 million ratings from 6000 users on 4000 movies.  What does this mean?</a:t>
            </a:r>
            <a:endParaRPr/>
          </a:p>
          <a:p>
            <a:pPr indent="0" lvl="0" marL="0">
              <a:spcBef>
                <a:spcPts val="0"/>
              </a:spcBef>
              <a:spcAft>
                <a:spcPts val="0"/>
              </a:spcAft>
              <a:buNone/>
            </a:pPr>
            <a:r>
              <a:rPr lang="en"/>
              <a:t>This means that I do not have a user rating from every user for every movie.  My data is sparse.</a:t>
            </a:r>
            <a:endParaRPr/>
          </a:p>
          <a:p>
            <a:pPr indent="0" lvl="0" marL="0">
              <a:spcBef>
                <a:spcPts val="0"/>
              </a:spcBef>
              <a:spcAft>
                <a:spcPts val="0"/>
              </a:spcAft>
              <a:buNone/>
            </a:pPr>
            <a:r>
              <a:rPr lang="en"/>
              <a:t>So, we will use a recommender system to work with the existing data and make predictions on what new movies a certain user would like, based off of their user ratings</a:t>
            </a:r>
            <a:endParaRPr/>
          </a:p>
          <a:p>
            <a:pPr indent="0" lvl="0" marL="0">
              <a:spcBef>
                <a:spcPts val="0"/>
              </a:spcBef>
              <a:spcAft>
                <a:spcPts val="0"/>
              </a:spcAft>
              <a:buNone/>
            </a:pPr>
            <a:r>
              <a:rPr lang="en"/>
              <a:t>I chose this project because I’m always amazed at how accurate some recommendation systems are, especially the add recommendations on LinkedIn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let’s recap our extremely simplified crash course of SVD.  To built our recommender system,</a:t>
            </a:r>
            <a:endParaRPr/>
          </a:p>
          <a:p>
            <a:pPr indent="0" lvl="0" marL="0">
              <a:spcBef>
                <a:spcPts val="0"/>
              </a:spcBef>
              <a:spcAft>
                <a:spcPts val="0"/>
              </a:spcAft>
              <a:buNone/>
            </a:pPr>
            <a:r>
              <a:rPr lang="en"/>
              <a:t>We will reveal the latent factors of both the movies and the users, using SVD</a:t>
            </a:r>
            <a:endParaRPr/>
          </a:p>
          <a:p>
            <a:pPr indent="0" lvl="0" marL="0">
              <a:spcBef>
                <a:spcPts val="0"/>
              </a:spcBef>
              <a:spcAft>
                <a:spcPts val="0"/>
              </a:spcAft>
              <a:buNone/>
            </a:pPr>
            <a:r>
              <a:rPr lang="en"/>
              <a:t>We will rebuild the utility matrix using these latent factors</a:t>
            </a:r>
            <a:endParaRPr/>
          </a:p>
          <a:p>
            <a:pPr indent="0" lvl="0" marL="0">
              <a:spcBef>
                <a:spcPts val="0"/>
              </a:spcBef>
              <a:spcAft>
                <a:spcPts val="0"/>
              </a:spcAft>
              <a:buNone/>
            </a:pPr>
            <a:r>
              <a:rPr lang="en"/>
              <a:t>Using the rebuilt matrix, we will make predictions on what movie a user might like</a:t>
            </a:r>
            <a:endParaRPr/>
          </a:p>
          <a:p>
            <a:pPr indent="0" lvl="0" marL="0">
              <a:spcBef>
                <a:spcPts val="0"/>
              </a:spcBef>
              <a:spcAft>
                <a:spcPts val="0"/>
              </a:spcAft>
              <a:buNone/>
            </a:pPr>
            <a:r>
              <a:t/>
            </a:r>
            <a:endParaRPr/>
          </a:p>
          <a:p>
            <a:pPr indent="0" lvl="0" marL="0">
              <a:spcBef>
                <a:spcPts val="0"/>
              </a:spcBef>
              <a:spcAft>
                <a:spcPts val="0"/>
              </a:spcAft>
              <a:buNone/>
            </a:pPr>
            <a:r>
              <a:rPr lang="en"/>
              <a:t>So, what did we do today?  We went from this... (next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this…(next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two routes you can take when building a basic Recommender System:</a:t>
            </a:r>
            <a:endParaRPr/>
          </a:p>
          <a:p>
            <a:pPr indent="0" lvl="0" marL="0">
              <a:spcBef>
                <a:spcPts val="0"/>
              </a:spcBef>
              <a:spcAft>
                <a:spcPts val="0"/>
              </a:spcAft>
              <a:buNone/>
            </a:pPr>
            <a:r>
              <a:rPr lang="en"/>
              <a:t>	A system built with content-based filtering, or</a:t>
            </a:r>
            <a:endParaRPr/>
          </a:p>
          <a:p>
            <a:pPr indent="0" lvl="0" marL="0">
              <a:spcBef>
                <a:spcPts val="0"/>
              </a:spcBef>
              <a:spcAft>
                <a:spcPts val="0"/>
              </a:spcAft>
              <a:buNone/>
            </a:pPr>
            <a:r>
              <a:rPr lang="en"/>
              <a:t>	A system built with collaborative filtering</a:t>
            </a:r>
            <a:endParaRPr/>
          </a:p>
          <a:p>
            <a:pPr indent="0" lvl="0" marL="0">
              <a:spcBef>
                <a:spcPts val="0"/>
              </a:spcBef>
              <a:spcAft>
                <a:spcPts val="0"/>
              </a:spcAft>
              <a:buNone/>
            </a:pPr>
            <a:r>
              <a:rPr lang="en"/>
              <a:t>Content based filtering uses information about the description and attributes of previously-consumed items to match with similar new items, which are recommended to the user.</a:t>
            </a:r>
            <a:endParaRPr/>
          </a:p>
          <a:p>
            <a:pPr indent="0" lvl="0" marL="0">
              <a:spcBef>
                <a:spcPts val="0"/>
              </a:spcBef>
              <a:spcAft>
                <a:spcPts val="0"/>
              </a:spcAft>
              <a:buNone/>
            </a:pPr>
            <a:r>
              <a:rPr lang="en"/>
              <a:t>We’re going to be using Collaborative Filtering, which is why it’s in green. Collaborative Filtering (read bullets off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 mentioned this term on day one - SVD.  SVD is the heart and soul of the recommendation system we will be going over today.</a:t>
            </a:r>
            <a:endParaRPr/>
          </a:p>
          <a:p>
            <a:pPr indent="0" lvl="0" marL="0">
              <a:spcBef>
                <a:spcPts val="0"/>
              </a:spcBef>
              <a:spcAft>
                <a:spcPts val="0"/>
              </a:spcAft>
              <a:buNone/>
            </a:pPr>
            <a:r>
              <a:rPr lang="en"/>
              <a:t>SVD is an algorithm that leverages a latent factor model to capture similarities between users and items</a:t>
            </a:r>
            <a:endParaRPr/>
          </a:p>
          <a:p>
            <a:pPr indent="0" lvl="0" marL="0">
              <a:spcBef>
                <a:spcPts val="0"/>
              </a:spcBef>
              <a:spcAft>
                <a:spcPts val="0"/>
              </a:spcAft>
              <a:buNone/>
            </a:pPr>
            <a:r>
              <a:rPr lang="en"/>
              <a:t>It decreases the dimensionality of the utility matrix by extractings its latent factors.</a:t>
            </a:r>
            <a:endParaRPr/>
          </a:p>
          <a:p>
            <a:pPr indent="0" lvl="0" marL="0">
              <a:spcBef>
                <a:spcPts val="0"/>
              </a:spcBef>
              <a:spcAft>
                <a:spcPts val="0"/>
              </a:spcAft>
              <a:buNone/>
            </a:pPr>
            <a:r>
              <a:rPr lang="en"/>
              <a:t>It’s given by the following equation, where M is orthogonal to the column space of R and U is orthonormal to the row space of R.</a:t>
            </a:r>
            <a:endParaRPr/>
          </a:p>
          <a:p>
            <a:pPr indent="0" lvl="0" marL="0">
              <a:spcBef>
                <a:spcPts val="0"/>
              </a:spcBef>
              <a:spcAft>
                <a:spcPts val="0"/>
              </a:spcAft>
              <a:buNone/>
            </a:pPr>
            <a:r>
              <a:rPr lang="en"/>
              <a:t>Everyone following along so far?  Any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am not a smart man. For me to understand something, I need it to be explained to me like a five year old.  I don’t know what the heck orthonormal is.</a:t>
            </a:r>
            <a:endParaRPr/>
          </a:p>
          <a:p>
            <a:pPr indent="0" lvl="0" marL="0">
              <a:spcBef>
                <a:spcPts val="0"/>
              </a:spcBef>
              <a:spcAft>
                <a:spcPts val="0"/>
              </a:spcAft>
              <a:buNone/>
            </a:pPr>
            <a:r>
              <a:rPr lang="en"/>
              <a:t>But, it is important to understand the SVD algorithm, because it is the “meat” of the recommender system</a:t>
            </a:r>
            <a:endParaRPr/>
          </a:p>
          <a:p>
            <a:pPr indent="0" lvl="0" marL="0">
              <a:spcBef>
                <a:spcPts val="0"/>
              </a:spcBef>
              <a:spcAft>
                <a:spcPts val="0"/>
              </a:spcAft>
              <a:buNone/>
            </a:pPr>
            <a:r>
              <a:rPr lang="en"/>
              <a:t>So, since it is so integral to understanding how a RecSys is built, my goal for the rest of this presentation is to try to make SVD easier to understand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let’s revisit the first thing we said about SVD:  It leverages a latent factor model to find similarities between users and items</a:t>
            </a:r>
            <a:endParaRPr/>
          </a:p>
          <a:p>
            <a:pPr indent="0" lvl="0" marL="0">
              <a:spcBef>
                <a:spcPts val="0"/>
              </a:spcBef>
              <a:spcAft>
                <a:spcPts val="0"/>
              </a:spcAft>
              <a:buNone/>
            </a:pPr>
            <a:r>
              <a:rPr lang="en"/>
              <a:t>Latent factors are an important part of Principal Component Analysis or PCA - a precursor to SVD</a:t>
            </a:r>
            <a:endParaRPr/>
          </a:p>
          <a:p>
            <a:pPr indent="0" lvl="0" marL="0">
              <a:spcBef>
                <a:spcPts val="0"/>
              </a:spcBef>
              <a:spcAft>
                <a:spcPts val="0"/>
              </a:spcAft>
              <a:buNone/>
            </a:pPr>
            <a:r>
              <a:rPr lang="en"/>
              <a:t>Another way to say “latent factors” is “typical traits”.  Since we are working with movie recommendations, let’s use movies as an example.</a:t>
            </a:r>
            <a:endParaRPr/>
          </a:p>
          <a:p>
            <a:pPr indent="0" lvl="0" marL="0">
              <a:spcBef>
                <a:spcPts val="0"/>
              </a:spcBef>
              <a:spcAft>
                <a:spcPts val="0"/>
              </a:spcAft>
              <a:buNone/>
            </a:pPr>
            <a:r>
              <a:rPr lang="en"/>
              <a:t>When using PCA to reveal latent factors in a set of movies, an intuitive way to think about the latent factors is to think about them as the genres that make up the movie.</a:t>
            </a:r>
            <a:endParaRPr/>
          </a:p>
          <a:p>
            <a:pPr indent="0" lvl="0" marL="0">
              <a:spcBef>
                <a:spcPts val="0"/>
              </a:spcBef>
              <a:spcAft>
                <a:spcPts val="0"/>
              </a:spcAft>
              <a:buNone/>
            </a:pPr>
            <a:r>
              <a:rPr lang="en"/>
              <a:t>Take the movie Titanic, for example.  Using PCA to reveal the latent factors (or typical traits) of Titanic, the latent factors may tell us that it is mostly a drama, but it has some action and comedy in it.</a:t>
            </a:r>
            <a:endParaRPr/>
          </a:p>
          <a:p>
            <a:pPr indent="0" lvl="0" marL="0">
              <a:spcBef>
                <a:spcPts val="0"/>
              </a:spcBef>
              <a:spcAft>
                <a:spcPts val="0"/>
              </a:spcAft>
              <a:buNone/>
            </a:pPr>
            <a:r>
              <a:rPr lang="en"/>
              <a:t>This is why they are called “latent”, because the traits were always there, we just needed PCA to reveal them.</a:t>
            </a:r>
            <a:endParaRPr/>
          </a:p>
          <a:p>
            <a:pPr indent="0" lvl="0" marL="0">
              <a:spcBef>
                <a:spcPts val="0"/>
              </a:spcBef>
              <a:spcAft>
                <a:spcPts val="0"/>
              </a:spcAft>
              <a:buNone/>
            </a:pPr>
            <a:r>
              <a:rPr lang="en"/>
              <a:t>I want to repeat the caveat that this is an OVERSIMPLIFICATION.  In reality, we don’t know what the latent factors are. We are only talking about it in terms of genre because it is an intuitive example.</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about the user ratings?  What will PCA tell us about those? </a:t>
            </a:r>
            <a:endParaRPr/>
          </a:p>
          <a:p>
            <a:pPr indent="0" lvl="0" marL="0">
              <a:spcBef>
                <a:spcPts val="0"/>
              </a:spcBef>
              <a:spcAft>
                <a:spcPts val="0"/>
              </a:spcAft>
              <a:buNone/>
            </a:pPr>
            <a:r>
              <a:rPr lang="en"/>
              <a:t>Following our oversimplified example of latent factors being genres, principal component analysis on the user ratings will reveal that user’s affinity to different genres.</a:t>
            </a:r>
            <a:endParaRPr/>
          </a:p>
          <a:p>
            <a:pPr indent="0" lvl="0" marL="0">
              <a:spcBef>
                <a:spcPts val="0"/>
              </a:spcBef>
              <a:spcAft>
                <a:spcPts val="0"/>
              </a:spcAft>
              <a:buNone/>
            </a:pPr>
            <a:r>
              <a:rPr lang="en"/>
              <a:t>So if we run PCA on Cheryl, her latent factors will tell us that she has an affinity for dramas, comedies, and true crime documentaries.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we have the movie Titanic, which is mostly a Drama, but also has some action and a bit of comedy as well.</a:t>
            </a:r>
            <a:endParaRPr/>
          </a:p>
          <a:p>
            <a:pPr indent="0" lvl="0" marL="0">
              <a:spcBef>
                <a:spcPts val="0"/>
              </a:spcBef>
              <a:spcAft>
                <a:spcPts val="0"/>
              </a:spcAft>
              <a:buNone/>
            </a:pPr>
            <a:r>
              <a:rPr lang="en"/>
              <a:t>Cheryl here loves dramas, and likes comedies as well.</a:t>
            </a:r>
            <a:endParaRPr/>
          </a:p>
          <a:p>
            <a:pPr indent="0" lvl="0" marL="0">
              <a:spcBef>
                <a:spcPts val="0"/>
              </a:spcBef>
              <a:spcAft>
                <a:spcPts val="0"/>
              </a:spcAft>
              <a:buNone/>
            </a:pPr>
            <a:r>
              <a:rPr lang="en"/>
              <a:t>So, SVD will tell us that Cheryl would love Titanic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now we know what latent factors are.  Let’s look at the next trait of SVD that we mentioned: it “decreases the dimensionality of the utility matrix</a:t>
            </a:r>
            <a:endParaRPr/>
          </a:p>
          <a:p>
            <a:pPr indent="0" lvl="0" marL="0">
              <a:spcBef>
                <a:spcPts val="0"/>
              </a:spcBef>
              <a:spcAft>
                <a:spcPts val="0"/>
              </a:spcAft>
              <a:buNone/>
            </a:pPr>
            <a:r>
              <a:rPr lang="en"/>
              <a:t>What does it mean to decrease the dimensionality of a matrix? In plain english, it means to simplify it.  To better explain this, let’s use some precalculus.  We all remember these kind of problems.</a:t>
            </a:r>
            <a:endParaRPr/>
          </a:p>
          <a:p>
            <a:pPr indent="0" lvl="0" marL="0">
              <a:spcBef>
                <a:spcPts val="0"/>
              </a:spcBef>
              <a:spcAft>
                <a:spcPts val="0"/>
              </a:spcAft>
              <a:buNone/>
            </a:pPr>
            <a:r>
              <a:rPr lang="en"/>
              <a:t>We have a polynomial x^2-4, and we simplify it by factoring it into two simpler terms. We “decreased the dimensionality” of x from x^2 to x.</a:t>
            </a:r>
            <a:endParaRPr/>
          </a:p>
          <a:p>
            <a:pPr indent="0" lvl="0" marL="0">
              <a:spcBef>
                <a:spcPts val="0"/>
              </a:spcBef>
              <a:spcAft>
                <a:spcPts val="0"/>
              </a:spcAft>
              <a:buNone/>
            </a:pPr>
            <a:r>
              <a:rPr lang="en"/>
              <a:t>Matrix factorization is the same thing.  We take one matrix, and reduce its complexity by simplifying it into multiple vectors.  If we multiply the vectors together, we’ll reassemble the original matrix.</a:t>
            </a:r>
            <a:endParaRPr/>
          </a:p>
          <a:p>
            <a:pPr indent="0" lvl="0" marL="0">
              <a:spcBef>
                <a:spcPts val="0"/>
              </a:spcBef>
              <a:spcAft>
                <a:spcPts val="0"/>
              </a:spcAft>
              <a:buNone/>
            </a:pPr>
            <a:r>
              <a:rPr lang="en"/>
              <a:t>This is the heart of SVD.  </a:t>
            </a:r>
            <a:endParaRPr/>
          </a:p>
          <a:p>
            <a:pPr indent="0" lvl="0" marL="0">
              <a:spcBef>
                <a:spcPts val="0"/>
              </a:spcBef>
              <a:spcAft>
                <a:spcPts val="0"/>
              </a:spcAft>
              <a:buNone/>
            </a:pPr>
            <a:r>
              <a:rPr lang="en"/>
              <a:t>The important thing to takeaway here is that we are essentially applying SVD to a dataset to reveal its latent factors, and using those latent factors to rebuild a prediction matrix.</a:t>
            </a:r>
            <a:br>
              <a:rPr lang="en"/>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the hell is a utility matrix?  </a:t>
            </a:r>
            <a:endParaRPr/>
          </a:p>
          <a:p>
            <a:pPr indent="0" lvl="0" marL="0">
              <a:spcBef>
                <a:spcPts val="0"/>
              </a:spcBef>
              <a:spcAft>
                <a:spcPts val="0"/>
              </a:spcAft>
              <a:buNone/>
            </a:pPr>
            <a:r>
              <a:rPr lang="en"/>
              <a:t>Well, for our dataset, it is simply a matrix in which the rows are users, and the columns are movies.  Each (row, column) value is the user rating for that particular movie.</a:t>
            </a:r>
            <a:endParaRPr/>
          </a:p>
          <a:p>
            <a:pPr indent="0" lvl="0" marL="0">
              <a:spcBef>
                <a:spcPts val="0"/>
              </a:spcBef>
              <a:spcAft>
                <a:spcPts val="0"/>
              </a:spcAft>
              <a:buNone/>
            </a:pPr>
            <a:r>
              <a:rPr lang="en"/>
              <a:t>You can see that I have some values filled in here, but most of the movies have not yet been rated by the users.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Building a </a:t>
            </a:r>
            <a:r>
              <a:rPr lang="en">
                <a:solidFill>
                  <a:srgbClr val="EA9999"/>
                </a:solidFill>
              </a:rPr>
              <a:t>R</a:t>
            </a:r>
            <a:r>
              <a:rPr lang="en">
                <a:solidFill>
                  <a:srgbClr val="FFF2CC"/>
                </a:solidFill>
              </a:rPr>
              <a:t>e</a:t>
            </a:r>
            <a:r>
              <a:rPr lang="en">
                <a:solidFill>
                  <a:srgbClr val="B6D7A8"/>
                </a:solidFill>
              </a:rPr>
              <a:t>c</a:t>
            </a:r>
            <a:r>
              <a:rPr lang="en">
                <a:solidFill>
                  <a:srgbClr val="C9DAF8"/>
                </a:solidFill>
              </a:rPr>
              <a:t>o</a:t>
            </a:r>
            <a:r>
              <a:rPr lang="en">
                <a:solidFill>
                  <a:srgbClr val="EA9999"/>
                </a:solidFill>
              </a:rPr>
              <a:t>m</a:t>
            </a:r>
            <a:r>
              <a:rPr lang="en">
                <a:solidFill>
                  <a:srgbClr val="FFF2CC"/>
                </a:solidFill>
              </a:rPr>
              <a:t>m</a:t>
            </a:r>
            <a:r>
              <a:rPr lang="en">
                <a:solidFill>
                  <a:srgbClr val="B6D7A8"/>
                </a:solidFill>
              </a:rPr>
              <a:t>e</a:t>
            </a:r>
            <a:r>
              <a:rPr lang="en">
                <a:solidFill>
                  <a:srgbClr val="C9DAF8"/>
                </a:solidFill>
              </a:rPr>
              <a:t>n</a:t>
            </a:r>
            <a:r>
              <a:rPr lang="en">
                <a:solidFill>
                  <a:srgbClr val="EA9999"/>
                </a:solidFill>
              </a:rPr>
              <a:t>d</a:t>
            </a:r>
            <a:r>
              <a:rPr lang="en">
                <a:solidFill>
                  <a:srgbClr val="FFF2CC"/>
                </a:solidFill>
              </a:rPr>
              <a:t>e</a:t>
            </a:r>
            <a:r>
              <a:rPr lang="en">
                <a:solidFill>
                  <a:srgbClr val="B6D7A8"/>
                </a:solidFill>
              </a:rPr>
              <a:t>r</a:t>
            </a:r>
            <a:r>
              <a:rPr lang="en"/>
              <a:t> </a:t>
            </a:r>
            <a:r>
              <a:rPr lang="en">
                <a:solidFill>
                  <a:srgbClr val="C9DAF8"/>
                </a:solidFill>
              </a:rPr>
              <a:t>S</a:t>
            </a:r>
            <a:r>
              <a:rPr lang="en">
                <a:solidFill>
                  <a:srgbClr val="EA9999"/>
                </a:solidFill>
              </a:rPr>
              <a:t>y</a:t>
            </a:r>
            <a:r>
              <a:rPr lang="en">
                <a:solidFill>
                  <a:srgbClr val="FFF2CC"/>
                </a:solidFill>
              </a:rPr>
              <a:t>s</a:t>
            </a:r>
            <a:r>
              <a:rPr lang="en">
                <a:solidFill>
                  <a:srgbClr val="B6D7A8"/>
                </a:solidFill>
              </a:rPr>
              <a:t>t</a:t>
            </a:r>
            <a:r>
              <a:rPr lang="en">
                <a:solidFill>
                  <a:srgbClr val="C9DAF8"/>
                </a:solidFill>
              </a:rPr>
              <a:t>e</a:t>
            </a:r>
            <a:r>
              <a:rPr lang="en">
                <a:solidFill>
                  <a:srgbClr val="EA9999"/>
                </a:solidFill>
              </a:rPr>
              <a:t>m</a:t>
            </a:r>
            <a:r>
              <a:rPr lang="en"/>
              <a:t> with Python</a:t>
            </a:r>
            <a:endParaRPr/>
          </a:p>
        </p:txBody>
      </p:sp>
      <p:sp>
        <p:nvSpPr>
          <p:cNvPr id="60" name="Shape 60"/>
          <p:cNvSpPr txBox="1"/>
          <p:nvPr>
            <p:ph idx="1" type="subTitle"/>
          </p:nvPr>
        </p:nvSpPr>
        <p:spPr>
          <a:xfrm>
            <a:off x="671250" y="3174875"/>
            <a:ext cx="7801500" cy="86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3F3F3"/>
                </a:solidFill>
              </a:rPr>
              <a:t>David Lim Cheng (</a:t>
            </a:r>
            <a:r>
              <a:rPr lang="en">
                <a:solidFill>
                  <a:srgbClr val="F3F3F3"/>
                </a:solidFill>
              </a:rPr>
              <a:t>X017427)</a:t>
            </a:r>
            <a:endParaRPr>
              <a:solidFill>
                <a:srgbClr val="F3F3F3"/>
              </a:solidFill>
            </a:endParaRPr>
          </a:p>
          <a:p>
            <a:pPr indent="0" lvl="0" marL="0">
              <a:spcBef>
                <a:spcPts val="0"/>
              </a:spcBef>
              <a:spcAft>
                <a:spcPts val="0"/>
              </a:spcAft>
              <a:buNone/>
            </a:pPr>
            <a:r>
              <a:rPr lang="en">
                <a:solidFill>
                  <a:srgbClr val="F3F3F3"/>
                </a:solidFill>
              </a:rPr>
              <a:t>COMPSCI X433.3 - 005</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Recap</a:t>
            </a:r>
            <a:endParaRPr/>
          </a:p>
        </p:txBody>
      </p:sp>
      <p:sp>
        <p:nvSpPr>
          <p:cNvPr id="126" name="Shape 126"/>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Reveal the </a:t>
            </a:r>
            <a:r>
              <a:rPr lang="en">
                <a:solidFill>
                  <a:srgbClr val="EA9999"/>
                </a:solidFill>
              </a:rPr>
              <a:t>latent factors </a:t>
            </a:r>
            <a:r>
              <a:rPr lang="en"/>
              <a:t>of both the movies and the users using SVD</a:t>
            </a:r>
            <a:endParaRPr/>
          </a:p>
          <a:p>
            <a:pPr indent="-342900" lvl="0" marL="457200" rtl="0">
              <a:spcBef>
                <a:spcPts val="0"/>
              </a:spcBef>
              <a:spcAft>
                <a:spcPts val="0"/>
              </a:spcAft>
              <a:buSzPts val="1800"/>
              <a:buChar char="●"/>
            </a:pPr>
            <a:r>
              <a:rPr lang="en"/>
              <a:t>Rebuild the </a:t>
            </a:r>
            <a:r>
              <a:rPr lang="en">
                <a:solidFill>
                  <a:srgbClr val="EA9999"/>
                </a:solidFill>
              </a:rPr>
              <a:t>utility matrix</a:t>
            </a:r>
            <a:r>
              <a:rPr lang="en"/>
              <a:t> using these latent factors</a:t>
            </a:r>
            <a:endParaRPr/>
          </a:p>
          <a:p>
            <a:pPr indent="-342900" lvl="0" marL="457200" rtl="0">
              <a:spcBef>
                <a:spcPts val="0"/>
              </a:spcBef>
              <a:spcAft>
                <a:spcPts val="0"/>
              </a:spcAft>
              <a:buSzPts val="1800"/>
              <a:buChar char="●"/>
            </a:pPr>
            <a:r>
              <a:rPr lang="en"/>
              <a:t>Use the rebuilt matrix to make </a:t>
            </a:r>
            <a:r>
              <a:rPr lang="en">
                <a:solidFill>
                  <a:srgbClr val="EA9999"/>
                </a:solidFill>
              </a:rPr>
              <a:t>predictions </a:t>
            </a:r>
            <a:r>
              <a:rPr lang="en"/>
              <a:t>of what movies would receive a high rating for a particular user</a:t>
            </a:r>
            <a:endParaRPr i="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2581275" y="742950"/>
            <a:ext cx="3981450"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3191350" y="366400"/>
            <a:ext cx="2761298" cy="3817100"/>
          </a:xfrm>
          <a:prstGeom prst="rect">
            <a:avLst/>
          </a:prstGeom>
          <a:noFill/>
          <a:ln>
            <a:noFill/>
          </a:ln>
        </p:spPr>
      </p:pic>
      <p:sp>
        <p:nvSpPr>
          <p:cNvPr id="137" name="Shape 137"/>
          <p:cNvSpPr txBox="1"/>
          <p:nvPr/>
        </p:nvSpPr>
        <p:spPr>
          <a:xfrm>
            <a:off x="2046150" y="4261225"/>
            <a:ext cx="5051700" cy="600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2400">
                <a:solidFill>
                  <a:srgbClr val="FFF2CC"/>
                </a:solidFill>
              </a:rPr>
              <a:t>“SVD?  Yeahhhh, baby!”</a:t>
            </a:r>
            <a:endParaRPr b="1" sz="2400">
              <a:solidFill>
                <a:srgbClr val="FFF2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Recommender Systems Overview</a:t>
            </a:r>
            <a:endParaRPr/>
          </a:p>
        </p:txBody>
      </p:sp>
      <p:sp>
        <p:nvSpPr>
          <p:cNvPr id="66" name="Shape 66"/>
          <p:cNvSpPr txBox="1"/>
          <p:nvPr>
            <p:ph idx="1" type="body"/>
          </p:nvPr>
        </p:nvSpPr>
        <p:spPr>
          <a:xfrm>
            <a:off x="311700" y="1152475"/>
            <a:ext cx="8520600" cy="3103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Content-Based Filtering</a:t>
            </a:r>
            <a:endParaRPr/>
          </a:p>
          <a:p>
            <a:pPr indent="-317500" lvl="1" marL="914400" rtl="0">
              <a:spcBef>
                <a:spcPts val="0"/>
              </a:spcBef>
              <a:spcAft>
                <a:spcPts val="0"/>
              </a:spcAft>
              <a:buSzPts val="1400"/>
              <a:buChar char="○"/>
            </a:pPr>
            <a:r>
              <a:rPr lang="en"/>
              <a:t>Uses information about the description and attributes of previously-consumed items</a:t>
            </a:r>
            <a:endParaRPr/>
          </a:p>
          <a:p>
            <a:pPr indent="-317500" lvl="1" marL="914400" rtl="0">
              <a:spcBef>
                <a:spcPts val="0"/>
              </a:spcBef>
              <a:spcAft>
                <a:spcPts val="0"/>
              </a:spcAft>
              <a:buSzPts val="1400"/>
              <a:buChar char="○"/>
            </a:pPr>
            <a:r>
              <a:rPr lang="en"/>
              <a:t>Candidate items are compared to previously-consumed items, and similarly-matched items are recommended</a:t>
            </a:r>
            <a:endParaRPr/>
          </a:p>
          <a:p>
            <a:pPr indent="0" lvl="0" marL="0" rtl="0">
              <a:spcBef>
                <a:spcPts val="1600"/>
              </a:spcBef>
              <a:spcAft>
                <a:spcPts val="0"/>
              </a:spcAft>
              <a:buNone/>
            </a:pPr>
            <a:r>
              <a:t/>
            </a:r>
            <a:endParaRPr/>
          </a:p>
          <a:p>
            <a:pPr indent="-342900" lvl="0" marL="457200" rtl="0">
              <a:spcBef>
                <a:spcPts val="1600"/>
              </a:spcBef>
              <a:spcAft>
                <a:spcPts val="0"/>
              </a:spcAft>
              <a:buClr>
                <a:srgbClr val="93C47D"/>
              </a:buClr>
              <a:buSzPts val="1800"/>
              <a:buChar char="●"/>
            </a:pPr>
            <a:r>
              <a:rPr lang="en">
                <a:solidFill>
                  <a:srgbClr val="93C47D"/>
                </a:solidFill>
              </a:rPr>
              <a:t>Collaborative Filtering</a:t>
            </a:r>
            <a:endParaRPr>
              <a:solidFill>
                <a:srgbClr val="93C47D"/>
              </a:solidFill>
            </a:endParaRPr>
          </a:p>
          <a:p>
            <a:pPr indent="-317500" lvl="1" marL="914400" rtl="0">
              <a:spcBef>
                <a:spcPts val="0"/>
              </a:spcBef>
              <a:spcAft>
                <a:spcPts val="0"/>
              </a:spcAft>
              <a:buClr>
                <a:srgbClr val="93C47D"/>
              </a:buClr>
              <a:buSzPts val="1400"/>
              <a:buChar char="○"/>
            </a:pPr>
            <a:r>
              <a:rPr lang="en">
                <a:solidFill>
                  <a:srgbClr val="93C47D"/>
                </a:solidFill>
              </a:rPr>
              <a:t>Makes predictions about user interests based on the interests of many users (collaborating)</a:t>
            </a:r>
            <a:endParaRPr>
              <a:solidFill>
                <a:srgbClr val="93C47D"/>
              </a:solidFill>
            </a:endParaRPr>
          </a:p>
          <a:p>
            <a:pPr indent="-317500" lvl="1" marL="914400">
              <a:spcBef>
                <a:spcPts val="0"/>
              </a:spcBef>
              <a:spcAft>
                <a:spcPts val="0"/>
              </a:spcAft>
              <a:buClr>
                <a:srgbClr val="93C47D"/>
              </a:buClr>
              <a:buSzPts val="1400"/>
              <a:buChar char="○"/>
            </a:pPr>
            <a:r>
              <a:rPr lang="en">
                <a:solidFill>
                  <a:srgbClr val="93C47D"/>
                </a:solidFill>
              </a:rPr>
              <a:t>If Person A has the same opinion as Person B on Item 1, then Person A is more likely to share Person B’s opinion for any given item</a:t>
            </a:r>
            <a:endParaRPr>
              <a:solidFill>
                <a:srgbClr val="93C47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Singular Value Decomposition (SVD)</a:t>
            </a:r>
            <a:endParaRPr/>
          </a:p>
        </p:txBody>
      </p:sp>
      <p:sp>
        <p:nvSpPr>
          <p:cNvPr id="72" name="Shape 72"/>
          <p:cNvSpPr txBox="1"/>
          <p:nvPr>
            <p:ph idx="1" type="body"/>
          </p:nvPr>
        </p:nvSpPr>
        <p:spPr>
          <a:xfrm>
            <a:off x="311700" y="1152475"/>
            <a:ext cx="8520600" cy="1497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Algorithm that leverages a </a:t>
            </a:r>
            <a:r>
              <a:rPr lang="en"/>
              <a:t>latent factor model to capture similarities between users and items</a:t>
            </a:r>
            <a:endParaRPr/>
          </a:p>
          <a:p>
            <a:pPr indent="-342900" lvl="0" marL="457200" rtl="0">
              <a:spcBef>
                <a:spcPts val="0"/>
              </a:spcBef>
              <a:spcAft>
                <a:spcPts val="0"/>
              </a:spcAft>
              <a:buSzPts val="1800"/>
              <a:buChar char="●"/>
            </a:pPr>
            <a:r>
              <a:rPr lang="en"/>
              <a:t>Decreases dimensionality of the utility matrix by extracting latent factors</a:t>
            </a:r>
            <a:endParaRPr/>
          </a:p>
          <a:p>
            <a:pPr indent="-342900" lvl="0" marL="457200">
              <a:spcBef>
                <a:spcPts val="0"/>
              </a:spcBef>
              <a:spcAft>
                <a:spcPts val="0"/>
              </a:spcAft>
              <a:buSzPts val="1800"/>
              <a:buChar char="●"/>
            </a:pPr>
            <a:r>
              <a:rPr lang="en"/>
              <a:t>Given by the following equation:</a:t>
            </a:r>
            <a:endParaRPr/>
          </a:p>
        </p:txBody>
      </p:sp>
      <p:sp>
        <p:nvSpPr>
          <p:cNvPr id="73" name="Shape 73"/>
          <p:cNvSpPr txBox="1"/>
          <p:nvPr>
            <p:ph idx="1" type="body"/>
          </p:nvPr>
        </p:nvSpPr>
        <p:spPr>
          <a:xfrm>
            <a:off x="311700" y="2571750"/>
            <a:ext cx="8520600" cy="48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R = M∑U</a:t>
            </a:r>
            <a:r>
              <a:rPr baseline="30000" i="1" lang="en"/>
              <a:t>T</a:t>
            </a:r>
            <a:endParaRPr baseline="30000" i="1"/>
          </a:p>
        </p:txBody>
      </p:sp>
      <p:sp>
        <p:nvSpPr>
          <p:cNvPr id="74" name="Shape 74"/>
          <p:cNvSpPr txBox="1"/>
          <p:nvPr>
            <p:ph idx="1" type="body"/>
          </p:nvPr>
        </p:nvSpPr>
        <p:spPr>
          <a:xfrm>
            <a:off x="311700" y="3052050"/>
            <a:ext cx="8520600" cy="1123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Where: </a:t>
            </a:r>
            <a:endParaRPr/>
          </a:p>
          <a:p>
            <a:pPr indent="-317500" lvl="1" marL="914400" rtl="0">
              <a:spcBef>
                <a:spcPts val="0"/>
              </a:spcBef>
              <a:spcAft>
                <a:spcPts val="0"/>
              </a:spcAft>
              <a:buSzPts val="1400"/>
              <a:buChar char="○"/>
            </a:pPr>
            <a:r>
              <a:rPr i="1" lang="en"/>
              <a:t>M</a:t>
            </a:r>
            <a:r>
              <a:rPr lang="en"/>
              <a:t> is orthogonal to the column space of </a:t>
            </a:r>
            <a:r>
              <a:rPr i="1" lang="en"/>
              <a:t>R</a:t>
            </a:r>
            <a:r>
              <a:rPr lang="en"/>
              <a:t>,</a:t>
            </a:r>
            <a:endParaRPr/>
          </a:p>
          <a:p>
            <a:pPr indent="-317500" lvl="1" marL="914400" rtl="0">
              <a:spcBef>
                <a:spcPts val="0"/>
              </a:spcBef>
              <a:spcAft>
                <a:spcPts val="0"/>
              </a:spcAft>
              <a:buSzPts val="1400"/>
              <a:buChar char="○"/>
            </a:pPr>
            <a:r>
              <a:rPr i="1" lang="en"/>
              <a:t>U</a:t>
            </a:r>
            <a:r>
              <a:rPr lang="en"/>
              <a:t> is orthonormal to the row space of </a:t>
            </a:r>
            <a:r>
              <a:rPr i="1" lang="en"/>
              <a:t>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Uhhhhhhh……………</a:t>
            </a:r>
            <a:endParaRPr/>
          </a:p>
        </p:txBody>
      </p:sp>
      <p:pic>
        <p:nvPicPr>
          <p:cNvPr id="80" name="Shape 80"/>
          <p:cNvPicPr preferRelativeResize="0"/>
          <p:nvPr/>
        </p:nvPicPr>
        <p:blipFill>
          <a:blip r:embed="rId3">
            <a:alphaModFix/>
          </a:blip>
          <a:stretch>
            <a:fillRect/>
          </a:stretch>
        </p:blipFill>
        <p:spPr>
          <a:xfrm>
            <a:off x="2734913" y="1151625"/>
            <a:ext cx="3674175" cy="337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Latent Factors</a:t>
            </a:r>
            <a:endParaRPr/>
          </a:p>
        </p:txBody>
      </p:sp>
      <p:sp>
        <p:nvSpPr>
          <p:cNvPr id="86" name="Shape 86"/>
          <p:cNvSpPr txBox="1"/>
          <p:nvPr>
            <p:ph idx="1" type="body"/>
          </p:nvPr>
        </p:nvSpPr>
        <p:spPr>
          <a:xfrm>
            <a:off x="311700" y="1085100"/>
            <a:ext cx="8520600" cy="40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sz="1400"/>
              <a:t>“Algorithm that leverages a </a:t>
            </a:r>
            <a:r>
              <a:rPr b="1" i="1" lang="en" sz="1400">
                <a:solidFill>
                  <a:srgbClr val="EA9999"/>
                </a:solidFill>
              </a:rPr>
              <a:t>latent factor model</a:t>
            </a:r>
            <a:r>
              <a:rPr i="1" lang="en" sz="1400"/>
              <a:t> to capture similarities between users and items”</a:t>
            </a:r>
            <a:endParaRPr i="1" sz="1400"/>
          </a:p>
        </p:txBody>
      </p:sp>
      <p:sp>
        <p:nvSpPr>
          <p:cNvPr id="87" name="Shape 87"/>
          <p:cNvSpPr txBox="1"/>
          <p:nvPr>
            <p:ph idx="1" type="body"/>
          </p:nvPr>
        </p:nvSpPr>
        <p:spPr>
          <a:xfrm>
            <a:off x="311700" y="1561375"/>
            <a:ext cx="8520600" cy="1469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Important part of </a:t>
            </a:r>
            <a:r>
              <a:rPr b="1" lang="en" sz="1400"/>
              <a:t>Principal Component Analysis (PCA)</a:t>
            </a:r>
            <a:r>
              <a:rPr lang="en" sz="1400"/>
              <a:t>, a precursor to SVD</a:t>
            </a:r>
            <a:endParaRPr sz="1400"/>
          </a:p>
          <a:p>
            <a:pPr indent="-317500" lvl="0" marL="457200" rtl="0">
              <a:spcBef>
                <a:spcPts val="0"/>
              </a:spcBef>
              <a:spcAft>
                <a:spcPts val="0"/>
              </a:spcAft>
              <a:buSzPts val="1400"/>
              <a:buChar char="●"/>
            </a:pPr>
            <a:r>
              <a:rPr lang="en" sz="1400"/>
              <a:t>Another way to say “latent factors” is “typical traits”</a:t>
            </a:r>
            <a:endParaRPr sz="1400"/>
          </a:p>
          <a:p>
            <a:pPr indent="-317500" lvl="0" marL="457200" rtl="0">
              <a:spcBef>
                <a:spcPts val="0"/>
              </a:spcBef>
              <a:spcAft>
                <a:spcPts val="0"/>
              </a:spcAft>
              <a:buSzPts val="1400"/>
              <a:buChar char="●"/>
            </a:pPr>
            <a:r>
              <a:rPr b="1" lang="en">
                <a:solidFill>
                  <a:srgbClr val="FFF2CC"/>
                </a:solidFill>
              </a:rPr>
              <a:t>Oversimplified</a:t>
            </a:r>
            <a:r>
              <a:rPr lang="en" sz="1400"/>
              <a:t> example: </a:t>
            </a:r>
            <a:endParaRPr sz="1400"/>
          </a:p>
          <a:p>
            <a:pPr indent="-317500" lvl="1" marL="914400" rtl="0">
              <a:spcBef>
                <a:spcPts val="0"/>
              </a:spcBef>
              <a:spcAft>
                <a:spcPts val="0"/>
              </a:spcAft>
              <a:buSzPts val="1400"/>
              <a:buChar char="○"/>
            </a:pPr>
            <a:r>
              <a:rPr lang="en"/>
              <a:t>Our dataset is full of </a:t>
            </a:r>
            <a:r>
              <a:rPr b="1" lang="en">
                <a:solidFill>
                  <a:srgbClr val="CFE2F3"/>
                </a:solidFill>
              </a:rPr>
              <a:t>movies</a:t>
            </a:r>
            <a:r>
              <a:rPr lang="en"/>
              <a:t> and user ratings</a:t>
            </a:r>
            <a:endParaRPr/>
          </a:p>
          <a:p>
            <a:pPr indent="-317500" lvl="1" marL="914400" rtl="0">
              <a:spcBef>
                <a:spcPts val="0"/>
              </a:spcBef>
              <a:spcAft>
                <a:spcPts val="0"/>
              </a:spcAft>
              <a:buSzPts val="1400"/>
              <a:buChar char="○"/>
            </a:pPr>
            <a:r>
              <a:rPr lang="en"/>
              <a:t>“Latent factors” or “typical traits” of movies:  </a:t>
            </a:r>
            <a:r>
              <a:rPr b="1" lang="en">
                <a:solidFill>
                  <a:srgbClr val="C9DAF8"/>
                </a:solidFill>
              </a:rPr>
              <a:t>GENRE</a:t>
            </a:r>
            <a:r>
              <a:rPr b="1" lang="en"/>
              <a:t>!</a:t>
            </a:r>
            <a:endParaRPr b="1"/>
          </a:p>
        </p:txBody>
      </p:sp>
      <p:pic>
        <p:nvPicPr>
          <p:cNvPr id="88" name="Shape 88"/>
          <p:cNvPicPr preferRelativeResize="0"/>
          <p:nvPr/>
        </p:nvPicPr>
        <p:blipFill>
          <a:blip r:embed="rId3">
            <a:alphaModFix/>
          </a:blip>
          <a:stretch>
            <a:fillRect/>
          </a:stretch>
        </p:blipFill>
        <p:spPr>
          <a:xfrm>
            <a:off x="1004423" y="3031075"/>
            <a:ext cx="1183825" cy="1756450"/>
          </a:xfrm>
          <a:prstGeom prst="rect">
            <a:avLst/>
          </a:prstGeom>
          <a:noFill/>
          <a:ln>
            <a:noFill/>
          </a:ln>
        </p:spPr>
      </p:pic>
      <p:sp>
        <p:nvSpPr>
          <p:cNvPr id="89" name="Shape 89"/>
          <p:cNvSpPr txBox="1"/>
          <p:nvPr/>
        </p:nvSpPr>
        <p:spPr>
          <a:xfrm>
            <a:off x="2504100" y="3031075"/>
            <a:ext cx="5760000" cy="166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FFF2CC"/>
                </a:solidFill>
              </a:rPr>
              <a:t>“45% Drama</a:t>
            </a:r>
            <a:r>
              <a:rPr b="1" lang="en" sz="2400">
                <a:solidFill>
                  <a:srgbClr val="FFF2CC"/>
                </a:solidFill>
              </a:rPr>
              <a:t>,</a:t>
            </a:r>
            <a:r>
              <a:rPr b="1" lang="en" sz="2400">
                <a:solidFill>
                  <a:srgbClr val="FFF2CC"/>
                </a:solidFill>
              </a:rPr>
              <a:t> 25% Action, </a:t>
            </a:r>
            <a:r>
              <a:rPr b="1" lang="en" sz="2400">
                <a:solidFill>
                  <a:srgbClr val="FFF2CC"/>
                </a:solidFill>
              </a:rPr>
              <a:t>10% Comedy, 5% Thriller…</a:t>
            </a:r>
            <a:r>
              <a:rPr b="1" lang="en" sz="2400">
                <a:solidFill>
                  <a:srgbClr val="FFF2CC"/>
                </a:solidFill>
                <a:latin typeface="Average"/>
                <a:ea typeface="Average"/>
                <a:cs typeface="Average"/>
                <a:sym typeface="Average"/>
              </a:rPr>
              <a:t>”</a:t>
            </a:r>
            <a:endParaRPr b="1" sz="2400">
              <a:solidFill>
                <a:srgbClr val="FFF2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Latent Factors (Continued)</a:t>
            </a:r>
            <a:endParaRPr/>
          </a:p>
        </p:txBody>
      </p:sp>
      <p:sp>
        <p:nvSpPr>
          <p:cNvPr id="95" name="Shape 95"/>
          <p:cNvSpPr txBox="1"/>
          <p:nvPr>
            <p:ph idx="1" type="body"/>
          </p:nvPr>
        </p:nvSpPr>
        <p:spPr>
          <a:xfrm>
            <a:off x="311700" y="1152475"/>
            <a:ext cx="8520600" cy="1016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b="1" lang="en">
                <a:solidFill>
                  <a:srgbClr val="FFF2CC"/>
                </a:solidFill>
              </a:rPr>
              <a:t>Oversimplified</a:t>
            </a:r>
            <a:r>
              <a:rPr lang="en" sz="1400"/>
              <a:t> example: </a:t>
            </a:r>
            <a:endParaRPr sz="1400"/>
          </a:p>
          <a:p>
            <a:pPr indent="-317500" lvl="1" marL="914400" rtl="0">
              <a:spcBef>
                <a:spcPts val="0"/>
              </a:spcBef>
              <a:spcAft>
                <a:spcPts val="0"/>
              </a:spcAft>
              <a:buSzPts val="1400"/>
              <a:buChar char="○"/>
            </a:pPr>
            <a:r>
              <a:rPr lang="en"/>
              <a:t>Our dataset is full of movies and </a:t>
            </a:r>
            <a:r>
              <a:rPr b="1" lang="en">
                <a:solidFill>
                  <a:srgbClr val="C9DAF8"/>
                </a:solidFill>
              </a:rPr>
              <a:t>user ratings</a:t>
            </a:r>
            <a:endParaRPr>
              <a:solidFill>
                <a:srgbClr val="C9DAF8"/>
              </a:solidFill>
            </a:endParaRPr>
          </a:p>
          <a:p>
            <a:pPr indent="-317500" lvl="1" marL="914400" rtl="0">
              <a:spcBef>
                <a:spcPts val="0"/>
              </a:spcBef>
              <a:spcAft>
                <a:spcPts val="0"/>
              </a:spcAft>
              <a:buSzPts val="1400"/>
              <a:buChar char="○"/>
            </a:pPr>
            <a:r>
              <a:rPr lang="en"/>
              <a:t>“Latent factors” or “typical traits” of user ratings:  </a:t>
            </a:r>
            <a:r>
              <a:rPr b="1" lang="en">
                <a:solidFill>
                  <a:srgbClr val="C9DAF8"/>
                </a:solidFill>
              </a:rPr>
              <a:t>AFFINITY TO GENRES</a:t>
            </a:r>
            <a:endParaRPr>
              <a:solidFill>
                <a:srgbClr val="C9DAF8"/>
              </a:solidFill>
            </a:endParaRPr>
          </a:p>
        </p:txBody>
      </p:sp>
      <p:sp>
        <p:nvSpPr>
          <p:cNvPr id="96" name="Shape 96"/>
          <p:cNvSpPr txBox="1"/>
          <p:nvPr/>
        </p:nvSpPr>
        <p:spPr>
          <a:xfrm>
            <a:off x="4572000" y="2303925"/>
            <a:ext cx="3476100" cy="2352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FFF2CC"/>
                </a:solidFill>
              </a:rPr>
              <a:t>“50% Affinity for Drama, 25% Affinity for Comedy, 15% Affinity for True Crime…”</a:t>
            </a:r>
            <a:endParaRPr b="1" sz="1800">
              <a:solidFill>
                <a:srgbClr val="FFF2CC"/>
              </a:solidFill>
            </a:endParaRPr>
          </a:p>
        </p:txBody>
      </p:sp>
      <p:pic>
        <p:nvPicPr>
          <p:cNvPr id="97" name="Shape 97"/>
          <p:cNvPicPr preferRelativeResize="0"/>
          <p:nvPr/>
        </p:nvPicPr>
        <p:blipFill>
          <a:blip r:embed="rId3">
            <a:alphaModFix/>
          </a:blip>
          <a:stretch>
            <a:fillRect/>
          </a:stretch>
        </p:blipFill>
        <p:spPr>
          <a:xfrm>
            <a:off x="971953" y="2303925"/>
            <a:ext cx="3140442" cy="235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1530238" y="143525"/>
            <a:ext cx="1333315" cy="1978250"/>
          </a:xfrm>
          <a:prstGeom prst="rect">
            <a:avLst/>
          </a:prstGeom>
          <a:noFill/>
          <a:ln>
            <a:noFill/>
          </a:ln>
        </p:spPr>
      </p:pic>
      <p:sp>
        <p:nvSpPr>
          <p:cNvPr id="103" name="Shape 103"/>
          <p:cNvSpPr txBox="1"/>
          <p:nvPr/>
        </p:nvSpPr>
        <p:spPr>
          <a:xfrm>
            <a:off x="1024050" y="2215450"/>
            <a:ext cx="2345700" cy="166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FFF2CC"/>
                </a:solidFill>
              </a:rPr>
              <a:t>“45% Drama</a:t>
            </a:r>
            <a:endParaRPr b="1" sz="2400">
              <a:solidFill>
                <a:srgbClr val="FFF2CC"/>
              </a:solidFill>
            </a:endParaRPr>
          </a:p>
          <a:p>
            <a:pPr indent="0" lvl="0" marL="0">
              <a:spcBef>
                <a:spcPts val="0"/>
              </a:spcBef>
              <a:spcAft>
                <a:spcPts val="0"/>
              </a:spcAft>
              <a:buNone/>
            </a:pPr>
            <a:r>
              <a:rPr b="1" lang="en" sz="2400">
                <a:solidFill>
                  <a:srgbClr val="FFF2CC"/>
                </a:solidFill>
              </a:rPr>
              <a:t> 25% Action </a:t>
            </a:r>
            <a:endParaRPr b="1" sz="2400">
              <a:solidFill>
                <a:srgbClr val="FFF2CC"/>
              </a:solidFill>
            </a:endParaRPr>
          </a:p>
          <a:p>
            <a:pPr indent="0" lvl="0" marL="0">
              <a:spcBef>
                <a:spcPts val="0"/>
              </a:spcBef>
              <a:spcAft>
                <a:spcPts val="0"/>
              </a:spcAft>
              <a:buNone/>
            </a:pPr>
            <a:r>
              <a:rPr b="1" lang="en" sz="2400">
                <a:solidFill>
                  <a:srgbClr val="FFF2CC"/>
                </a:solidFill>
              </a:rPr>
              <a:t> 10% Comedy</a:t>
            </a:r>
            <a:endParaRPr b="1" sz="2400">
              <a:solidFill>
                <a:srgbClr val="FFF2CC"/>
              </a:solidFill>
            </a:endParaRPr>
          </a:p>
          <a:p>
            <a:pPr indent="0" lvl="0" marL="0" rtl="0">
              <a:spcBef>
                <a:spcPts val="0"/>
              </a:spcBef>
              <a:spcAft>
                <a:spcPts val="0"/>
              </a:spcAft>
              <a:buNone/>
            </a:pPr>
            <a:r>
              <a:rPr b="1" lang="en" sz="2400">
                <a:solidFill>
                  <a:srgbClr val="FFF2CC"/>
                </a:solidFill>
              </a:rPr>
              <a:t> 5% Thriller…</a:t>
            </a:r>
            <a:r>
              <a:rPr b="1" lang="en" sz="2400">
                <a:solidFill>
                  <a:srgbClr val="FFF2CC"/>
                </a:solidFill>
                <a:latin typeface="Average"/>
                <a:ea typeface="Average"/>
                <a:cs typeface="Average"/>
                <a:sym typeface="Average"/>
              </a:rPr>
              <a:t>”</a:t>
            </a:r>
            <a:endParaRPr b="1" sz="2400">
              <a:solidFill>
                <a:srgbClr val="FFF2CC"/>
              </a:solidFill>
            </a:endParaRPr>
          </a:p>
        </p:txBody>
      </p:sp>
      <p:sp>
        <p:nvSpPr>
          <p:cNvPr id="104" name="Shape 104"/>
          <p:cNvSpPr txBox="1"/>
          <p:nvPr/>
        </p:nvSpPr>
        <p:spPr>
          <a:xfrm>
            <a:off x="4045837" y="2215450"/>
            <a:ext cx="4671000" cy="120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FFF2CC"/>
                </a:solidFill>
              </a:rPr>
              <a:t>“50% Affinity for Drama,</a:t>
            </a:r>
            <a:endParaRPr b="1" sz="2400">
              <a:solidFill>
                <a:srgbClr val="FFF2CC"/>
              </a:solidFill>
            </a:endParaRPr>
          </a:p>
          <a:p>
            <a:pPr indent="0" lvl="0" marL="0">
              <a:spcBef>
                <a:spcPts val="0"/>
              </a:spcBef>
              <a:spcAft>
                <a:spcPts val="0"/>
              </a:spcAft>
              <a:buNone/>
            </a:pPr>
            <a:r>
              <a:rPr b="1" lang="en" sz="2400">
                <a:solidFill>
                  <a:srgbClr val="FFF2CC"/>
                </a:solidFill>
              </a:rPr>
              <a:t> 25% Affinity for Comedy,</a:t>
            </a:r>
            <a:endParaRPr b="1" sz="2400">
              <a:solidFill>
                <a:srgbClr val="FFF2CC"/>
              </a:solidFill>
            </a:endParaRPr>
          </a:p>
          <a:p>
            <a:pPr indent="0" lvl="0" marL="0" rtl="0">
              <a:spcBef>
                <a:spcPts val="0"/>
              </a:spcBef>
              <a:spcAft>
                <a:spcPts val="0"/>
              </a:spcAft>
              <a:buNone/>
            </a:pPr>
            <a:r>
              <a:rPr b="1" lang="en" sz="2400">
                <a:solidFill>
                  <a:srgbClr val="FFF2CC"/>
                </a:solidFill>
              </a:rPr>
              <a:t> 15% Affinity for True Crime…”</a:t>
            </a:r>
            <a:endParaRPr b="1" sz="2400">
              <a:solidFill>
                <a:srgbClr val="FFF2CC"/>
              </a:solidFill>
            </a:endParaRPr>
          </a:p>
        </p:txBody>
      </p:sp>
      <p:sp>
        <p:nvSpPr>
          <p:cNvPr id="105" name="Shape 105"/>
          <p:cNvSpPr txBox="1"/>
          <p:nvPr/>
        </p:nvSpPr>
        <p:spPr>
          <a:xfrm>
            <a:off x="742650" y="3977725"/>
            <a:ext cx="7658700" cy="685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 sz="3000">
                <a:solidFill>
                  <a:srgbClr val="C9DAF8"/>
                </a:solidFill>
              </a:rPr>
              <a:t>SVD Says:  “</a:t>
            </a:r>
            <a:r>
              <a:rPr i="1" lang="en" sz="3000">
                <a:solidFill>
                  <a:srgbClr val="C9DAF8"/>
                </a:solidFill>
              </a:rPr>
              <a:t>Bet that old lady likes Titanic!”</a:t>
            </a:r>
            <a:endParaRPr i="1" sz="3000">
              <a:solidFill>
                <a:srgbClr val="C9DAF8"/>
              </a:solidFill>
            </a:endParaRPr>
          </a:p>
        </p:txBody>
      </p:sp>
      <p:pic>
        <p:nvPicPr>
          <p:cNvPr id="106" name="Shape 106"/>
          <p:cNvPicPr preferRelativeResize="0"/>
          <p:nvPr/>
        </p:nvPicPr>
        <p:blipFill>
          <a:blip r:embed="rId4">
            <a:alphaModFix/>
          </a:blip>
          <a:stretch>
            <a:fillRect/>
          </a:stretch>
        </p:blipFill>
        <p:spPr>
          <a:xfrm>
            <a:off x="4572001" y="143525"/>
            <a:ext cx="2641073" cy="197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Matrix Factorization</a:t>
            </a:r>
            <a:endParaRPr/>
          </a:p>
        </p:txBody>
      </p:sp>
      <p:sp>
        <p:nvSpPr>
          <p:cNvPr id="112" name="Shape 112"/>
          <p:cNvSpPr txBox="1"/>
          <p:nvPr>
            <p:ph idx="1" type="body"/>
          </p:nvPr>
        </p:nvSpPr>
        <p:spPr>
          <a:xfrm>
            <a:off x="311700" y="1017725"/>
            <a:ext cx="85206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a:t>
            </a:r>
            <a:r>
              <a:rPr b="1" i="1" lang="en">
                <a:solidFill>
                  <a:srgbClr val="EA9999"/>
                </a:solidFill>
              </a:rPr>
              <a:t>Decreases dimensionality</a:t>
            </a:r>
            <a:r>
              <a:rPr i="1" lang="en"/>
              <a:t> of the utility matrix”</a:t>
            </a:r>
            <a:endParaRPr i="1"/>
          </a:p>
        </p:txBody>
      </p:sp>
      <p:sp>
        <p:nvSpPr>
          <p:cNvPr id="113" name="Shape 113"/>
          <p:cNvSpPr txBox="1"/>
          <p:nvPr>
            <p:ph idx="1" type="body"/>
          </p:nvPr>
        </p:nvSpPr>
        <p:spPr>
          <a:xfrm>
            <a:off x="311700" y="1462600"/>
            <a:ext cx="8520600" cy="339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Analogy:  Polynomial Factorization</a:t>
            </a:r>
            <a:endParaRPr/>
          </a:p>
          <a:p>
            <a:pPr indent="-317500" lvl="1" marL="914400" rtl="0" algn="l">
              <a:spcBef>
                <a:spcPts val="0"/>
              </a:spcBef>
              <a:spcAft>
                <a:spcPts val="0"/>
              </a:spcAft>
              <a:buSzPts val="1400"/>
              <a:buChar char="○"/>
            </a:pPr>
            <a:r>
              <a:rPr i="1" lang="en"/>
              <a:t>X</a:t>
            </a:r>
            <a:r>
              <a:rPr baseline="30000" i="1" lang="en"/>
              <a:t>2 </a:t>
            </a:r>
            <a:r>
              <a:rPr i="1" lang="en"/>
              <a:t>- 4 → (x - 2)(x + 2)</a:t>
            </a:r>
            <a:endParaRPr i="1"/>
          </a:p>
          <a:p>
            <a:pPr indent="-317500" lvl="1" marL="914400" rtl="0" algn="l">
              <a:spcBef>
                <a:spcPts val="0"/>
              </a:spcBef>
              <a:spcAft>
                <a:spcPts val="0"/>
              </a:spcAft>
              <a:buSzPts val="1400"/>
              <a:buChar char="○"/>
            </a:pPr>
            <a:r>
              <a:rPr lang="en"/>
              <a:t>Took </a:t>
            </a:r>
            <a:r>
              <a:rPr b="1" lang="en"/>
              <a:t>one</a:t>
            </a:r>
            <a:r>
              <a:rPr lang="en"/>
              <a:t> item, and simplified it by turning it into </a:t>
            </a:r>
            <a:r>
              <a:rPr b="1" lang="en"/>
              <a:t>two</a:t>
            </a:r>
            <a:r>
              <a:rPr lang="en"/>
              <a:t> items</a:t>
            </a:r>
            <a:endParaRPr/>
          </a:p>
          <a:p>
            <a:pPr indent="-317500" lvl="1" marL="914400" rtl="0" algn="l">
              <a:spcBef>
                <a:spcPts val="0"/>
              </a:spcBef>
              <a:spcAft>
                <a:spcPts val="0"/>
              </a:spcAft>
              <a:buSzPts val="1400"/>
              <a:buChar char="○"/>
            </a:pPr>
            <a:r>
              <a:rPr lang="en"/>
              <a:t>We can </a:t>
            </a:r>
            <a:r>
              <a:rPr i="1" lang="en"/>
              <a:t>rebuild</a:t>
            </a:r>
            <a:r>
              <a:rPr lang="en"/>
              <a:t> the original term using the simplified terms</a:t>
            </a:r>
            <a:endParaRPr/>
          </a:p>
          <a:p>
            <a:pPr indent="-342900" lvl="0" marL="457200" rtl="0" algn="l">
              <a:spcBef>
                <a:spcPts val="0"/>
              </a:spcBef>
              <a:spcAft>
                <a:spcPts val="0"/>
              </a:spcAft>
              <a:buSzPts val="1800"/>
              <a:buChar char="●"/>
            </a:pPr>
            <a:r>
              <a:rPr lang="en"/>
              <a:t>Matrix Factorization is the same thing</a:t>
            </a:r>
            <a:endParaRPr/>
          </a:p>
          <a:p>
            <a:pPr indent="-317500" lvl="1" marL="914400" rtl="0" algn="l">
              <a:spcBef>
                <a:spcPts val="0"/>
              </a:spcBef>
              <a:spcAft>
                <a:spcPts val="0"/>
              </a:spcAft>
              <a:buSzPts val="1400"/>
              <a:buChar char="○"/>
            </a:pPr>
            <a:r>
              <a:rPr lang="en"/>
              <a:t>Matrix → (Vector)(Vector)(Vector)</a:t>
            </a:r>
            <a:endParaRPr/>
          </a:p>
          <a:p>
            <a:pPr indent="-317500" lvl="1" marL="914400" rtl="0" algn="l">
              <a:spcBef>
                <a:spcPts val="0"/>
              </a:spcBef>
              <a:spcAft>
                <a:spcPts val="0"/>
              </a:spcAft>
              <a:buSzPts val="1400"/>
              <a:buChar char="○"/>
            </a:pPr>
            <a:r>
              <a:rPr lang="en"/>
              <a:t>Took </a:t>
            </a:r>
            <a:r>
              <a:rPr b="1" lang="en"/>
              <a:t>one</a:t>
            </a:r>
            <a:r>
              <a:rPr lang="en"/>
              <a:t> item, and simplified it by turning it into </a:t>
            </a:r>
            <a:r>
              <a:rPr b="1" lang="en"/>
              <a:t>three</a:t>
            </a:r>
            <a:r>
              <a:rPr lang="en"/>
              <a:t> items</a:t>
            </a:r>
            <a:endParaRPr/>
          </a:p>
          <a:p>
            <a:pPr indent="-317500" lvl="1" marL="914400" rtl="0" algn="l">
              <a:spcBef>
                <a:spcPts val="0"/>
              </a:spcBef>
              <a:spcAft>
                <a:spcPts val="0"/>
              </a:spcAft>
              <a:buSzPts val="1400"/>
              <a:buChar char="○"/>
            </a:pPr>
            <a:r>
              <a:rPr lang="en"/>
              <a:t>We can </a:t>
            </a:r>
            <a:r>
              <a:rPr i="1" lang="en"/>
              <a:t>rebuild</a:t>
            </a:r>
            <a:r>
              <a:rPr lang="en"/>
              <a:t> the original matrix using the simplified vectors</a:t>
            </a:r>
            <a:endParaRPr/>
          </a:p>
          <a:p>
            <a:pPr indent="0" lvl="0" marL="0" rtl="0" algn="ctr">
              <a:lnSpc>
                <a:spcPct val="100000"/>
              </a:lnSpc>
              <a:spcBef>
                <a:spcPts val="1600"/>
              </a:spcBef>
              <a:spcAft>
                <a:spcPts val="0"/>
              </a:spcAft>
              <a:buNone/>
            </a:pPr>
            <a:r>
              <a:rPr lang="en"/>
              <a:t>Matrix = (Vector)(Vector)(Vector)</a:t>
            </a:r>
            <a:endParaRPr/>
          </a:p>
          <a:p>
            <a:pPr indent="0" lvl="0" marL="0" rtl="0" algn="ctr">
              <a:lnSpc>
                <a:spcPct val="100000"/>
              </a:lnSpc>
              <a:spcBef>
                <a:spcPts val="1600"/>
              </a:spcBef>
              <a:spcAft>
                <a:spcPts val="1600"/>
              </a:spcAft>
              <a:buNone/>
            </a:pPr>
            <a:r>
              <a:rPr i="1" lang="en"/>
              <a:t>R = M∑U</a:t>
            </a:r>
            <a:r>
              <a:rPr baseline="30000" i="1" lang="en"/>
              <a:t>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Matrix Factorization (Continued)</a:t>
            </a:r>
            <a:endParaRPr/>
          </a:p>
        </p:txBody>
      </p:sp>
      <p:sp>
        <p:nvSpPr>
          <p:cNvPr id="119" name="Shape 119"/>
          <p:cNvSpPr txBox="1"/>
          <p:nvPr>
            <p:ph idx="1" type="body"/>
          </p:nvPr>
        </p:nvSpPr>
        <p:spPr>
          <a:xfrm>
            <a:off x="311700" y="1017725"/>
            <a:ext cx="85206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“Decreases dimensionality of the </a:t>
            </a:r>
            <a:r>
              <a:rPr b="1" i="1" lang="en">
                <a:solidFill>
                  <a:srgbClr val="EA9999"/>
                </a:solidFill>
              </a:rPr>
              <a:t>utility matrix</a:t>
            </a:r>
            <a:r>
              <a:rPr i="1" lang="en"/>
              <a:t>”</a:t>
            </a:r>
            <a:endParaRPr i="1"/>
          </a:p>
        </p:txBody>
      </p:sp>
      <p:pic>
        <p:nvPicPr>
          <p:cNvPr id="120" name="Shape 120"/>
          <p:cNvPicPr preferRelativeResize="0"/>
          <p:nvPr/>
        </p:nvPicPr>
        <p:blipFill>
          <a:blip r:embed="rId3">
            <a:alphaModFix/>
          </a:blip>
          <a:stretch>
            <a:fillRect/>
          </a:stretch>
        </p:blipFill>
        <p:spPr>
          <a:xfrm>
            <a:off x="852475" y="1497425"/>
            <a:ext cx="7439025" cy="321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