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5" r:id="rId9"/>
    <p:sldId id="264" r:id="rId10"/>
    <p:sldId id="263" r:id="rId11"/>
    <p:sldId id="266" r:id="rId12"/>
    <p:sldId id="267" r:id="rId13"/>
    <p:sldId id="268" r:id="rId14"/>
    <p:sldId id="269" r:id="rId15"/>
    <p:sldId id="270" r:id="rId16"/>
    <p:sldId id="271" r:id="rId17"/>
    <p:sldId id="293" r:id="rId18"/>
    <p:sldId id="294" r:id="rId19"/>
    <p:sldId id="274" r:id="rId20"/>
    <p:sldId id="273" r:id="rId21"/>
    <p:sldId id="288" r:id="rId22"/>
    <p:sldId id="290" r:id="rId23"/>
    <p:sldId id="277" r:id="rId24"/>
    <p:sldId id="278" r:id="rId25"/>
    <p:sldId id="279" r:id="rId26"/>
    <p:sldId id="280" r:id="rId27"/>
    <p:sldId id="281" r:id="rId28"/>
    <p:sldId id="283" r:id="rId29"/>
    <p:sldId id="284" r:id="rId30"/>
    <p:sldId id="285" r:id="rId31"/>
    <p:sldId id="275" r:id="rId32"/>
    <p:sldId id="276" r:id="rId33"/>
    <p:sldId id="286" r:id="rId34"/>
    <p:sldId id="287" r:id="rId35"/>
    <p:sldId id="289" r:id="rId36"/>
    <p:sldId id="291" r:id="rId37"/>
    <p:sldId id="29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4A0D241-983D-48F0-B660-2C15FCC1470E}"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97979-37BE-457D-B445-C81F5C84BAE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1831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A0D241-983D-48F0-B660-2C15FCC1470E}"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97979-37BE-457D-B445-C81F5C84BAEA}" type="slidenum">
              <a:rPr lang="en-US" smtClean="0"/>
              <a:t>‹#›</a:t>
            </a:fld>
            <a:endParaRPr lang="en-US"/>
          </a:p>
        </p:txBody>
      </p:sp>
    </p:spTree>
    <p:extLst>
      <p:ext uri="{BB962C8B-B14F-4D97-AF65-F5344CB8AC3E}">
        <p14:creationId xmlns:p14="http://schemas.microsoft.com/office/powerpoint/2010/main" val="3223332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A0D241-983D-48F0-B660-2C15FCC1470E}"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97979-37BE-457D-B445-C81F5C84BAEA}" type="slidenum">
              <a:rPr lang="en-US" smtClean="0"/>
              <a:t>‹#›</a:t>
            </a:fld>
            <a:endParaRPr lang="en-US"/>
          </a:p>
        </p:txBody>
      </p:sp>
    </p:spTree>
    <p:extLst>
      <p:ext uri="{BB962C8B-B14F-4D97-AF65-F5344CB8AC3E}">
        <p14:creationId xmlns:p14="http://schemas.microsoft.com/office/powerpoint/2010/main" val="4235276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A0D241-983D-48F0-B660-2C15FCC1470E}"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97979-37BE-457D-B445-C81F5C84BAEA}" type="slidenum">
              <a:rPr lang="en-US" smtClean="0"/>
              <a:t>‹#›</a:t>
            </a:fld>
            <a:endParaRPr lang="en-US"/>
          </a:p>
        </p:txBody>
      </p:sp>
    </p:spTree>
    <p:extLst>
      <p:ext uri="{BB962C8B-B14F-4D97-AF65-F5344CB8AC3E}">
        <p14:creationId xmlns:p14="http://schemas.microsoft.com/office/powerpoint/2010/main" val="2625891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A0D241-983D-48F0-B660-2C15FCC1470E}"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97979-37BE-457D-B445-C81F5C84BAE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6317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4A0D241-983D-48F0-B660-2C15FCC1470E}" type="datetimeFigureOut">
              <a:rPr lang="en-US" smtClean="0"/>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297979-37BE-457D-B445-C81F5C84BAEA}" type="slidenum">
              <a:rPr lang="en-US" smtClean="0"/>
              <a:t>‹#›</a:t>
            </a:fld>
            <a:endParaRPr lang="en-US"/>
          </a:p>
        </p:txBody>
      </p:sp>
    </p:spTree>
    <p:extLst>
      <p:ext uri="{BB962C8B-B14F-4D97-AF65-F5344CB8AC3E}">
        <p14:creationId xmlns:p14="http://schemas.microsoft.com/office/powerpoint/2010/main" val="3934747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4A0D241-983D-48F0-B660-2C15FCC1470E}" type="datetimeFigureOut">
              <a:rPr lang="en-US" smtClean="0"/>
              <a:t>8/30/2020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297979-37BE-457D-B445-C81F5C84BAEA}" type="slidenum">
              <a:rPr lang="en-US" smtClean="0"/>
              <a:t>‹#›</a:t>
            </a:fld>
            <a:endParaRPr lang="en-US"/>
          </a:p>
        </p:txBody>
      </p:sp>
    </p:spTree>
    <p:extLst>
      <p:ext uri="{BB962C8B-B14F-4D97-AF65-F5344CB8AC3E}">
        <p14:creationId xmlns:p14="http://schemas.microsoft.com/office/powerpoint/2010/main" val="1697547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4A0D241-983D-48F0-B660-2C15FCC1470E}" type="datetimeFigureOut">
              <a:rPr lang="en-US" smtClean="0"/>
              <a:t>8/30/2020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297979-37BE-457D-B445-C81F5C84BAEA}" type="slidenum">
              <a:rPr lang="en-US" smtClean="0"/>
              <a:t>‹#›</a:t>
            </a:fld>
            <a:endParaRPr lang="en-US"/>
          </a:p>
        </p:txBody>
      </p:sp>
    </p:spTree>
    <p:extLst>
      <p:ext uri="{BB962C8B-B14F-4D97-AF65-F5344CB8AC3E}">
        <p14:creationId xmlns:p14="http://schemas.microsoft.com/office/powerpoint/2010/main" val="1405297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4A0D241-983D-48F0-B660-2C15FCC1470E}" type="datetimeFigureOut">
              <a:rPr lang="en-US" smtClean="0"/>
              <a:t>8/30/2020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8297979-37BE-457D-B445-C81F5C84BAEA}" type="slidenum">
              <a:rPr lang="en-US" smtClean="0"/>
              <a:t>‹#›</a:t>
            </a:fld>
            <a:endParaRPr lang="en-US"/>
          </a:p>
        </p:txBody>
      </p:sp>
    </p:spTree>
    <p:extLst>
      <p:ext uri="{BB962C8B-B14F-4D97-AF65-F5344CB8AC3E}">
        <p14:creationId xmlns:p14="http://schemas.microsoft.com/office/powerpoint/2010/main" val="1415891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4A0D241-983D-48F0-B660-2C15FCC1470E}" type="datetimeFigureOut">
              <a:rPr lang="en-US" smtClean="0"/>
              <a:t>8/30/2020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8297979-37BE-457D-B445-C81F5C84BAEA}" type="slidenum">
              <a:rPr lang="en-US" smtClean="0"/>
              <a:t>‹#›</a:t>
            </a:fld>
            <a:endParaRPr lang="en-US"/>
          </a:p>
        </p:txBody>
      </p:sp>
    </p:spTree>
    <p:extLst>
      <p:ext uri="{BB962C8B-B14F-4D97-AF65-F5344CB8AC3E}">
        <p14:creationId xmlns:p14="http://schemas.microsoft.com/office/powerpoint/2010/main" val="1133267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A0D241-983D-48F0-B660-2C15FCC1470E}" type="datetimeFigureOut">
              <a:rPr lang="en-US" smtClean="0"/>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297979-37BE-457D-B445-C81F5C84BAEA}" type="slidenum">
              <a:rPr lang="en-US" smtClean="0"/>
              <a:t>‹#›</a:t>
            </a:fld>
            <a:endParaRPr lang="en-US"/>
          </a:p>
        </p:txBody>
      </p:sp>
    </p:spTree>
    <p:extLst>
      <p:ext uri="{BB962C8B-B14F-4D97-AF65-F5344CB8AC3E}">
        <p14:creationId xmlns:p14="http://schemas.microsoft.com/office/powerpoint/2010/main" val="4166102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4A0D241-983D-48F0-B660-2C15FCC1470E}" type="datetimeFigureOut">
              <a:rPr lang="en-US" smtClean="0"/>
              <a:t>8/30/2020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8297979-37BE-457D-B445-C81F5C84BAE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94731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medium.com/fintechexplained/how-to-save-trained-machine-learning-models-649c3ad1c018"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scikit-learn.org/stable/tutorial/machine_learning_map/"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scikit-learn.org/stable/modules/compose.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geeksforgeeks.org/pipelines-python-and-scikit-learn/" TargetMode="External"/><Relationship Id="rId7" Type="http://schemas.openxmlformats.org/officeDocument/2006/relationships/hyperlink" Target="https://scikit-learn.org/stable/tutorial/statistical_inference/putting_together.html" TargetMode="External"/><Relationship Id="rId2" Type="http://schemas.openxmlformats.org/officeDocument/2006/relationships/hyperlink" Target="https://medium.com/vickdata/a-simple-guide-to-scikit-learn-pipelines-4ac0d974bdcf" TargetMode="External"/><Relationship Id="rId1" Type="http://schemas.openxmlformats.org/officeDocument/2006/relationships/slideLayout" Target="../slideLayouts/slideLayout2.xml"/><Relationship Id="rId6" Type="http://schemas.openxmlformats.org/officeDocument/2006/relationships/hyperlink" Target="https://www.guru99.com/scikit-learn-tutorial.html" TargetMode="External"/><Relationship Id="rId5" Type="http://schemas.openxmlformats.org/officeDocument/2006/relationships/hyperlink" Target="https://towardsdatascience.com/a-simple-example-of-pipeline-in-machine-learning-with-scikit-learn-e726ffbb6976" TargetMode="External"/><Relationship Id="rId4" Type="http://schemas.openxmlformats.org/officeDocument/2006/relationships/hyperlink" Target="https://dzone.com/articles/how-to-build-a-simple-machine-learning-pipeline"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Model Persistence and Pipelines</a:t>
            </a:r>
            <a:endParaRPr lang="en-US" dirty="0"/>
          </a:p>
        </p:txBody>
      </p:sp>
      <p:sp>
        <p:nvSpPr>
          <p:cNvPr id="3" name="Subtitle 2"/>
          <p:cNvSpPr>
            <a:spLocks noGrp="1"/>
          </p:cNvSpPr>
          <p:nvPr>
            <p:ph type="subTitle" idx="1"/>
          </p:nvPr>
        </p:nvSpPr>
        <p:spPr/>
        <p:txBody>
          <a:bodyPr/>
          <a:lstStyle/>
          <a:p>
            <a:r>
              <a:rPr lang="en-US" dirty="0" smtClean="0"/>
              <a:t>Serialize | restore | pipelines | automate</a:t>
            </a:r>
            <a:endParaRPr lang="en-US" dirty="0"/>
          </a:p>
        </p:txBody>
      </p:sp>
    </p:spTree>
    <p:extLst>
      <p:ext uri="{BB962C8B-B14F-4D97-AF65-F5344CB8AC3E}">
        <p14:creationId xmlns:p14="http://schemas.microsoft.com/office/powerpoint/2010/main" val="1676519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Pickle Vs. </a:t>
            </a:r>
            <a:r>
              <a:rPr lang="en-US" dirty="0" err="1" smtClean="0"/>
              <a:t>Joblib</a:t>
            </a:r>
            <a:endParaRPr lang="en-US" dirty="0"/>
          </a:p>
        </p:txBody>
      </p:sp>
      <p:pic>
        <p:nvPicPr>
          <p:cNvPr id="1026" name="Picture 2" descr="Deploying Machine Learning Models to Produ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9619" y="1890511"/>
            <a:ext cx="7893721" cy="4441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58234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for yourself</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Import libraries</a:t>
            </a:r>
          </a:p>
          <a:p>
            <a:pPr>
              <a:buFont typeface="Wingdings" panose="05000000000000000000" pitchFamily="2" charset="2"/>
              <a:buChar char="Ø"/>
            </a:pPr>
            <a:r>
              <a:rPr lang="en-US" dirty="0"/>
              <a:t> </a:t>
            </a:r>
            <a:r>
              <a:rPr lang="en-US" dirty="0" smtClean="0"/>
              <a:t>Create a large array of </a:t>
            </a:r>
            <a:r>
              <a:rPr lang="en-US" dirty="0" err="1" smtClean="0"/>
              <a:t>Numpy</a:t>
            </a:r>
            <a:r>
              <a:rPr lang="en-US" dirty="0" smtClean="0"/>
              <a:t> zeros to keep it simple</a:t>
            </a:r>
          </a:p>
          <a:p>
            <a:pPr>
              <a:buFont typeface="Wingdings" panose="05000000000000000000" pitchFamily="2" charset="2"/>
              <a:buChar char="Ø"/>
            </a:pPr>
            <a:r>
              <a:rPr lang="en-US" dirty="0"/>
              <a:t> </a:t>
            </a:r>
            <a:r>
              <a:rPr lang="en-US" dirty="0" smtClean="0"/>
              <a:t>Compare the save and restore times of both Pickle and </a:t>
            </a:r>
            <a:r>
              <a:rPr lang="en-US" dirty="0" err="1" smtClean="0"/>
              <a:t>Joblib</a:t>
            </a:r>
            <a:endParaRPr lang="en-US" dirty="0" smtClean="0"/>
          </a:p>
          <a:p>
            <a:pPr>
              <a:buFont typeface="Wingdings" panose="05000000000000000000" pitchFamily="2" charset="2"/>
              <a:buChar char="Ø"/>
            </a:pPr>
            <a:r>
              <a:rPr lang="en-US" dirty="0"/>
              <a:t> </a:t>
            </a:r>
            <a:r>
              <a:rPr lang="en-US" dirty="0" smtClean="0"/>
              <a:t>Now compare with and without flattening</a:t>
            </a:r>
            <a:endParaRPr lang="en-US" dirty="0"/>
          </a:p>
        </p:txBody>
      </p:sp>
    </p:spTree>
    <p:extLst>
      <p:ext uri="{BB962C8B-B14F-4D97-AF65-F5344CB8AC3E}">
        <p14:creationId xmlns:p14="http://schemas.microsoft.com/office/powerpoint/2010/main" val="31571724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approach</a:t>
            </a:r>
            <a:endParaRPr lang="en-US" dirty="0"/>
          </a:p>
        </p:txBody>
      </p:sp>
      <p:pic>
        <p:nvPicPr>
          <p:cNvPr id="4" name="Picture 3"/>
          <p:cNvPicPr>
            <a:picLocks noChangeAspect="1"/>
          </p:cNvPicPr>
          <p:nvPr/>
        </p:nvPicPr>
        <p:blipFill rotWithShape="1">
          <a:blip r:embed="rId2"/>
          <a:srcRect l="7922" t="9182" r="7676" b="7773"/>
          <a:stretch/>
        </p:blipFill>
        <p:spPr>
          <a:xfrm>
            <a:off x="2468402" y="1983347"/>
            <a:ext cx="7316155" cy="4047234"/>
          </a:xfrm>
          <a:prstGeom prst="rect">
            <a:avLst/>
          </a:prstGeom>
        </p:spPr>
      </p:pic>
    </p:spTree>
    <p:extLst>
      <p:ext uri="{BB962C8B-B14F-4D97-AF65-F5344CB8AC3E}">
        <p14:creationId xmlns:p14="http://schemas.microsoft.com/office/powerpoint/2010/main" val="32780900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r>
              <a:rPr lang="en-US" dirty="0"/>
              <a:t>PROs :</a:t>
            </a:r>
          </a:p>
          <a:p>
            <a:pPr>
              <a:buFont typeface="Wingdings" panose="05000000000000000000" pitchFamily="2" charset="2"/>
              <a:buChar char="Ø"/>
            </a:pPr>
            <a:r>
              <a:rPr lang="en-US" dirty="0" smtClean="0"/>
              <a:t> Since </a:t>
            </a:r>
            <a:r>
              <a:rPr lang="en-US" dirty="0"/>
              <a:t>the data serialization using JSON actually saves the object into a string format, rather than byte stream, the '</a:t>
            </a:r>
            <a:r>
              <a:rPr lang="en-US" dirty="0" err="1"/>
              <a:t>mylogreg.json</a:t>
            </a:r>
            <a:r>
              <a:rPr lang="en-US" dirty="0"/>
              <a:t>' file could be opened and modified with a text editor</a:t>
            </a:r>
            <a:r>
              <a:rPr lang="en-US" dirty="0" smtClean="0"/>
              <a:t>.</a:t>
            </a:r>
          </a:p>
          <a:p>
            <a:pPr>
              <a:buFont typeface="Wingdings" panose="05000000000000000000" pitchFamily="2" charset="2"/>
              <a:buChar char="Ø"/>
            </a:pPr>
            <a:endParaRPr lang="en-US" dirty="0"/>
          </a:p>
          <a:p>
            <a:r>
              <a:rPr lang="en-US" dirty="0"/>
              <a:t>CONs :</a:t>
            </a:r>
          </a:p>
          <a:p>
            <a:pPr>
              <a:buFont typeface="Wingdings" panose="05000000000000000000" pitchFamily="2" charset="2"/>
              <a:buChar char="Ø"/>
            </a:pPr>
            <a:r>
              <a:rPr lang="en-US" dirty="0" smtClean="0"/>
              <a:t> Although </a:t>
            </a:r>
            <a:r>
              <a:rPr lang="en-US" dirty="0"/>
              <a:t>this approach would be convenient for the developer, it is less secure since an intruder can view and amend the content of the JSON file.</a:t>
            </a:r>
          </a:p>
          <a:p>
            <a:pPr>
              <a:buFont typeface="Wingdings" panose="05000000000000000000" pitchFamily="2" charset="2"/>
              <a:buChar char="Ø"/>
            </a:pPr>
            <a:r>
              <a:rPr lang="en-US" dirty="0" smtClean="0"/>
              <a:t> Moreover</a:t>
            </a:r>
            <a:r>
              <a:rPr lang="en-US" dirty="0"/>
              <a:t>, this approach is more suitable for objects with small number of instance variables, such as the </a:t>
            </a:r>
            <a:r>
              <a:rPr lang="en-US" dirty="0" err="1"/>
              <a:t>scikit</a:t>
            </a:r>
            <a:r>
              <a:rPr lang="en-US" dirty="0"/>
              <a:t>-learn models, because any addition of new variables requires changes in the save and restore methods.</a:t>
            </a:r>
          </a:p>
        </p:txBody>
      </p:sp>
    </p:spTree>
    <p:extLst>
      <p:ext uri="{BB962C8B-B14F-4D97-AF65-F5344CB8AC3E}">
        <p14:creationId xmlns:p14="http://schemas.microsoft.com/office/powerpoint/2010/main" val="11081904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choose Pickle vs. </a:t>
            </a:r>
            <a:r>
              <a:rPr lang="en-US" dirty="0" err="1" smtClean="0"/>
              <a:t>Joblib</a:t>
            </a:r>
            <a:endParaRPr lang="en-US" dirty="0"/>
          </a:p>
        </p:txBody>
      </p:sp>
      <p:sp>
        <p:nvSpPr>
          <p:cNvPr id="3" name="Content Placeholder 2"/>
          <p:cNvSpPr>
            <a:spLocks noGrp="1"/>
          </p:cNvSpPr>
          <p:nvPr>
            <p:ph idx="1"/>
          </p:nvPr>
        </p:nvSpPr>
        <p:spPr>
          <a:xfrm>
            <a:off x="1097280" y="1845733"/>
            <a:ext cx="10058400" cy="4361883"/>
          </a:xfrm>
        </p:spPr>
        <p:txBody>
          <a:bodyPr>
            <a:normAutofit lnSpcReduction="10000"/>
          </a:bodyPr>
          <a:lstStyle/>
          <a:p>
            <a:pPr>
              <a:buFont typeface="Wingdings" panose="05000000000000000000" pitchFamily="2" charset="2"/>
              <a:buChar char="Ø"/>
            </a:pPr>
            <a:r>
              <a:rPr lang="en-US" dirty="0"/>
              <a:t> </a:t>
            </a:r>
            <a:r>
              <a:rPr lang="en-US" b="1" dirty="0" err="1" smtClean="0"/>
              <a:t>Joblib</a:t>
            </a:r>
            <a:r>
              <a:rPr lang="en-US" dirty="0" smtClean="0"/>
              <a:t> </a:t>
            </a:r>
            <a:r>
              <a:rPr lang="en-US" dirty="0"/>
              <a:t>is usually significantly </a:t>
            </a:r>
            <a:r>
              <a:rPr lang="en-US" b="1" dirty="0"/>
              <a:t>faster</a:t>
            </a:r>
            <a:r>
              <a:rPr lang="en-US" dirty="0"/>
              <a:t> on large </a:t>
            </a:r>
            <a:r>
              <a:rPr lang="en-US" dirty="0" err="1"/>
              <a:t>numpy</a:t>
            </a:r>
            <a:r>
              <a:rPr lang="en-US" dirty="0"/>
              <a:t> arrays because it has a special handling for the array buffers of the </a:t>
            </a:r>
            <a:r>
              <a:rPr lang="en-US" dirty="0" err="1"/>
              <a:t>numpy</a:t>
            </a:r>
            <a:r>
              <a:rPr lang="en-US" dirty="0"/>
              <a:t> </a:t>
            </a:r>
            <a:r>
              <a:rPr lang="en-US" dirty="0" smtClean="0"/>
              <a:t>data structure. It </a:t>
            </a:r>
            <a:r>
              <a:rPr lang="en-US" dirty="0"/>
              <a:t>can also compress that data on the fly while pickling using </a:t>
            </a:r>
            <a:r>
              <a:rPr lang="en-US" dirty="0" err="1"/>
              <a:t>zlib</a:t>
            </a:r>
            <a:r>
              <a:rPr lang="en-US" dirty="0"/>
              <a:t> or lz4.</a:t>
            </a:r>
          </a:p>
          <a:p>
            <a:pPr>
              <a:buFont typeface="Wingdings" panose="05000000000000000000" pitchFamily="2" charset="2"/>
              <a:buChar char="Ø"/>
            </a:pPr>
            <a:r>
              <a:rPr lang="en-US" dirty="0" smtClean="0"/>
              <a:t> </a:t>
            </a:r>
            <a:r>
              <a:rPr lang="en-US" b="1" dirty="0" err="1"/>
              <a:t>J</a:t>
            </a:r>
            <a:r>
              <a:rPr lang="en-US" b="1" dirty="0" err="1" smtClean="0"/>
              <a:t>oblib</a:t>
            </a:r>
            <a:r>
              <a:rPr lang="en-US" dirty="0" smtClean="0"/>
              <a:t> </a:t>
            </a:r>
            <a:r>
              <a:rPr lang="en-US" dirty="0"/>
              <a:t>also makes it possible to </a:t>
            </a:r>
            <a:r>
              <a:rPr lang="en-US" b="1" dirty="0"/>
              <a:t>memory map </a:t>
            </a:r>
            <a:r>
              <a:rPr lang="en-US" dirty="0"/>
              <a:t>the data buffer of an uncompressed </a:t>
            </a:r>
            <a:r>
              <a:rPr lang="en-US" dirty="0" err="1"/>
              <a:t>joblib</a:t>
            </a:r>
            <a:r>
              <a:rPr lang="en-US" dirty="0"/>
              <a:t>-pickled </a:t>
            </a:r>
            <a:r>
              <a:rPr lang="en-US" dirty="0" err="1"/>
              <a:t>numpy</a:t>
            </a:r>
            <a:r>
              <a:rPr lang="en-US" dirty="0"/>
              <a:t> array when loading it which makes it possible to share memory between processes.</a:t>
            </a:r>
          </a:p>
          <a:p>
            <a:pPr>
              <a:buFont typeface="Wingdings" panose="05000000000000000000" pitchFamily="2" charset="2"/>
              <a:buChar char="Ø"/>
            </a:pPr>
            <a:r>
              <a:rPr lang="en-US" dirty="0" smtClean="0"/>
              <a:t> If </a:t>
            </a:r>
            <a:r>
              <a:rPr lang="en-US" dirty="0"/>
              <a:t>you don't </a:t>
            </a:r>
            <a:r>
              <a:rPr lang="en-US" b="1" dirty="0"/>
              <a:t>pickle</a:t>
            </a:r>
            <a:r>
              <a:rPr lang="en-US" dirty="0"/>
              <a:t> large </a:t>
            </a:r>
            <a:r>
              <a:rPr lang="en-US" dirty="0" err="1"/>
              <a:t>numpy</a:t>
            </a:r>
            <a:r>
              <a:rPr lang="en-US" dirty="0"/>
              <a:t> arrays, then regular pickle can be significantly </a:t>
            </a:r>
            <a:r>
              <a:rPr lang="en-US" b="1" dirty="0"/>
              <a:t>faster</a:t>
            </a:r>
            <a:r>
              <a:rPr lang="en-US" dirty="0"/>
              <a:t>, especially on large collections of </a:t>
            </a:r>
            <a:r>
              <a:rPr lang="en-US" b="1" dirty="0"/>
              <a:t>small</a:t>
            </a:r>
            <a:r>
              <a:rPr lang="en-US" dirty="0"/>
              <a:t> python objects (e.g. a large </a:t>
            </a:r>
            <a:r>
              <a:rPr lang="en-US" dirty="0" err="1"/>
              <a:t>dict</a:t>
            </a:r>
            <a:r>
              <a:rPr lang="en-US" dirty="0"/>
              <a:t> of </a:t>
            </a:r>
            <a:r>
              <a:rPr lang="en-US" dirty="0" err="1"/>
              <a:t>str</a:t>
            </a:r>
            <a:r>
              <a:rPr lang="en-US" dirty="0"/>
              <a:t> objects) because the pickle module of the </a:t>
            </a:r>
            <a:r>
              <a:rPr lang="en-US" b="1" dirty="0"/>
              <a:t>standard library is implemented in C </a:t>
            </a:r>
            <a:r>
              <a:rPr lang="en-US" dirty="0"/>
              <a:t>while </a:t>
            </a:r>
            <a:r>
              <a:rPr lang="en-US" b="1" dirty="0" err="1"/>
              <a:t>joblib</a:t>
            </a:r>
            <a:r>
              <a:rPr lang="en-US" dirty="0"/>
              <a:t> is pure </a:t>
            </a:r>
            <a:r>
              <a:rPr lang="en-US" b="1" dirty="0"/>
              <a:t>python</a:t>
            </a:r>
            <a:r>
              <a:rPr lang="en-US" dirty="0"/>
              <a:t>.</a:t>
            </a:r>
          </a:p>
          <a:p>
            <a:pPr>
              <a:buFont typeface="Wingdings" panose="05000000000000000000" pitchFamily="2" charset="2"/>
              <a:buChar char="Ø"/>
            </a:pPr>
            <a:r>
              <a:rPr lang="en-US" dirty="0" smtClean="0"/>
              <a:t> Since </a:t>
            </a:r>
            <a:r>
              <a:rPr lang="en-US" dirty="0"/>
              <a:t>PEP 574 (</a:t>
            </a:r>
            <a:r>
              <a:rPr lang="en-US" b="1" dirty="0"/>
              <a:t>Pickle protocol 5</a:t>
            </a:r>
            <a:r>
              <a:rPr lang="en-US" dirty="0"/>
              <a:t>) has been </a:t>
            </a:r>
            <a:r>
              <a:rPr lang="en-US" b="1" dirty="0"/>
              <a:t>merged</a:t>
            </a:r>
            <a:r>
              <a:rPr lang="en-US" dirty="0"/>
              <a:t> in </a:t>
            </a:r>
            <a:r>
              <a:rPr lang="en-US" b="1" dirty="0"/>
              <a:t>Python</a:t>
            </a:r>
            <a:r>
              <a:rPr lang="en-US" dirty="0"/>
              <a:t> </a:t>
            </a:r>
            <a:r>
              <a:rPr lang="en-US" b="1" dirty="0"/>
              <a:t>3.8</a:t>
            </a:r>
            <a:r>
              <a:rPr lang="en-US" dirty="0"/>
              <a:t>, it is now much more efficient (memory-wise and </a:t>
            </a:r>
            <a:r>
              <a:rPr lang="en-US" dirty="0" err="1"/>
              <a:t>cpu</a:t>
            </a:r>
            <a:r>
              <a:rPr lang="en-US" dirty="0"/>
              <a:t>-wise) to pickle large </a:t>
            </a:r>
            <a:r>
              <a:rPr lang="en-US" dirty="0" err="1"/>
              <a:t>numpy</a:t>
            </a:r>
            <a:r>
              <a:rPr lang="en-US" dirty="0"/>
              <a:t> arrays using the standard library. Large arrays in this context </a:t>
            </a:r>
            <a:r>
              <a:rPr lang="en-US" b="1" dirty="0"/>
              <a:t>means 4GB or more</a:t>
            </a:r>
            <a:r>
              <a:rPr lang="en-US" dirty="0"/>
              <a:t>.</a:t>
            </a:r>
          </a:p>
          <a:p>
            <a:pPr>
              <a:buFont typeface="Wingdings" panose="05000000000000000000" pitchFamily="2" charset="2"/>
              <a:buChar char="Ø"/>
            </a:pPr>
            <a:r>
              <a:rPr lang="en-US" dirty="0" smtClean="0"/>
              <a:t> But </a:t>
            </a:r>
            <a:r>
              <a:rPr lang="en-US" b="1" dirty="0" err="1"/>
              <a:t>joblib</a:t>
            </a:r>
            <a:r>
              <a:rPr lang="en-US" dirty="0"/>
              <a:t> can still be </a:t>
            </a:r>
            <a:r>
              <a:rPr lang="en-US" b="1" dirty="0"/>
              <a:t>useful</a:t>
            </a:r>
            <a:r>
              <a:rPr lang="en-US" dirty="0"/>
              <a:t> with Python 3.8 to load objects that have </a:t>
            </a:r>
            <a:r>
              <a:rPr lang="en-US" b="1" dirty="0"/>
              <a:t>nested </a:t>
            </a:r>
            <a:r>
              <a:rPr lang="en-US" b="1" dirty="0" err="1"/>
              <a:t>numpy</a:t>
            </a:r>
            <a:r>
              <a:rPr lang="en-US" b="1" dirty="0"/>
              <a:t> arrays </a:t>
            </a:r>
            <a:r>
              <a:rPr lang="en-US" dirty="0"/>
              <a:t>in memory mapped mode with </a:t>
            </a:r>
            <a:r>
              <a:rPr lang="en-US" dirty="0" err="1"/>
              <a:t>mmap_mode</a:t>
            </a:r>
            <a:r>
              <a:rPr lang="en-US" dirty="0"/>
              <a:t>="r".</a:t>
            </a:r>
            <a:endParaRPr lang="en-US" dirty="0" smtClean="0"/>
          </a:p>
        </p:txBody>
      </p:sp>
    </p:spTree>
    <p:extLst>
      <p:ext uri="{BB962C8B-B14F-4D97-AF65-F5344CB8AC3E}">
        <p14:creationId xmlns:p14="http://schemas.microsoft.com/office/powerpoint/2010/main" val="3384312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Reading</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a:t>
            </a:r>
            <a:r>
              <a:rPr lang="en-US" dirty="0">
                <a:hlinkClick r:id="rId2"/>
              </a:rPr>
              <a:t>https://medium.com/fintechexplained/how-to-save-trained-machine-learning-models-649c3ad1c018</a:t>
            </a:r>
            <a:endParaRPr lang="en-US" dirty="0"/>
          </a:p>
        </p:txBody>
      </p:sp>
    </p:spTree>
    <p:extLst>
      <p:ext uri="{BB962C8B-B14F-4D97-AF65-F5344CB8AC3E}">
        <p14:creationId xmlns:p14="http://schemas.microsoft.com/office/powerpoint/2010/main" val="3821910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Caveat!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Serialization </a:t>
            </a:r>
            <a:r>
              <a:rPr lang="en-US" dirty="0"/>
              <a:t>depends on the current version of object (Python version, </a:t>
            </a:r>
            <a:r>
              <a:rPr lang="en-US" dirty="0" err="1"/>
              <a:t>sklearn</a:t>
            </a:r>
            <a:r>
              <a:rPr lang="en-US" dirty="0"/>
              <a:t> version</a:t>
            </a:r>
            <a:r>
              <a:rPr lang="en-US" dirty="0" smtClean="0"/>
              <a:t>) </a:t>
            </a:r>
          </a:p>
          <a:p>
            <a:pPr>
              <a:buFont typeface="Wingdings" panose="05000000000000000000" pitchFamily="2" charset="2"/>
              <a:buChar char="Ø"/>
            </a:pPr>
            <a:r>
              <a:rPr lang="en-US" dirty="0"/>
              <a:t> </a:t>
            </a:r>
            <a:r>
              <a:rPr lang="en-US" dirty="0" smtClean="0"/>
              <a:t>Solution:</a:t>
            </a:r>
          </a:p>
          <a:p>
            <a:pPr>
              <a:buFont typeface="Wingdings" panose="05000000000000000000" pitchFamily="2" charset="2"/>
              <a:buChar char="Ø"/>
            </a:pPr>
            <a:r>
              <a:rPr lang="en-US" dirty="0"/>
              <a:t> </a:t>
            </a:r>
            <a:r>
              <a:rPr lang="en-US" dirty="0" smtClean="0"/>
              <a:t>Dockers</a:t>
            </a:r>
          </a:p>
          <a:p>
            <a:pPr>
              <a:buFont typeface="Wingdings" panose="05000000000000000000" pitchFamily="2" charset="2"/>
              <a:buChar char="Ø"/>
            </a:pPr>
            <a:r>
              <a:rPr lang="en-US" dirty="0"/>
              <a:t> </a:t>
            </a:r>
            <a:r>
              <a:rPr lang="en-US" dirty="0" smtClean="0"/>
              <a:t>Virtual Environments</a:t>
            </a:r>
          </a:p>
          <a:p>
            <a:pPr>
              <a:buFont typeface="Wingdings" panose="05000000000000000000" pitchFamily="2" charset="2"/>
              <a:buChar char="Ø"/>
            </a:pPr>
            <a:r>
              <a:rPr lang="en-US" dirty="0"/>
              <a:t> </a:t>
            </a:r>
            <a:r>
              <a:rPr lang="en-US" dirty="0" smtClean="0"/>
              <a:t>Sandbox</a:t>
            </a:r>
          </a:p>
          <a:p>
            <a:pPr>
              <a:buFont typeface="Wingdings" panose="05000000000000000000" pitchFamily="2" charset="2"/>
              <a:buChar char="Ø"/>
            </a:pPr>
            <a:r>
              <a:rPr lang="en-US" dirty="0"/>
              <a:t> </a:t>
            </a:r>
            <a:r>
              <a:rPr lang="en-US" dirty="0" err="1" smtClean="0"/>
              <a:t>Kubeflow</a:t>
            </a:r>
            <a:endParaRPr lang="en-US" dirty="0"/>
          </a:p>
        </p:txBody>
      </p:sp>
      <p:pic>
        <p:nvPicPr>
          <p:cNvPr id="4" name="Picture 3"/>
          <p:cNvPicPr>
            <a:picLocks noChangeAspect="1"/>
          </p:cNvPicPr>
          <p:nvPr/>
        </p:nvPicPr>
        <p:blipFill>
          <a:blip r:embed="rId2"/>
          <a:stretch>
            <a:fillRect/>
          </a:stretch>
        </p:blipFill>
        <p:spPr>
          <a:xfrm>
            <a:off x="3867242" y="2331077"/>
            <a:ext cx="7977027" cy="3889420"/>
          </a:xfrm>
          <a:prstGeom prst="rect">
            <a:avLst/>
          </a:prstGeom>
        </p:spPr>
      </p:pic>
    </p:spTree>
    <p:extLst>
      <p:ext uri="{BB962C8B-B14F-4D97-AF65-F5344CB8AC3E}">
        <p14:creationId xmlns:p14="http://schemas.microsoft.com/office/powerpoint/2010/main" val="3969550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security?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 pickle </a:t>
            </a:r>
            <a:r>
              <a:rPr lang="en-US" dirty="0"/>
              <a:t>(and </a:t>
            </a:r>
            <a:r>
              <a:rPr lang="en-US" dirty="0" err="1"/>
              <a:t>joblib</a:t>
            </a:r>
            <a:r>
              <a:rPr lang="en-US" dirty="0"/>
              <a:t> by extension), has some issues regarding maintainability and security. Because of </a:t>
            </a:r>
            <a:r>
              <a:rPr lang="en-US" dirty="0" smtClean="0"/>
              <a:t>this,</a:t>
            </a:r>
          </a:p>
          <a:p>
            <a:pPr lvl="1"/>
            <a:r>
              <a:rPr lang="en-US" dirty="0" smtClean="0"/>
              <a:t>Never </a:t>
            </a:r>
            <a:r>
              <a:rPr lang="en-US" dirty="0" err="1"/>
              <a:t>unpickle</a:t>
            </a:r>
            <a:r>
              <a:rPr lang="en-US" dirty="0"/>
              <a:t> untrusted data as it could lead to malicious code being executed upon loading.</a:t>
            </a:r>
          </a:p>
          <a:p>
            <a:pPr lvl="1"/>
            <a:r>
              <a:rPr lang="en-US" dirty="0"/>
              <a:t>While models saved using one version of </a:t>
            </a:r>
            <a:r>
              <a:rPr lang="en-US" dirty="0" err="1"/>
              <a:t>scikit</a:t>
            </a:r>
            <a:r>
              <a:rPr lang="en-US" dirty="0"/>
              <a:t>-learn might load in other versions, this is entirely unsupported and inadvisable. It should also be kept in mind that operations performed on such data could give different and unexpected results</a:t>
            </a:r>
            <a:r>
              <a:rPr lang="en-US" dirty="0" smtClean="0"/>
              <a:t>.</a:t>
            </a:r>
            <a:endParaRPr lang="en-US" dirty="0"/>
          </a:p>
        </p:txBody>
      </p:sp>
    </p:spTree>
    <p:extLst>
      <p:ext uri="{BB962C8B-B14F-4D97-AF65-F5344CB8AC3E}">
        <p14:creationId xmlns:p14="http://schemas.microsoft.com/office/powerpoint/2010/main" val="2008685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In </a:t>
            </a:r>
            <a:r>
              <a:rPr lang="en-US" dirty="0"/>
              <a:t>order to rebuild a similar model with future versions of </a:t>
            </a:r>
            <a:r>
              <a:rPr lang="en-US" dirty="0" err="1"/>
              <a:t>scikit</a:t>
            </a:r>
            <a:r>
              <a:rPr lang="en-US" dirty="0"/>
              <a:t>-learn, additional metadata </a:t>
            </a:r>
            <a:r>
              <a:rPr lang="en-US" dirty="0" smtClean="0"/>
              <a:t>should </a:t>
            </a:r>
            <a:r>
              <a:rPr lang="en-US" dirty="0"/>
              <a:t>be saved along the pickled model:</a:t>
            </a:r>
          </a:p>
          <a:p>
            <a:pPr lvl="1">
              <a:buFont typeface="Wingdings" panose="05000000000000000000" pitchFamily="2" charset="2"/>
              <a:buChar char="Ø"/>
            </a:pPr>
            <a:r>
              <a:rPr lang="en-US" dirty="0" smtClean="0"/>
              <a:t> The </a:t>
            </a:r>
            <a:r>
              <a:rPr lang="en-US" dirty="0"/>
              <a:t>training data, e.g. a reference to an immutable snapshot</a:t>
            </a:r>
          </a:p>
          <a:p>
            <a:pPr lvl="1">
              <a:buFont typeface="Wingdings" panose="05000000000000000000" pitchFamily="2" charset="2"/>
              <a:buChar char="Ø"/>
            </a:pPr>
            <a:r>
              <a:rPr lang="en-US" dirty="0" smtClean="0"/>
              <a:t> The </a:t>
            </a:r>
            <a:r>
              <a:rPr lang="en-US" dirty="0"/>
              <a:t>python source code used to generate the model</a:t>
            </a:r>
          </a:p>
          <a:p>
            <a:pPr lvl="1">
              <a:buFont typeface="Wingdings" panose="05000000000000000000" pitchFamily="2" charset="2"/>
              <a:buChar char="Ø"/>
            </a:pPr>
            <a:r>
              <a:rPr lang="en-US" dirty="0" smtClean="0"/>
              <a:t> The </a:t>
            </a:r>
            <a:r>
              <a:rPr lang="en-US" dirty="0"/>
              <a:t>versions of </a:t>
            </a:r>
            <a:r>
              <a:rPr lang="en-US" dirty="0" err="1"/>
              <a:t>scikit</a:t>
            </a:r>
            <a:r>
              <a:rPr lang="en-US" dirty="0"/>
              <a:t>-learn and its dependencies</a:t>
            </a:r>
          </a:p>
          <a:p>
            <a:pPr lvl="1">
              <a:buFont typeface="Wingdings" panose="05000000000000000000" pitchFamily="2" charset="2"/>
              <a:buChar char="Ø"/>
            </a:pPr>
            <a:r>
              <a:rPr lang="en-US" dirty="0" smtClean="0"/>
              <a:t> The </a:t>
            </a:r>
            <a:r>
              <a:rPr lang="en-US" dirty="0"/>
              <a:t>cross validation score obtained on the training data</a:t>
            </a:r>
          </a:p>
          <a:p>
            <a:pPr>
              <a:buFont typeface="Wingdings" panose="05000000000000000000" pitchFamily="2" charset="2"/>
              <a:buChar char="Ø"/>
            </a:pPr>
            <a:r>
              <a:rPr lang="en-US" dirty="0" smtClean="0"/>
              <a:t> This </a:t>
            </a:r>
            <a:r>
              <a:rPr lang="en-US" dirty="0"/>
              <a:t>should make it possible to check that the cross-validation score is in the same range as before.</a:t>
            </a:r>
          </a:p>
          <a:p>
            <a:pPr>
              <a:buFont typeface="Wingdings" panose="05000000000000000000" pitchFamily="2" charset="2"/>
              <a:buChar char="Ø"/>
            </a:pPr>
            <a:r>
              <a:rPr lang="en-US" dirty="0" smtClean="0"/>
              <a:t> Since </a:t>
            </a:r>
            <a:r>
              <a:rPr lang="en-US" dirty="0"/>
              <a:t>a model internal representation may be different on two different architectures, dumping a model on one architecture and loading it on another architecture is not supported.</a:t>
            </a:r>
            <a:endParaRPr lang="en-US" dirty="0"/>
          </a:p>
        </p:txBody>
      </p:sp>
    </p:spTree>
    <p:extLst>
      <p:ext uri="{BB962C8B-B14F-4D97-AF65-F5344CB8AC3E}">
        <p14:creationId xmlns:p14="http://schemas.microsoft.com/office/powerpoint/2010/main" val="339411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decisions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Readymade solutions (Freelancers)</a:t>
            </a:r>
          </a:p>
          <a:p>
            <a:pPr>
              <a:buFont typeface="Wingdings" panose="05000000000000000000" pitchFamily="2" charset="2"/>
              <a:buChar char="Ø"/>
            </a:pPr>
            <a:r>
              <a:rPr lang="en-US" dirty="0" smtClean="0"/>
              <a:t> Custom Solutions (outsourcing)</a:t>
            </a:r>
          </a:p>
          <a:p>
            <a:pPr>
              <a:buFont typeface="Wingdings" panose="05000000000000000000" pitchFamily="2" charset="2"/>
              <a:buChar char="Ø"/>
            </a:pPr>
            <a:r>
              <a:rPr lang="en-US" dirty="0"/>
              <a:t> </a:t>
            </a:r>
            <a:r>
              <a:rPr lang="en-US" dirty="0" smtClean="0"/>
              <a:t>Customer Solutions (in-house)</a:t>
            </a:r>
          </a:p>
          <a:p>
            <a:pPr>
              <a:buFont typeface="Wingdings" panose="05000000000000000000" pitchFamily="2" charset="2"/>
              <a:buChar char="Ø"/>
            </a:pPr>
            <a:r>
              <a:rPr lang="en-US" dirty="0"/>
              <a:t> </a:t>
            </a:r>
            <a:r>
              <a:rPr lang="en-US" dirty="0" smtClean="0"/>
              <a:t>Readymade platforms (Click and Play) (Data Robot, </a:t>
            </a:r>
            <a:r>
              <a:rPr lang="en-US" dirty="0" err="1" smtClean="0"/>
              <a:t>Sagemaker</a:t>
            </a:r>
            <a:r>
              <a:rPr lang="en-US" dirty="0" smtClean="0"/>
              <a:t> etc.)</a:t>
            </a:r>
            <a:endParaRPr lang="en-US" dirty="0"/>
          </a:p>
        </p:txBody>
      </p:sp>
    </p:spTree>
    <p:extLst>
      <p:ext uri="{BB962C8B-B14F-4D97-AF65-F5344CB8AC3E}">
        <p14:creationId xmlns:p14="http://schemas.microsoft.com/office/powerpoint/2010/main" val="1001136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Story so far… and more</a:t>
            </a:r>
            <a:endParaRPr lang="en-US" dirty="0"/>
          </a:p>
        </p:txBody>
      </p:sp>
      <p:sp>
        <p:nvSpPr>
          <p:cNvPr id="3" name="Content Placeholder 2"/>
          <p:cNvSpPr>
            <a:spLocks noGrp="1"/>
          </p:cNvSpPr>
          <p:nvPr>
            <p:ph idx="1"/>
          </p:nvPr>
        </p:nvSpPr>
        <p:spPr>
          <a:xfrm>
            <a:off x="1097280" y="1845733"/>
            <a:ext cx="10058400" cy="4361883"/>
          </a:xfrm>
        </p:spPr>
        <p:txBody>
          <a:bodyPr>
            <a:normAutofit fontScale="92500" lnSpcReduction="20000"/>
          </a:bodyPr>
          <a:lstStyle/>
          <a:p>
            <a:pPr>
              <a:buFont typeface="Wingdings" panose="05000000000000000000" pitchFamily="2" charset="2"/>
              <a:buChar char="Ø"/>
            </a:pPr>
            <a:r>
              <a:rPr lang="en-US" dirty="0" smtClean="0"/>
              <a:t> Understanding the Requirements (think about a few logical parameters required)</a:t>
            </a:r>
          </a:p>
          <a:p>
            <a:pPr>
              <a:buFont typeface="Wingdings" panose="05000000000000000000" pitchFamily="2" charset="2"/>
              <a:buChar char="Ø"/>
            </a:pPr>
            <a:r>
              <a:rPr lang="en-US" dirty="0"/>
              <a:t> </a:t>
            </a:r>
            <a:r>
              <a:rPr lang="en-US" dirty="0" smtClean="0"/>
              <a:t>Understanding the data available (identify the gaps)</a:t>
            </a:r>
          </a:p>
          <a:p>
            <a:pPr>
              <a:buFont typeface="Wingdings" panose="05000000000000000000" pitchFamily="2" charset="2"/>
              <a:buChar char="Ø"/>
            </a:pPr>
            <a:r>
              <a:rPr lang="en-US" dirty="0"/>
              <a:t> </a:t>
            </a:r>
            <a:r>
              <a:rPr lang="en-US" dirty="0" smtClean="0"/>
              <a:t>Data Preparation </a:t>
            </a:r>
          </a:p>
          <a:p>
            <a:pPr lvl="1">
              <a:buFont typeface="Wingdings" panose="05000000000000000000" pitchFamily="2" charset="2"/>
              <a:buChar char="Ø"/>
            </a:pPr>
            <a:r>
              <a:rPr lang="en-US" dirty="0"/>
              <a:t> </a:t>
            </a:r>
            <a:r>
              <a:rPr lang="en-US" dirty="0" smtClean="0"/>
              <a:t>(EDA, missing values, outliers, feature engineering, scaling etc.)</a:t>
            </a:r>
          </a:p>
          <a:p>
            <a:pPr lvl="1">
              <a:buFont typeface="Wingdings" panose="05000000000000000000" pitchFamily="2" charset="2"/>
              <a:buChar char="Ø"/>
            </a:pPr>
            <a:r>
              <a:rPr lang="en-US" dirty="0"/>
              <a:t> </a:t>
            </a:r>
            <a:r>
              <a:rPr lang="en-US" dirty="0" smtClean="0"/>
              <a:t>Define data type</a:t>
            </a:r>
          </a:p>
          <a:p>
            <a:pPr lvl="1">
              <a:buFont typeface="Wingdings" panose="05000000000000000000" pitchFamily="2" charset="2"/>
              <a:buChar char="Ø"/>
            </a:pPr>
            <a:r>
              <a:rPr lang="en-US" dirty="0"/>
              <a:t> </a:t>
            </a:r>
            <a:r>
              <a:rPr lang="en-US" dirty="0" smtClean="0"/>
              <a:t>Train Test Split</a:t>
            </a:r>
          </a:p>
          <a:p>
            <a:pPr>
              <a:buFont typeface="Wingdings" panose="05000000000000000000" pitchFamily="2" charset="2"/>
              <a:buChar char="Ø"/>
            </a:pPr>
            <a:r>
              <a:rPr lang="en-US" dirty="0"/>
              <a:t> </a:t>
            </a:r>
            <a:r>
              <a:rPr lang="en-US" dirty="0" smtClean="0"/>
              <a:t>Train &amp; tune the model (</a:t>
            </a:r>
            <a:r>
              <a:rPr lang="en-US" dirty="0" err="1" smtClean="0"/>
              <a:t>hyperparameter</a:t>
            </a:r>
            <a:r>
              <a:rPr lang="en-US" dirty="0" smtClean="0"/>
              <a:t> tuning)</a:t>
            </a:r>
          </a:p>
          <a:p>
            <a:pPr>
              <a:buFont typeface="Wingdings" panose="05000000000000000000" pitchFamily="2" charset="2"/>
              <a:buChar char="Ø"/>
            </a:pPr>
            <a:r>
              <a:rPr lang="en-US" dirty="0"/>
              <a:t> </a:t>
            </a:r>
            <a:r>
              <a:rPr lang="en-US" dirty="0" smtClean="0"/>
              <a:t>Test / Validate</a:t>
            </a:r>
          </a:p>
          <a:p>
            <a:pPr>
              <a:buFont typeface="Wingdings" panose="05000000000000000000" pitchFamily="2" charset="2"/>
              <a:buChar char="Ø"/>
            </a:pPr>
            <a:r>
              <a:rPr lang="en-US" dirty="0"/>
              <a:t> </a:t>
            </a:r>
            <a:r>
              <a:rPr lang="en-US" dirty="0" smtClean="0"/>
              <a:t>Saving the model</a:t>
            </a:r>
          </a:p>
          <a:p>
            <a:pPr>
              <a:buFont typeface="Wingdings" panose="05000000000000000000" pitchFamily="2" charset="2"/>
              <a:buChar char="Ø"/>
            </a:pPr>
            <a:r>
              <a:rPr lang="en-US" dirty="0"/>
              <a:t> </a:t>
            </a:r>
            <a:r>
              <a:rPr lang="en-US" dirty="0" smtClean="0"/>
              <a:t>Automate the pipeline</a:t>
            </a:r>
          </a:p>
          <a:p>
            <a:pPr>
              <a:buFont typeface="Wingdings" panose="05000000000000000000" pitchFamily="2" charset="2"/>
              <a:buChar char="Ø"/>
            </a:pPr>
            <a:r>
              <a:rPr lang="en-US" dirty="0"/>
              <a:t> </a:t>
            </a:r>
            <a:r>
              <a:rPr lang="en-US" dirty="0" smtClean="0"/>
              <a:t>Deploy (API)</a:t>
            </a:r>
          </a:p>
          <a:p>
            <a:pPr>
              <a:buFont typeface="Wingdings" panose="05000000000000000000" pitchFamily="2" charset="2"/>
              <a:buChar char="Ø"/>
            </a:pPr>
            <a:r>
              <a:rPr lang="en-US" dirty="0"/>
              <a:t> </a:t>
            </a:r>
            <a:r>
              <a:rPr lang="en-US" dirty="0" smtClean="0"/>
              <a:t>Refurbish</a:t>
            </a:r>
          </a:p>
        </p:txBody>
      </p:sp>
    </p:spTree>
    <p:extLst>
      <p:ext uri="{BB962C8B-B14F-4D97-AF65-F5344CB8AC3E}">
        <p14:creationId xmlns:p14="http://schemas.microsoft.com/office/powerpoint/2010/main" val="1050976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arn(inVertical)">
                                      <p:cBhvr>
                                        <p:cTn id="20" dur="500"/>
                                        <p:tgtEl>
                                          <p:spTgt spid="3">
                                            <p:txEl>
                                              <p:pRg st="3" end="3"/>
                                            </p:txEl>
                                          </p:spTgt>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arn(inVertical)">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arn(inVertical)">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barn(inVertical)">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barn(inVertical)">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barn(inVertical)">
                                      <p:cBhvr>
                                        <p:cTn id="46" dur="500"/>
                                        <p:tgtEl>
                                          <p:spTgt spid="3">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grpId="0"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barn(inVertical)">
                                      <p:cBhvr>
                                        <p:cTn id="51" dur="500"/>
                                        <p:tgtEl>
                                          <p:spTgt spid="3">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grpId="0" nodeType="click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barn(inVertical)">
                                      <p:cBhvr>
                                        <p:cTn id="5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4522" t="2274" r="4186" b="2199"/>
          <a:stretch/>
        </p:blipFill>
        <p:spPr>
          <a:xfrm>
            <a:off x="811369" y="167426"/>
            <a:ext cx="10560676" cy="6174968"/>
          </a:xfrm>
          <a:prstGeom prst="rect">
            <a:avLst/>
          </a:prstGeom>
        </p:spPr>
      </p:pic>
    </p:spTree>
    <p:extLst>
      <p:ext uri="{BB962C8B-B14F-4D97-AF65-F5344CB8AC3E}">
        <p14:creationId xmlns:p14="http://schemas.microsoft.com/office/powerpoint/2010/main" val="3300339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we dive in</a:t>
            </a:r>
            <a:endParaRPr lang="en-US" dirty="0"/>
          </a:p>
        </p:txBody>
      </p:sp>
      <p:sp>
        <p:nvSpPr>
          <p:cNvPr id="3" name="Content Placeholder 2"/>
          <p:cNvSpPr>
            <a:spLocks noGrp="1"/>
          </p:cNvSpPr>
          <p:nvPr>
            <p:ph idx="1"/>
          </p:nvPr>
        </p:nvSpPr>
        <p:spPr>
          <a:xfrm>
            <a:off x="1097280" y="1845734"/>
            <a:ext cx="10058400" cy="4439156"/>
          </a:xfrm>
        </p:spPr>
        <p:txBody>
          <a:bodyPr>
            <a:normAutofit fontScale="92500" lnSpcReduction="20000"/>
          </a:bodyPr>
          <a:lstStyle/>
          <a:p>
            <a:pPr>
              <a:buFont typeface="Wingdings" panose="05000000000000000000" pitchFamily="2" charset="2"/>
              <a:buChar char="Ø"/>
            </a:pPr>
            <a:r>
              <a:rPr lang="en-US" dirty="0" smtClean="0"/>
              <a:t> </a:t>
            </a:r>
            <a:r>
              <a:rPr lang="en-US" dirty="0"/>
              <a:t> </a:t>
            </a:r>
            <a:r>
              <a:rPr lang="en-US" b="1" dirty="0"/>
              <a:t>Estimators</a:t>
            </a:r>
            <a:r>
              <a:rPr lang="en-US" dirty="0"/>
              <a:t>: Any objects that can estimate some parameters based on a dataset is called an estimator. The estimation itself is performed by calling </a:t>
            </a:r>
            <a:r>
              <a:rPr lang="en-US" b="1" dirty="0"/>
              <a:t>fit()</a:t>
            </a:r>
            <a:r>
              <a:rPr lang="en-US" dirty="0"/>
              <a:t> </a:t>
            </a:r>
            <a:r>
              <a:rPr lang="en-US" dirty="0" smtClean="0"/>
              <a:t>method.</a:t>
            </a:r>
          </a:p>
          <a:p>
            <a:pPr>
              <a:buFont typeface="Wingdings" panose="05000000000000000000" pitchFamily="2" charset="2"/>
              <a:buChar char="Ø"/>
            </a:pPr>
            <a:r>
              <a:rPr lang="en-US" dirty="0"/>
              <a:t> </a:t>
            </a:r>
            <a:r>
              <a:rPr lang="en-US" dirty="0" smtClean="0"/>
              <a:t>This </a:t>
            </a:r>
            <a:r>
              <a:rPr lang="en-US" dirty="0"/>
              <a:t>method takes </a:t>
            </a:r>
            <a:r>
              <a:rPr lang="en-US" u="sng" dirty="0"/>
              <a:t>one parameter</a:t>
            </a:r>
            <a:r>
              <a:rPr lang="en-US" dirty="0"/>
              <a:t> (or two in case of supervised learning algorithms). Any other parameter needed to guide the estimation process is called </a:t>
            </a:r>
            <a:r>
              <a:rPr lang="en-US" dirty="0" err="1"/>
              <a:t>hyperparameter</a:t>
            </a:r>
            <a:r>
              <a:rPr lang="en-US" dirty="0"/>
              <a:t> and must be set as in instance variable.</a:t>
            </a:r>
            <a:r>
              <a:rPr lang="en-US" dirty="0"/>
              <a:t/>
            </a:r>
            <a:br>
              <a:rPr lang="en-US" dirty="0"/>
            </a:br>
            <a:r>
              <a:rPr lang="en-US" dirty="0"/>
              <a:t/>
            </a:r>
            <a:br>
              <a:rPr lang="en-US" dirty="0"/>
            </a:br>
            <a:r>
              <a:rPr lang="en-US" dirty="0"/>
              <a:t>For example: </a:t>
            </a:r>
            <a:r>
              <a:rPr lang="en-US" dirty="0" smtClean="0"/>
              <a:t>I </a:t>
            </a:r>
            <a:r>
              <a:rPr lang="en-US" dirty="0"/>
              <a:t>would like to estimate a mean, median or most frequent value of a column in my dataset</a:t>
            </a:r>
            <a:r>
              <a:rPr lang="en-US" dirty="0" smtClean="0"/>
              <a:t>.</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t> </a:t>
            </a:r>
            <a:r>
              <a:rPr lang="en-US" b="1" dirty="0"/>
              <a:t>Transformers</a:t>
            </a:r>
            <a:r>
              <a:rPr lang="en-US" dirty="0"/>
              <a:t>: Transform a dataset. It transforms a dataset by calling </a:t>
            </a:r>
            <a:r>
              <a:rPr lang="en-US" b="1" dirty="0"/>
              <a:t>transform()</a:t>
            </a:r>
            <a:r>
              <a:rPr lang="en-US" dirty="0"/>
              <a:t> method and it returns a transformed dataset. </a:t>
            </a:r>
            <a:r>
              <a:rPr lang="en-US" dirty="0" smtClean="0"/>
              <a:t>Some </a:t>
            </a:r>
            <a:r>
              <a:rPr lang="en-US" dirty="0"/>
              <a:t>estimators can also transform a dataset.</a:t>
            </a:r>
            <a:r>
              <a:rPr lang="en-US" dirty="0"/>
              <a:t/>
            </a:r>
            <a:br>
              <a:rPr lang="en-US" dirty="0"/>
            </a:br>
            <a:r>
              <a:rPr lang="en-US" dirty="0"/>
              <a:t/>
            </a:r>
            <a:br>
              <a:rPr lang="en-US" dirty="0"/>
            </a:br>
            <a:r>
              <a:rPr lang="en-US" dirty="0"/>
              <a:t>For example: Imputer class in </a:t>
            </a:r>
            <a:r>
              <a:rPr lang="en-US" dirty="0" err="1"/>
              <a:t>sklearn</a:t>
            </a:r>
            <a:r>
              <a:rPr lang="en-US" dirty="0"/>
              <a:t> is an estimator and a transformer. You can call </a:t>
            </a:r>
            <a:r>
              <a:rPr lang="en-US" b="1" dirty="0" err="1"/>
              <a:t>fit_transform</a:t>
            </a:r>
            <a:r>
              <a:rPr lang="en-US" b="1" dirty="0"/>
              <a:t>()</a:t>
            </a:r>
            <a:r>
              <a:rPr lang="en-US" dirty="0"/>
              <a:t> method that estimate and transform a dataset</a:t>
            </a:r>
            <a:r>
              <a:rPr lang="en-US" dirty="0" smtClean="0"/>
              <a:t>.</a:t>
            </a:r>
          </a:p>
          <a:p>
            <a:pPr>
              <a:buFont typeface="Wingdings" panose="05000000000000000000" pitchFamily="2" charset="2"/>
              <a:buChar char="Ø"/>
            </a:pPr>
            <a:endParaRPr lang="en-US" dirty="0"/>
          </a:p>
          <a:p>
            <a:pPr>
              <a:buFont typeface="Wingdings" panose="05000000000000000000" pitchFamily="2" charset="2"/>
              <a:buChar char="Ø"/>
            </a:pPr>
            <a:r>
              <a:rPr lang="en-US" dirty="0">
                <a:hlinkClick r:id="rId2"/>
              </a:rPr>
              <a:t>https://scikit-learn.org/stable/tutorial/machine_learning_map/</a:t>
            </a:r>
            <a:endParaRPr lang="en-US" dirty="0"/>
          </a:p>
        </p:txBody>
      </p:sp>
    </p:spTree>
    <p:extLst>
      <p:ext uri="{BB962C8B-B14F-4D97-AF65-F5344CB8AC3E}">
        <p14:creationId xmlns:p14="http://schemas.microsoft.com/office/powerpoint/2010/main" val="1154703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pipeline?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 Sequentially apply a list of transforms and a final estimator. Intermediate steps of pipeline must implement fit and transform methods and the final estimator only needs to implement fit.</a:t>
            </a:r>
          </a:p>
        </p:txBody>
      </p:sp>
    </p:spTree>
    <p:extLst>
      <p:ext uri="{BB962C8B-B14F-4D97-AF65-F5344CB8AC3E}">
        <p14:creationId xmlns:p14="http://schemas.microsoft.com/office/powerpoint/2010/main" val="680787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take a closer look</a:t>
            </a:r>
            <a:endParaRPr lang="en-US" dirty="0"/>
          </a:p>
        </p:txBody>
      </p:sp>
      <p:pic>
        <p:nvPicPr>
          <p:cNvPr id="4" name="Picture 3"/>
          <p:cNvPicPr>
            <a:picLocks noChangeAspect="1"/>
          </p:cNvPicPr>
          <p:nvPr/>
        </p:nvPicPr>
        <p:blipFill rotWithShape="1">
          <a:blip r:embed="rId2"/>
          <a:srcRect l="18063" t="44880" r="42324" b="24682"/>
          <a:stretch/>
        </p:blipFill>
        <p:spPr>
          <a:xfrm>
            <a:off x="2125013" y="2150773"/>
            <a:ext cx="8228169" cy="3554568"/>
          </a:xfrm>
          <a:prstGeom prst="rect">
            <a:avLst/>
          </a:prstGeom>
        </p:spPr>
      </p:pic>
    </p:spTree>
    <p:extLst>
      <p:ext uri="{BB962C8B-B14F-4D97-AF65-F5344CB8AC3E}">
        <p14:creationId xmlns:p14="http://schemas.microsoft.com/office/powerpoint/2010/main" val="4154167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a:t>
            </a:r>
            <a:endParaRPr lang="en-US" dirty="0"/>
          </a:p>
        </p:txBody>
      </p:sp>
      <p:pic>
        <p:nvPicPr>
          <p:cNvPr id="4" name="Picture 3"/>
          <p:cNvPicPr>
            <a:picLocks noChangeAspect="1"/>
          </p:cNvPicPr>
          <p:nvPr/>
        </p:nvPicPr>
        <p:blipFill rotWithShape="1">
          <a:blip r:embed="rId2"/>
          <a:srcRect l="17324" t="44128" r="42958" b="24495"/>
          <a:stretch/>
        </p:blipFill>
        <p:spPr>
          <a:xfrm>
            <a:off x="1631985" y="1957589"/>
            <a:ext cx="8988990" cy="3992450"/>
          </a:xfrm>
          <a:prstGeom prst="rect">
            <a:avLst/>
          </a:prstGeom>
        </p:spPr>
      </p:pic>
    </p:spTree>
    <p:extLst>
      <p:ext uri="{BB962C8B-B14F-4D97-AF65-F5344CB8AC3E}">
        <p14:creationId xmlns:p14="http://schemas.microsoft.com/office/powerpoint/2010/main" val="2330623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Transformations</a:t>
            </a:r>
            <a:endParaRPr lang="en-US" dirty="0"/>
          </a:p>
        </p:txBody>
      </p:sp>
      <p:pic>
        <p:nvPicPr>
          <p:cNvPr id="4" name="Picture 3"/>
          <p:cNvPicPr>
            <a:picLocks noChangeAspect="1"/>
          </p:cNvPicPr>
          <p:nvPr/>
        </p:nvPicPr>
        <p:blipFill rotWithShape="1">
          <a:blip r:embed="rId2"/>
          <a:srcRect l="17958" t="44692" r="48134" b="33137"/>
          <a:stretch/>
        </p:blipFill>
        <p:spPr>
          <a:xfrm>
            <a:off x="2807594" y="2215167"/>
            <a:ext cx="6936912" cy="2550017"/>
          </a:xfrm>
          <a:prstGeom prst="rect">
            <a:avLst/>
          </a:prstGeom>
        </p:spPr>
      </p:pic>
    </p:spTree>
    <p:extLst>
      <p:ext uri="{BB962C8B-B14F-4D97-AF65-F5344CB8AC3E}">
        <p14:creationId xmlns:p14="http://schemas.microsoft.com/office/powerpoint/2010/main" val="33470869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Tedious!</a:t>
            </a:r>
            <a:endParaRPr lang="en-US" dirty="0"/>
          </a:p>
        </p:txBody>
      </p:sp>
      <p:pic>
        <p:nvPicPr>
          <p:cNvPr id="4" name="Picture 3"/>
          <p:cNvPicPr>
            <a:picLocks noChangeAspect="1"/>
          </p:cNvPicPr>
          <p:nvPr/>
        </p:nvPicPr>
        <p:blipFill rotWithShape="1">
          <a:blip r:embed="rId2"/>
          <a:srcRect l="17430" t="44128" r="43591" b="26374"/>
          <a:stretch/>
        </p:blipFill>
        <p:spPr>
          <a:xfrm>
            <a:off x="1374175" y="2047741"/>
            <a:ext cx="9263773" cy="3941497"/>
          </a:xfrm>
          <a:prstGeom prst="rect">
            <a:avLst/>
          </a:prstGeom>
        </p:spPr>
      </p:pic>
    </p:spTree>
    <p:extLst>
      <p:ext uri="{BB962C8B-B14F-4D97-AF65-F5344CB8AC3E}">
        <p14:creationId xmlns:p14="http://schemas.microsoft.com/office/powerpoint/2010/main" val="3342171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Pipelines!</a:t>
            </a:r>
            <a:endParaRPr lang="en-US" dirty="0"/>
          </a:p>
        </p:txBody>
      </p:sp>
      <p:pic>
        <p:nvPicPr>
          <p:cNvPr id="5" name="Picture 4"/>
          <p:cNvPicPr>
            <a:picLocks noChangeAspect="1"/>
          </p:cNvPicPr>
          <p:nvPr/>
        </p:nvPicPr>
        <p:blipFill rotWithShape="1">
          <a:blip r:embed="rId2"/>
          <a:srcRect l="9930" t="24589" r="27113" b="29004"/>
          <a:stretch/>
        </p:blipFill>
        <p:spPr>
          <a:xfrm>
            <a:off x="1313645" y="1996224"/>
            <a:ext cx="9556124" cy="3960340"/>
          </a:xfrm>
          <a:prstGeom prst="rect">
            <a:avLst/>
          </a:prstGeom>
        </p:spPr>
      </p:pic>
    </p:spTree>
    <p:extLst>
      <p:ext uri="{BB962C8B-B14F-4D97-AF65-F5344CB8AC3E}">
        <p14:creationId xmlns:p14="http://schemas.microsoft.com/office/powerpoint/2010/main" val="1997466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imputations together</a:t>
            </a:r>
            <a:endParaRPr lang="en-US" dirty="0"/>
          </a:p>
        </p:txBody>
      </p:sp>
      <p:pic>
        <p:nvPicPr>
          <p:cNvPr id="4" name="Picture 3"/>
          <p:cNvPicPr>
            <a:picLocks noChangeAspect="1"/>
          </p:cNvPicPr>
          <p:nvPr/>
        </p:nvPicPr>
        <p:blipFill rotWithShape="1">
          <a:blip r:embed="rId2"/>
          <a:srcRect l="17852" t="50704" r="42324" b="25058"/>
          <a:stretch/>
        </p:blipFill>
        <p:spPr>
          <a:xfrm>
            <a:off x="1271145" y="1983347"/>
            <a:ext cx="10199969" cy="3490174"/>
          </a:xfrm>
          <a:prstGeom prst="rect">
            <a:avLst/>
          </a:prstGeom>
        </p:spPr>
      </p:pic>
    </p:spTree>
    <p:extLst>
      <p:ext uri="{BB962C8B-B14F-4D97-AF65-F5344CB8AC3E}">
        <p14:creationId xmlns:p14="http://schemas.microsoft.com/office/powerpoint/2010/main" val="1182345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just write this …</a:t>
            </a:r>
            <a:endParaRPr lang="en-US" dirty="0"/>
          </a:p>
        </p:txBody>
      </p:sp>
      <p:pic>
        <p:nvPicPr>
          <p:cNvPr id="4" name="Picture 3"/>
          <p:cNvPicPr>
            <a:picLocks noChangeAspect="1"/>
          </p:cNvPicPr>
          <p:nvPr/>
        </p:nvPicPr>
        <p:blipFill rotWithShape="1">
          <a:blip r:embed="rId2"/>
          <a:srcRect l="17640" t="50892" r="43803" b="43283"/>
          <a:stretch/>
        </p:blipFill>
        <p:spPr>
          <a:xfrm>
            <a:off x="1097280" y="1970468"/>
            <a:ext cx="9856499" cy="837125"/>
          </a:xfrm>
          <a:prstGeom prst="rect">
            <a:avLst/>
          </a:prstGeom>
        </p:spPr>
      </p:pic>
    </p:spTree>
    <p:extLst>
      <p:ext uri="{BB962C8B-B14F-4D97-AF65-F5344CB8AC3E}">
        <p14:creationId xmlns:p14="http://schemas.microsoft.com/office/powerpoint/2010/main" val="3871998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the </a:t>
            </a:r>
            <a:r>
              <a:rPr lang="en-US" dirty="0" smtClean="0"/>
              <a:t>model (to persist the model)</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Serialization is a good idea for testing / comparing our models</a:t>
            </a:r>
          </a:p>
          <a:p>
            <a:pPr>
              <a:buFont typeface="Wingdings" panose="05000000000000000000" pitchFamily="2" charset="2"/>
              <a:buChar char="Ø"/>
            </a:pPr>
            <a:r>
              <a:rPr lang="en-US" dirty="0"/>
              <a:t> This process / procedure of saving a ML Model is also known as </a:t>
            </a:r>
            <a:r>
              <a:rPr lang="en-US" b="1" dirty="0"/>
              <a:t>object serialization </a:t>
            </a:r>
            <a:r>
              <a:rPr lang="en-US" dirty="0"/>
              <a:t>- representing an object with a stream of bytes, in order to store it on disk, send it over a network or save to a </a:t>
            </a:r>
            <a:r>
              <a:rPr lang="en-US" dirty="0" smtClean="0"/>
              <a:t>database</a:t>
            </a:r>
          </a:p>
          <a:p>
            <a:pPr>
              <a:buFont typeface="Wingdings" panose="05000000000000000000" pitchFamily="2" charset="2"/>
              <a:buChar char="Ø"/>
            </a:pPr>
            <a:r>
              <a:rPr lang="en-US" dirty="0"/>
              <a:t> </a:t>
            </a:r>
            <a:r>
              <a:rPr lang="en-US" dirty="0" smtClean="0"/>
              <a:t>Similarly when you restore the model, it is called </a:t>
            </a:r>
            <a:r>
              <a:rPr lang="en-US" b="1" dirty="0" smtClean="0"/>
              <a:t>deserialization</a:t>
            </a:r>
            <a:r>
              <a:rPr lang="en-US" dirty="0" smtClean="0"/>
              <a:t> or restoring the model</a:t>
            </a:r>
            <a:endParaRPr lang="en-US" dirty="0"/>
          </a:p>
        </p:txBody>
      </p:sp>
    </p:spTree>
    <p:extLst>
      <p:ext uri="{BB962C8B-B14F-4D97-AF65-F5344CB8AC3E}">
        <p14:creationId xmlns:p14="http://schemas.microsoft.com/office/powerpoint/2010/main" val="36546835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else?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Use function transformer to create any function into a transformer</a:t>
            </a:r>
          </a:p>
          <a:p>
            <a:pPr>
              <a:buFont typeface="Wingdings" panose="05000000000000000000" pitchFamily="2" charset="2"/>
              <a:buChar char="Ø"/>
            </a:pPr>
            <a:r>
              <a:rPr lang="en-US" dirty="0"/>
              <a:t> </a:t>
            </a:r>
            <a:r>
              <a:rPr lang="en-US" dirty="0" smtClean="0"/>
              <a:t>Write your own custom transformer</a:t>
            </a:r>
          </a:p>
        </p:txBody>
      </p:sp>
    </p:spTree>
    <p:extLst>
      <p:ext uri="{BB962C8B-B14F-4D97-AF65-F5344CB8AC3E}">
        <p14:creationId xmlns:p14="http://schemas.microsoft.com/office/powerpoint/2010/main" val="32967482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a bird’s eye view</a:t>
            </a:r>
            <a:endParaRPr lang="en-US" dirty="0"/>
          </a:p>
        </p:txBody>
      </p:sp>
      <p:sp>
        <p:nvSpPr>
          <p:cNvPr id="5" name="Content Placeholder 2"/>
          <p:cNvSpPr>
            <a:spLocks noGrp="1"/>
          </p:cNvSpPr>
          <p:nvPr>
            <p:ph idx="1"/>
          </p:nvPr>
        </p:nvSpPr>
        <p:spPr>
          <a:xfrm>
            <a:off x="2322780" y="2248085"/>
            <a:ext cx="1330960" cy="612396"/>
          </a:xfrm>
        </p:spPr>
        <p:txBody>
          <a:bodyPr>
            <a:noAutofit/>
          </a:bodyPr>
          <a:lstStyle/>
          <a:p>
            <a:r>
              <a:rPr lang="en-US" sz="2400" dirty="0" smtClean="0"/>
              <a:t>Training</a:t>
            </a:r>
          </a:p>
        </p:txBody>
      </p:sp>
      <p:cxnSp>
        <p:nvCxnSpPr>
          <p:cNvPr id="6" name="Straight Arrow Connector 5"/>
          <p:cNvCxnSpPr/>
          <p:nvPr/>
        </p:nvCxnSpPr>
        <p:spPr>
          <a:xfrm>
            <a:off x="3490479" y="4050737"/>
            <a:ext cx="0" cy="264676"/>
          </a:xfrm>
          <a:prstGeom prst="straightConnector1">
            <a:avLst/>
          </a:prstGeom>
          <a:ln w="28575"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653740" y="4002090"/>
            <a:ext cx="2165464" cy="338554"/>
          </a:xfrm>
          <a:prstGeom prst="rect">
            <a:avLst/>
          </a:prstGeom>
          <a:noFill/>
        </p:spPr>
        <p:txBody>
          <a:bodyPr wrap="none" rtlCol="0">
            <a:spAutoFit/>
          </a:bodyPr>
          <a:lstStyle/>
          <a:p>
            <a:r>
              <a:rPr lang="en-US" sz="1600" i="1" dirty="0"/>
              <a:t>l</a:t>
            </a:r>
            <a:r>
              <a:rPr lang="en-US" sz="1600" i="1" dirty="0" smtClean="0"/>
              <a:t>abels + feature vectors</a:t>
            </a:r>
            <a:endParaRPr lang="en-US" sz="1600" i="1" dirty="0"/>
          </a:p>
        </p:txBody>
      </p:sp>
      <p:sp>
        <p:nvSpPr>
          <p:cNvPr id="8" name="Rounded Rectangle 7"/>
          <p:cNvSpPr/>
          <p:nvPr/>
        </p:nvSpPr>
        <p:spPr>
          <a:xfrm>
            <a:off x="2480830" y="4371041"/>
            <a:ext cx="2019300" cy="328775"/>
          </a:xfrm>
          <a:prstGeom prst="roundRect">
            <a:avLst/>
          </a:prstGeom>
          <a:noFill/>
          <a:ln w="38100" cmpd="sng">
            <a:solidFill>
              <a:srgbClr val="1EA3B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Train </a:t>
            </a:r>
            <a:r>
              <a:rPr lang="en-US" dirty="0">
                <a:solidFill>
                  <a:schemeClr val="tx1"/>
                </a:solidFill>
              </a:rPr>
              <a:t>m</a:t>
            </a:r>
            <a:r>
              <a:rPr lang="en-US" dirty="0" smtClean="0">
                <a:solidFill>
                  <a:schemeClr val="tx1"/>
                </a:solidFill>
              </a:rPr>
              <a:t>odel</a:t>
            </a:r>
            <a:endParaRPr lang="en-US" dirty="0">
              <a:solidFill>
                <a:schemeClr val="tx1"/>
              </a:solidFill>
            </a:endParaRPr>
          </a:p>
        </p:txBody>
      </p:sp>
      <p:cxnSp>
        <p:nvCxnSpPr>
          <p:cNvPr id="9" name="Straight Arrow Connector 8"/>
          <p:cNvCxnSpPr/>
          <p:nvPr/>
        </p:nvCxnSpPr>
        <p:spPr>
          <a:xfrm>
            <a:off x="3490479" y="4770463"/>
            <a:ext cx="0" cy="280436"/>
          </a:xfrm>
          <a:prstGeom prst="straightConnector1">
            <a:avLst/>
          </a:prstGeom>
          <a:ln w="28575"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653740" y="4745156"/>
            <a:ext cx="1828132" cy="338554"/>
          </a:xfrm>
          <a:prstGeom prst="rect">
            <a:avLst/>
          </a:prstGeom>
          <a:noFill/>
        </p:spPr>
        <p:txBody>
          <a:bodyPr wrap="none" rtlCol="0">
            <a:spAutoFit/>
          </a:bodyPr>
          <a:lstStyle/>
          <a:p>
            <a:r>
              <a:rPr lang="en-US" sz="1600" i="1" dirty="0"/>
              <a:t>l</a:t>
            </a:r>
            <a:r>
              <a:rPr lang="en-US" sz="1600" i="1" dirty="0" smtClean="0"/>
              <a:t>abels + predictions</a:t>
            </a:r>
            <a:endParaRPr lang="en-US" sz="1600" i="1" dirty="0"/>
          </a:p>
        </p:txBody>
      </p:sp>
      <p:sp>
        <p:nvSpPr>
          <p:cNvPr id="11" name="Rounded Rectangle 10"/>
          <p:cNvSpPr/>
          <p:nvPr/>
        </p:nvSpPr>
        <p:spPr>
          <a:xfrm>
            <a:off x="2849129" y="5102717"/>
            <a:ext cx="1282700" cy="325909"/>
          </a:xfrm>
          <a:prstGeom prst="roundRect">
            <a:avLst/>
          </a:prstGeom>
          <a:noFill/>
          <a:ln w="38100" cmpd="sng">
            <a:solidFill>
              <a:srgbClr val="1EA3B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Evaluate</a:t>
            </a:r>
            <a:endParaRPr lang="en-US" dirty="0">
              <a:solidFill>
                <a:schemeClr val="tx1"/>
              </a:solidFill>
            </a:endParaRPr>
          </a:p>
        </p:txBody>
      </p:sp>
      <p:sp>
        <p:nvSpPr>
          <p:cNvPr id="12" name="Rounded Rectangle 11"/>
          <p:cNvSpPr/>
          <p:nvPr/>
        </p:nvSpPr>
        <p:spPr>
          <a:xfrm>
            <a:off x="2810490" y="2948446"/>
            <a:ext cx="1359980" cy="328775"/>
          </a:xfrm>
          <a:prstGeom prst="roundRect">
            <a:avLst/>
          </a:prstGeom>
          <a:noFill/>
          <a:ln w="38100" cmpd="sng">
            <a:solidFill>
              <a:srgbClr val="1EA3B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Load data</a:t>
            </a:r>
            <a:endParaRPr lang="en-US" dirty="0">
              <a:solidFill>
                <a:schemeClr val="tx1"/>
              </a:solidFill>
            </a:endParaRPr>
          </a:p>
        </p:txBody>
      </p:sp>
      <p:cxnSp>
        <p:nvCxnSpPr>
          <p:cNvPr id="13" name="Straight Arrow Connector 12"/>
          <p:cNvCxnSpPr/>
          <p:nvPr/>
        </p:nvCxnSpPr>
        <p:spPr>
          <a:xfrm>
            <a:off x="3490479" y="3338801"/>
            <a:ext cx="0" cy="261386"/>
          </a:xfrm>
          <a:prstGeom prst="straightConnector1">
            <a:avLst/>
          </a:prstGeom>
          <a:ln w="28575"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653740" y="3261633"/>
            <a:ext cx="1692779" cy="338554"/>
          </a:xfrm>
          <a:prstGeom prst="rect">
            <a:avLst/>
          </a:prstGeom>
          <a:noFill/>
        </p:spPr>
        <p:txBody>
          <a:bodyPr wrap="none" rtlCol="0">
            <a:spAutoFit/>
          </a:bodyPr>
          <a:lstStyle/>
          <a:p>
            <a:r>
              <a:rPr lang="en-US" sz="1600" i="1" dirty="0"/>
              <a:t>l</a:t>
            </a:r>
            <a:r>
              <a:rPr lang="en-US" sz="1600" i="1" dirty="0" smtClean="0"/>
              <a:t>abels + plain text</a:t>
            </a:r>
            <a:endParaRPr lang="en-US" sz="1600" i="1" dirty="0"/>
          </a:p>
        </p:txBody>
      </p:sp>
      <p:sp>
        <p:nvSpPr>
          <p:cNvPr id="15" name="Rounded Rectangle 14"/>
          <p:cNvSpPr/>
          <p:nvPr/>
        </p:nvSpPr>
        <p:spPr>
          <a:xfrm>
            <a:off x="2480829" y="3650987"/>
            <a:ext cx="2019299" cy="328775"/>
          </a:xfrm>
          <a:prstGeom prst="roundRect">
            <a:avLst/>
          </a:prstGeom>
          <a:noFill/>
          <a:ln w="38100" cmpd="sng">
            <a:solidFill>
              <a:srgbClr val="1EA3B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Extract features</a:t>
            </a:r>
            <a:endParaRPr lang="en-US" dirty="0">
              <a:solidFill>
                <a:schemeClr val="tx1"/>
              </a:solidFill>
            </a:endParaRPr>
          </a:p>
        </p:txBody>
      </p:sp>
      <p:sp>
        <p:nvSpPr>
          <p:cNvPr id="16" name="Content Placeholder 2"/>
          <p:cNvSpPr txBox="1">
            <a:spLocks/>
          </p:cNvSpPr>
          <p:nvPr/>
        </p:nvSpPr>
        <p:spPr>
          <a:xfrm>
            <a:off x="6290794" y="2248085"/>
            <a:ext cx="2739274" cy="612396"/>
          </a:xfrm>
          <a:prstGeom prst="rect">
            <a:avLst/>
          </a:prstGeom>
        </p:spPr>
        <p:txBody>
          <a:bodyPr vert="horz" lIns="91440" tIns="45720" rIns="91440" bIns="45720" rtlCol="0">
            <a:noAutofit/>
          </a:bodyPr>
          <a:lstStyle>
            <a:lvl1pPr marL="0" indent="0" algn="l" defTabSz="457200" rtl="0" eaLnBrk="1" latinLnBrk="0" hangingPunct="1">
              <a:spcBef>
                <a:spcPct val="20000"/>
              </a:spcBef>
              <a:buSzPct val="90000"/>
              <a:buFont typeface="Arial"/>
              <a:buNone/>
              <a:tabLst/>
              <a:defRPr sz="2400" kern="1200">
                <a:solidFill>
                  <a:schemeClr val="tx1">
                    <a:lumMod val="75000"/>
                    <a:lumOff val="25000"/>
                  </a:schemeClr>
                </a:solidFill>
                <a:latin typeface="Source Sans Pro Light"/>
                <a:ea typeface="+mn-ea"/>
                <a:cs typeface="+mn-cs"/>
              </a:defRPr>
            </a:lvl1pPr>
            <a:lvl2pPr marL="628650" indent="-171450" algn="l" defTabSz="457200" rtl="0" eaLnBrk="1" latinLnBrk="0" hangingPunct="1">
              <a:spcBef>
                <a:spcPct val="20000"/>
              </a:spcBef>
              <a:buSzPct val="90000"/>
              <a:buFont typeface="Arial"/>
              <a:buChar char="•"/>
              <a:defRPr sz="2000" kern="1200">
                <a:solidFill>
                  <a:schemeClr val="tx1">
                    <a:lumMod val="75000"/>
                    <a:lumOff val="25000"/>
                  </a:schemeClr>
                </a:solidFill>
                <a:latin typeface="Source Sans Pro Light"/>
                <a:ea typeface="+mn-ea"/>
                <a:cs typeface="+mn-cs"/>
              </a:defRPr>
            </a:lvl2pPr>
            <a:lvl3pPr marL="1089025" indent="-174625" algn="l" defTabSz="457200" rtl="0" eaLnBrk="1" latinLnBrk="0" hangingPunct="1">
              <a:spcBef>
                <a:spcPct val="20000"/>
              </a:spcBef>
              <a:buSzPct val="100000"/>
              <a:buFont typeface="Lucida Grande"/>
              <a:buChar char="–"/>
              <a:defRPr sz="1800" kern="1200">
                <a:solidFill>
                  <a:schemeClr val="tx1">
                    <a:lumMod val="75000"/>
                    <a:lumOff val="25000"/>
                  </a:schemeClr>
                </a:solidFill>
                <a:latin typeface="Source Sans Pro Light"/>
                <a:ea typeface="+mn-ea"/>
                <a:cs typeface="+mn-cs"/>
              </a:defRPr>
            </a:lvl3pPr>
            <a:lvl4pPr marL="1541463" indent="-169863" algn="l" defTabSz="457200" rtl="0" eaLnBrk="1" latinLnBrk="0" hangingPunct="1">
              <a:spcBef>
                <a:spcPct val="20000"/>
              </a:spcBef>
              <a:buSzPct val="90000"/>
              <a:buFont typeface="Arial"/>
              <a:buChar char="•"/>
              <a:defRPr sz="1800" kern="1200">
                <a:solidFill>
                  <a:schemeClr val="tx1">
                    <a:lumMod val="75000"/>
                    <a:lumOff val="25000"/>
                  </a:schemeClr>
                </a:solidFill>
                <a:latin typeface="Source Sans Pro Light"/>
                <a:ea typeface="+mn-ea"/>
                <a:cs typeface="+mn-cs"/>
              </a:defRPr>
            </a:lvl4pPr>
            <a:lvl5pPr marL="2001838" indent="-173038" algn="l" defTabSz="457200" rtl="0" eaLnBrk="1" latinLnBrk="0" hangingPunct="1">
              <a:spcBef>
                <a:spcPct val="20000"/>
              </a:spcBef>
              <a:buFont typeface="Lucida Grande"/>
              <a:buChar char="-"/>
              <a:tabLst/>
              <a:defRPr sz="1800" kern="1200">
                <a:solidFill>
                  <a:schemeClr val="tx1">
                    <a:lumMod val="75000"/>
                    <a:lumOff val="25000"/>
                  </a:schemeClr>
                </a:solidFill>
                <a:latin typeface="Source Sans Pro Ligh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Testing/Production</a:t>
            </a:r>
          </a:p>
        </p:txBody>
      </p:sp>
      <p:cxnSp>
        <p:nvCxnSpPr>
          <p:cNvPr id="17" name="Straight Arrow Connector 16"/>
          <p:cNvCxnSpPr/>
          <p:nvPr/>
        </p:nvCxnSpPr>
        <p:spPr>
          <a:xfrm>
            <a:off x="7660431" y="4050737"/>
            <a:ext cx="0" cy="264676"/>
          </a:xfrm>
          <a:prstGeom prst="straightConnector1">
            <a:avLst/>
          </a:prstGeom>
          <a:ln w="28575"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7823692" y="4002090"/>
            <a:ext cx="1502873" cy="338554"/>
          </a:xfrm>
          <a:prstGeom prst="rect">
            <a:avLst/>
          </a:prstGeom>
          <a:noFill/>
        </p:spPr>
        <p:txBody>
          <a:bodyPr wrap="none" rtlCol="0">
            <a:spAutoFit/>
          </a:bodyPr>
          <a:lstStyle/>
          <a:p>
            <a:r>
              <a:rPr lang="en-US" sz="1600" i="1" dirty="0" smtClean="0"/>
              <a:t>feature vectors</a:t>
            </a:r>
            <a:endParaRPr lang="en-US" sz="1600" i="1" dirty="0"/>
          </a:p>
        </p:txBody>
      </p:sp>
      <p:sp>
        <p:nvSpPr>
          <p:cNvPr id="19" name="Rounded Rectangle 18"/>
          <p:cNvSpPr/>
          <p:nvPr/>
        </p:nvSpPr>
        <p:spPr>
          <a:xfrm>
            <a:off x="6487546" y="4371041"/>
            <a:ext cx="2345769" cy="328775"/>
          </a:xfrm>
          <a:prstGeom prst="roundRect">
            <a:avLst/>
          </a:prstGeom>
          <a:noFill/>
          <a:ln w="38100" cmpd="sng">
            <a:solidFill>
              <a:srgbClr val="1EA3B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Predict using model</a:t>
            </a:r>
            <a:endParaRPr lang="en-US" dirty="0">
              <a:solidFill>
                <a:schemeClr val="tx1"/>
              </a:solidFill>
            </a:endParaRPr>
          </a:p>
        </p:txBody>
      </p:sp>
      <p:cxnSp>
        <p:nvCxnSpPr>
          <p:cNvPr id="20" name="Straight Arrow Connector 19"/>
          <p:cNvCxnSpPr/>
          <p:nvPr/>
        </p:nvCxnSpPr>
        <p:spPr>
          <a:xfrm>
            <a:off x="7660431" y="4770463"/>
            <a:ext cx="0" cy="280436"/>
          </a:xfrm>
          <a:prstGeom prst="straightConnector1">
            <a:avLst/>
          </a:prstGeom>
          <a:ln w="28575"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7823692" y="4745156"/>
            <a:ext cx="1150162" cy="338554"/>
          </a:xfrm>
          <a:prstGeom prst="rect">
            <a:avLst/>
          </a:prstGeom>
          <a:noFill/>
        </p:spPr>
        <p:txBody>
          <a:bodyPr wrap="none" rtlCol="0">
            <a:spAutoFit/>
          </a:bodyPr>
          <a:lstStyle/>
          <a:p>
            <a:r>
              <a:rPr lang="en-US" sz="1600" i="1" dirty="0" smtClean="0"/>
              <a:t>predictions</a:t>
            </a:r>
            <a:endParaRPr lang="en-US" sz="1600" i="1" dirty="0"/>
          </a:p>
        </p:txBody>
      </p:sp>
      <p:sp>
        <p:nvSpPr>
          <p:cNvPr id="22" name="Rounded Rectangle 21"/>
          <p:cNvSpPr/>
          <p:nvPr/>
        </p:nvSpPr>
        <p:spPr>
          <a:xfrm>
            <a:off x="6551599" y="5102717"/>
            <a:ext cx="2217664" cy="325909"/>
          </a:xfrm>
          <a:prstGeom prst="roundRect">
            <a:avLst/>
          </a:prstGeom>
          <a:noFill/>
          <a:ln w="38100" cmpd="sng">
            <a:solidFill>
              <a:srgbClr val="1EA3B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Act on predictions</a:t>
            </a:r>
            <a:endParaRPr lang="en-US" dirty="0">
              <a:solidFill>
                <a:schemeClr val="tx1"/>
              </a:solidFill>
            </a:endParaRPr>
          </a:p>
        </p:txBody>
      </p:sp>
      <p:sp>
        <p:nvSpPr>
          <p:cNvPr id="23" name="Rounded Rectangle 22"/>
          <p:cNvSpPr/>
          <p:nvPr/>
        </p:nvSpPr>
        <p:spPr>
          <a:xfrm>
            <a:off x="6756191" y="2948446"/>
            <a:ext cx="1808480" cy="328775"/>
          </a:xfrm>
          <a:prstGeom prst="roundRect">
            <a:avLst/>
          </a:prstGeom>
          <a:noFill/>
          <a:ln w="38100" cmpd="sng">
            <a:solidFill>
              <a:srgbClr val="1EA3B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Load </a:t>
            </a:r>
            <a:r>
              <a:rPr lang="en-US" b="1" i="1" dirty="0" smtClean="0">
                <a:solidFill>
                  <a:schemeClr val="tx1"/>
                </a:solidFill>
              </a:rPr>
              <a:t>new</a:t>
            </a:r>
            <a:r>
              <a:rPr lang="en-US" dirty="0" smtClean="0">
                <a:solidFill>
                  <a:schemeClr val="tx1"/>
                </a:solidFill>
              </a:rPr>
              <a:t> data</a:t>
            </a:r>
            <a:endParaRPr lang="en-US" dirty="0">
              <a:solidFill>
                <a:schemeClr val="tx1"/>
              </a:solidFill>
            </a:endParaRPr>
          </a:p>
        </p:txBody>
      </p:sp>
      <p:cxnSp>
        <p:nvCxnSpPr>
          <p:cNvPr id="24" name="Straight Arrow Connector 23"/>
          <p:cNvCxnSpPr/>
          <p:nvPr/>
        </p:nvCxnSpPr>
        <p:spPr>
          <a:xfrm>
            <a:off x="7660431" y="3338801"/>
            <a:ext cx="0" cy="261386"/>
          </a:xfrm>
          <a:prstGeom prst="straightConnector1">
            <a:avLst/>
          </a:prstGeom>
          <a:ln w="28575"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7823692" y="3261633"/>
            <a:ext cx="1014809" cy="338554"/>
          </a:xfrm>
          <a:prstGeom prst="rect">
            <a:avLst/>
          </a:prstGeom>
          <a:noFill/>
        </p:spPr>
        <p:txBody>
          <a:bodyPr wrap="none" rtlCol="0">
            <a:spAutoFit/>
          </a:bodyPr>
          <a:lstStyle/>
          <a:p>
            <a:r>
              <a:rPr lang="en-US" sz="1600" i="1" dirty="0" smtClean="0"/>
              <a:t>plain text</a:t>
            </a:r>
            <a:endParaRPr lang="en-US" sz="1600" i="1" dirty="0"/>
          </a:p>
        </p:txBody>
      </p:sp>
      <p:sp>
        <p:nvSpPr>
          <p:cNvPr id="26" name="Rounded Rectangle 25"/>
          <p:cNvSpPr/>
          <p:nvPr/>
        </p:nvSpPr>
        <p:spPr>
          <a:xfrm>
            <a:off x="6650781" y="3650987"/>
            <a:ext cx="2019299" cy="328775"/>
          </a:xfrm>
          <a:prstGeom prst="roundRect">
            <a:avLst/>
          </a:prstGeom>
          <a:noFill/>
          <a:ln w="38100" cmpd="sng">
            <a:solidFill>
              <a:srgbClr val="1EA3B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Extract features</a:t>
            </a:r>
            <a:endParaRPr lang="en-US" dirty="0">
              <a:solidFill>
                <a:schemeClr val="tx1"/>
              </a:solidFill>
            </a:endParaRPr>
          </a:p>
        </p:txBody>
      </p:sp>
      <p:sp>
        <p:nvSpPr>
          <p:cNvPr id="27" name="TextBox 26"/>
          <p:cNvSpPr txBox="1"/>
          <p:nvPr/>
        </p:nvSpPr>
        <p:spPr>
          <a:xfrm>
            <a:off x="9467185" y="2969469"/>
            <a:ext cx="1248181" cy="923330"/>
          </a:xfrm>
          <a:prstGeom prst="rect">
            <a:avLst/>
          </a:prstGeom>
          <a:noFill/>
        </p:spPr>
        <p:txBody>
          <a:bodyPr wrap="square" rtlCol="0">
            <a:spAutoFit/>
          </a:bodyPr>
          <a:lstStyle/>
          <a:p>
            <a:r>
              <a:rPr lang="en-US" b="1" i="1" dirty="0" smtClean="0"/>
              <a:t>Almost identical workflow</a:t>
            </a:r>
            <a:endParaRPr lang="en-US" b="1" i="1" dirty="0"/>
          </a:p>
        </p:txBody>
      </p:sp>
    </p:spTree>
    <p:extLst>
      <p:ext uri="{BB962C8B-B14F-4D97-AF65-F5344CB8AC3E}">
        <p14:creationId xmlns:p14="http://schemas.microsoft.com/office/powerpoint/2010/main" val="40339951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a problem</a:t>
            </a:r>
            <a:endParaRPr lang="en-US" dirty="0"/>
          </a:p>
        </p:txBody>
      </p:sp>
      <p:sp>
        <p:nvSpPr>
          <p:cNvPr id="4" name="Content Placeholder 2"/>
          <p:cNvSpPr>
            <a:spLocks noGrp="1"/>
          </p:cNvSpPr>
          <p:nvPr>
            <p:ph idx="1"/>
          </p:nvPr>
        </p:nvSpPr>
        <p:spPr>
          <a:xfrm>
            <a:off x="1897777" y="2235206"/>
            <a:ext cx="1330960" cy="612396"/>
          </a:xfrm>
        </p:spPr>
        <p:txBody>
          <a:bodyPr>
            <a:noAutofit/>
          </a:bodyPr>
          <a:lstStyle/>
          <a:p>
            <a:r>
              <a:rPr lang="en-US" sz="2400" dirty="0" smtClean="0"/>
              <a:t>Training</a:t>
            </a:r>
          </a:p>
        </p:txBody>
      </p:sp>
      <p:cxnSp>
        <p:nvCxnSpPr>
          <p:cNvPr id="5" name="Straight Arrow Connector 4"/>
          <p:cNvCxnSpPr/>
          <p:nvPr/>
        </p:nvCxnSpPr>
        <p:spPr>
          <a:xfrm>
            <a:off x="3065476" y="4037858"/>
            <a:ext cx="0" cy="264676"/>
          </a:xfrm>
          <a:prstGeom prst="straightConnector1">
            <a:avLst/>
          </a:prstGeom>
          <a:ln w="28575"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3228737" y="3989211"/>
            <a:ext cx="2165464" cy="338554"/>
          </a:xfrm>
          <a:prstGeom prst="rect">
            <a:avLst/>
          </a:prstGeom>
          <a:noFill/>
        </p:spPr>
        <p:txBody>
          <a:bodyPr wrap="none" rtlCol="0">
            <a:spAutoFit/>
          </a:bodyPr>
          <a:lstStyle/>
          <a:p>
            <a:r>
              <a:rPr lang="en-US" sz="1600" i="1" dirty="0"/>
              <a:t>l</a:t>
            </a:r>
            <a:r>
              <a:rPr lang="en-US" sz="1600" i="1" dirty="0" smtClean="0"/>
              <a:t>abels + feature vectors</a:t>
            </a:r>
            <a:endParaRPr lang="en-US" sz="1600" i="1" dirty="0"/>
          </a:p>
        </p:txBody>
      </p:sp>
      <p:sp>
        <p:nvSpPr>
          <p:cNvPr id="7" name="Rounded Rectangle 6"/>
          <p:cNvSpPr/>
          <p:nvPr/>
        </p:nvSpPr>
        <p:spPr>
          <a:xfrm>
            <a:off x="2055827" y="4358162"/>
            <a:ext cx="2019300" cy="328775"/>
          </a:xfrm>
          <a:prstGeom prst="roundRect">
            <a:avLst/>
          </a:prstGeom>
          <a:noFill/>
          <a:ln w="38100" cmpd="sng">
            <a:solidFill>
              <a:srgbClr val="1EA3B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Train </a:t>
            </a:r>
            <a:r>
              <a:rPr lang="en-US" dirty="0">
                <a:solidFill>
                  <a:schemeClr val="tx1"/>
                </a:solidFill>
              </a:rPr>
              <a:t>m</a:t>
            </a:r>
            <a:r>
              <a:rPr lang="en-US" dirty="0" smtClean="0">
                <a:solidFill>
                  <a:schemeClr val="tx1"/>
                </a:solidFill>
              </a:rPr>
              <a:t>odel</a:t>
            </a:r>
            <a:endParaRPr lang="en-US" dirty="0">
              <a:solidFill>
                <a:schemeClr val="tx1"/>
              </a:solidFill>
            </a:endParaRPr>
          </a:p>
        </p:txBody>
      </p:sp>
      <p:cxnSp>
        <p:nvCxnSpPr>
          <p:cNvPr id="8" name="Straight Arrow Connector 7"/>
          <p:cNvCxnSpPr/>
          <p:nvPr/>
        </p:nvCxnSpPr>
        <p:spPr>
          <a:xfrm>
            <a:off x="3065476" y="4757584"/>
            <a:ext cx="0" cy="280436"/>
          </a:xfrm>
          <a:prstGeom prst="straightConnector1">
            <a:avLst/>
          </a:prstGeom>
          <a:ln w="28575"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228737" y="4732277"/>
            <a:ext cx="1828132" cy="338554"/>
          </a:xfrm>
          <a:prstGeom prst="rect">
            <a:avLst/>
          </a:prstGeom>
          <a:noFill/>
        </p:spPr>
        <p:txBody>
          <a:bodyPr wrap="none" rtlCol="0">
            <a:spAutoFit/>
          </a:bodyPr>
          <a:lstStyle/>
          <a:p>
            <a:r>
              <a:rPr lang="en-US" sz="1600" i="1" dirty="0"/>
              <a:t>l</a:t>
            </a:r>
            <a:r>
              <a:rPr lang="en-US" sz="1600" i="1" dirty="0" smtClean="0"/>
              <a:t>abels + predictions</a:t>
            </a:r>
            <a:endParaRPr lang="en-US" sz="1600" i="1" dirty="0"/>
          </a:p>
        </p:txBody>
      </p:sp>
      <p:sp>
        <p:nvSpPr>
          <p:cNvPr id="10" name="Rounded Rectangle 9"/>
          <p:cNvSpPr/>
          <p:nvPr/>
        </p:nvSpPr>
        <p:spPr>
          <a:xfrm>
            <a:off x="2424126" y="5089838"/>
            <a:ext cx="1282700" cy="325909"/>
          </a:xfrm>
          <a:prstGeom prst="roundRect">
            <a:avLst/>
          </a:prstGeom>
          <a:noFill/>
          <a:ln w="38100" cmpd="sng">
            <a:solidFill>
              <a:srgbClr val="1EA3B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Evaluate</a:t>
            </a:r>
            <a:endParaRPr lang="en-US" dirty="0">
              <a:solidFill>
                <a:schemeClr val="tx1"/>
              </a:solidFill>
            </a:endParaRPr>
          </a:p>
        </p:txBody>
      </p:sp>
      <p:sp>
        <p:nvSpPr>
          <p:cNvPr id="11" name="Rounded Rectangle 10"/>
          <p:cNvSpPr/>
          <p:nvPr/>
        </p:nvSpPr>
        <p:spPr>
          <a:xfrm>
            <a:off x="2385487" y="2935567"/>
            <a:ext cx="1359980" cy="328775"/>
          </a:xfrm>
          <a:prstGeom prst="roundRect">
            <a:avLst/>
          </a:prstGeom>
          <a:noFill/>
          <a:ln w="38100" cmpd="sng">
            <a:solidFill>
              <a:srgbClr val="1EA3B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Load data</a:t>
            </a:r>
            <a:endParaRPr lang="en-US" dirty="0">
              <a:solidFill>
                <a:schemeClr val="tx1"/>
              </a:solidFill>
            </a:endParaRPr>
          </a:p>
        </p:txBody>
      </p:sp>
      <p:cxnSp>
        <p:nvCxnSpPr>
          <p:cNvPr id="12" name="Straight Arrow Connector 11"/>
          <p:cNvCxnSpPr/>
          <p:nvPr/>
        </p:nvCxnSpPr>
        <p:spPr>
          <a:xfrm>
            <a:off x="3065476" y="3325922"/>
            <a:ext cx="0" cy="261386"/>
          </a:xfrm>
          <a:prstGeom prst="straightConnector1">
            <a:avLst/>
          </a:prstGeom>
          <a:ln w="28575"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228737" y="3248754"/>
            <a:ext cx="1692779" cy="338554"/>
          </a:xfrm>
          <a:prstGeom prst="rect">
            <a:avLst/>
          </a:prstGeom>
          <a:noFill/>
        </p:spPr>
        <p:txBody>
          <a:bodyPr wrap="none" rtlCol="0">
            <a:spAutoFit/>
          </a:bodyPr>
          <a:lstStyle/>
          <a:p>
            <a:r>
              <a:rPr lang="en-US" sz="1600" i="1" dirty="0"/>
              <a:t>l</a:t>
            </a:r>
            <a:r>
              <a:rPr lang="en-US" sz="1600" i="1" dirty="0" smtClean="0"/>
              <a:t>abels + plain text</a:t>
            </a:r>
            <a:endParaRPr lang="en-US" sz="1600" i="1" dirty="0"/>
          </a:p>
        </p:txBody>
      </p:sp>
      <p:sp>
        <p:nvSpPr>
          <p:cNvPr id="14" name="Rounded Rectangle 13"/>
          <p:cNvSpPr/>
          <p:nvPr/>
        </p:nvSpPr>
        <p:spPr>
          <a:xfrm>
            <a:off x="2055826" y="3638108"/>
            <a:ext cx="2019299" cy="328775"/>
          </a:xfrm>
          <a:prstGeom prst="roundRect">
            <a:avLst/>
          </a:prstGeom>
          <a:noFill/>
          <a:ln w="38100" cmpd="sng">
            <a:solidFill>
              <a:srgbClr val="1EA3B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Extract features</a:t>
            </a:r>
            <a:endParaRPr lang="en-US" dirty="0">
              <a:solidFill>
                <a:schemeClr val="tx1"/>
              </a:solidFill>
            </a:endParaRPr>
          </a:p>
        </p:txBody>
      </p:sp>
      <p:grpSp>
        <p:nvGrpSpPr>
          <p:cNvPr id="15" name="Group 14"/>
          <p:cNvGrpSpPr/>
          <p:nvPr/>
        </p:nvGrpSpPr>
        <p:grpSpPr>
          <a:xfrm>
            <a:off x="4921516" y="2989421"/>
            <a:ext cx="5110963" cy="1846660"/>
            <a:chOff x="3582113" y="1817444"/>
            <a:chExt cx="5110963" cy="1846660"/>
          </a:xfrm>
        </p:grpSpPr>
        <p:cxnSp>
          <p:nvCxnSpPr>
            <p:cNvPr id="16" name="Straight Connector 15"/>
            <p:cNvCxnSpPr/>
            <p:nvPr/>
          </p:nvCxnSpPr>
          <p:spPr>
            <a:xfrm flipV="1">
              <a:off x="3582113" y="2094219"/>
              <a:ext cx="1030527" cy="441702"/>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4612640" y="1817444"/>
              <a:ext cx="1162773" cy="369332"/>
            </a:xfrm>
            <a:prstGeom prst="rect">
              <a:avLst/>
            </a:prstGeom>
            <a:noFill/>
          </p:spPr>
          <p:txBody>
            <a:bodyPr wrap="none" rtlCol="0">
              <a:spAutoFit/>
            </a:bodyPr>
            <a:lstStyle/>
            <a:p>
              <a:r>
                <a:rPr lang="en-US" b="1" dirty="0" smtClean="0">
                  <a:solidFill>
                    <a:srgbClr val="FF0000"/>
                  </a:solidFill>
                </a:rPr>
                <a:t>Pain point</a:t>
              </a:r>
              <a:endParaRPr lang="en-US" b="1" dirty="0">
                <a:solidFill>
                  <a:srgbClr val="FF0000"/>
                </a:solidFill>
              </a:endParaRPr>
            </a:p>
          </p:txBody>
        </p:sp>
        <p:cxnSp>
          <p:nvCxnSpPr>
            <p:cNvPr id="18" name="Straight Connector 17"/>
            <p:cNvCxnSpPr/>
            <p:nvPr/>
          </p:nvCxnSpPr>
          <p:spPr>
            <a:xfrm flipV="1">
              <a:off x="3717466" y="2246054"/>
              <a:ext cx="895174" cy="1110375"/>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4776619" y="2186776"/>
              <a:ext cx="3916457" cy="1477328"/>
            </a:xfrm>
            <a:prstGeom prst="rect">
              <a:avLst/>
            </a:prstGeom>
            <a:noFill/>
          </p:spPr>
          <p:txBody>
            <a:bodyPr wrap="none" rtlCol="0">
              <a:spAutoFit/>
            </a:bodyPr>
            <a:lstStyle/>
            <a:p>
              <a:r>
                <a:rPr lang="en-US" dirty="0" smtClean="0"/>
                <a:t>Parameter tuning</a:t>
              </a:r>
            </a:p>
            <a:p>
              <a:pPr marL="285750" indent="-285750">
                <a:buFontTx/>
                <a:buChar char="•"/>
              </a:pPr>
              <a:r>
                <a:rPr lang="en-US" dirty="0" smtClean="0"/>
                <a:t>Key part of ML</a:t>
              </a:r>
            </a:p>
            <a:p>
              <a:pPr marL="285750" indent="-285750">
                <a:buFontTx/>
                <a:buChar char="•"/>
              </a:pPr>
              <a:r>
                <a:rPr lang="en-US" dirty="0" smtClean="0"/>
                <a:t>Involves training many models</a:t>
              </a:r>
            </a:p>
            <a:p>
              <a:pPr marL="742950" lvl="1" indent="-285750">
                <a:buFontTx/>
                <a:buChar char="•"/>
              </a:pPr>
              <a:r>
                <a:rPr lang="en-US" dirty="0" smtClean="0"/>
                <a:t>For different splits of the data</a:t>
              </a:r>
            </a:p>
            <a:p>
              <a:pPr marL="742950" lvl="1" indent="-285750">
                <a:buFontTx/>
                <a:buChar char="•"/>
              </a:pPr>
              <a:r>
                <a:rPr lang="en-US" dirty="0" smtClean="0"/>
                <a:t>For different sets of parameters</a:t>
              </a:r>
              <a:endParaRPr lang="en-US" dirty="0"/>
            </a:p>
          </p:txBody>
        </p:sp>
      </p:grpSp>
    </p:spTree>
    <p:extLst>
      <p:ext uri="{BB962C8B-B14F-4D97-AF65-F5344CB8AC3E}">
        <p14:creationId xmlns:p14="http://schemas.microsoft.com/office/powerpoint/2010/main" val="3898662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 </a:t>
            </a:r>
            <a:endParaRPr lang="en-US" dirty="0"/>
          </a:p>
        </p:txBody>
      </p:sp>
      <p:grpSp>
        <p:nvGrpSpPr>
          <p:cNvPr id="4" name="Group 3"/>
          <p:cNvGrpSpPr/>
          <p:nvPr/>
        </p:nvGrpSpPr>
        <p:grpSpPr>
          <a:xfrm>
            <a:off x="4472279" y="3125709"/>
            <a:ext cx="3035300" cy="767150"/>
            <a:chOff x="1625600" y="4323834"/>
            <a:chExt cx="5892800" cy="1022866"/>
          </a:xfrm>
          <a:solidFill>
            <a:srgbClr val="00B0F0"/>
          </a:solidFill>
        </p:grpSpPr>
        <p:sp>
          <p:nvSpPr>
            <p:cNvPr id="5" name="Rounded Rectangle 4"/>
            <p:cNvSpPr/>
            <p:nvPr/>
          </p:nvSpPr>
          <p:spPr>
            <a:xfrm>
              <a:off x="1625600" y="4323834"/>
              <a:ext cx="5892800" cy="1022866"/>
            </a:xfrm>
            <a:prstGeom prst="round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1663700" y="4343797"/>
              <a:ext cx="5803898" cy="943847"/>
            </a:xfrm>
            <a:prstGeom prst="rect">
              <a:avLst/>
            </a:prstGeom>
            <a:grpFill/>
          </p:spPr>
          <p:txBody>
            <a:bodyPr wrap="square" rtlCol="0">
              <a:spAutoFit/>
            </a:bodyPr>
            <a:lstStyle/>
            <a:p>
              <a:pPr algn="ctr"/>
              <a:r>
                <a:rPr lang="en-US" sz="4000" b="1" i="1" dirty="0" smtClean="0"/>
                <a:t>Pipelines!</a:t>
              </a:r>
              <a:endParaRPr lang="en-US" sz="4000" b="1" i="1" dirty="0"/>
            </a:p>
          </p:txBody>
        </p:sp>
      </p:grpSp>
    </p:spTree>
    <p:extLst>
      <p:ext uri="{BB962C8B-B14F-4D97-AF65-F5344CB8AC3E}">
        <p14:creationId xmlns:p14="http://schemas.microsoft.com/office/powerpoint/2010/main" val="2088087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Reading</a:t>
            </a:r>
            <a:endParaRPr lang="en-US" dirty="0"/>
          </a:p>
        </p:txBody>
      </p:sp>
      <p:sp>
        <p:nvSpPr>
          <p:cNvPr id="3" name="Content Placeholder 2"/>
          <p:cNvSpPr>
            <a:spLocks noGrp="1"/>
          </p:cNvSpPr>
          <p:nvPr>
            <p:ph idx="1"/>
          </p:nvPr>
        </p:nvSpPr>
        <p:spPr/>
        <p:txBody>
          <a:bodyPr/>
          <a:lstStyle/>
          <a:p>
            <a:r>
              <a:rPr lang="en-US" dirty="0">
                <a:hlinkClick r:id="rId2"/>
              </a:rPr>
              <a:t>https://scikit-learn.org/stable/modules/compose.html</a:t>
            </a:r>
            <a:endParaRPr lang="en-US" dirty="0"/>
          </a:p>
        </p:txBody>
      </p:sp>
    </p:spTree>
    <p:extLst>
      <p:ext uri="{BB962C8B-B14F-4D97-AF65-F5344CB8AC3E}">
        <p14:creationId xmlns:p14="http://schemas.microsoft.com/office/powerpoint/2010/main" val="38213195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 on</a:t>
            </a:r>
            <a:endParaRPr lang="en-US" dirty="0"/>
          </a:p>
        </p:txBody>
      </p:sp>
      <p:sp>
        <p:nvSpPr>
          <p:cNvPr id="3" name="Content Placeholder 2"/>
          <p:cNvSpPr>
            <a:spLocks noGrp="1"/>
          </p:cNvSpPr>
          <p:nvPr>
            <p:ph idx="1"/>
          </p:nvPr>
        </p:nvSpPr>
        <p:spPr>
          <a:xfrm>
            <a:off x="1097280" y="1845734"/>
            <a:ext cx="10058400" cy="4374762"/>
          </a:xfrm>
        </p:spPr>
        <p:txBody>
          <a:bodyPr>
            <a:normAutofit fontScale="92500" lnSpcReduction="20000"/>
          </a:bodyPr>
          <a:lstStyle/>
          <a:p>
            <a:pPr>
              <a:buFont typeface="Wingdings" panose="05000000000000000000" pitchFamily="2" charset="2"/>
              <a:buChar char="Ø"/>
            </a:pPr>
            <a:r>
              <a:rPr lang="en-US" dirty="0" smtClean="0"/>
              <a:t> </a:t>
            </a:r>
            <a:r>
              <a:rPr lang="en-US" dirty="0">
                <a:hlinkClick r:id="rId2"/>
              </a:rPr>
              <a:t>https://medium.com/vickdata/a-simple-guide-to-scikit-learn-pipelines-4ac0d974bdcf</a:t>
            </a:r>
            <a:endParaRPr lang="en-US" dirty="0" smtClean="0"/>
          </a:p>
          <a:p>
            <a:pPr>
              <a:buFont typeface="Wingdings" panose="05000000000000000000" pitchFamily="2" charset="2"/>
              <a:buChar char="Ø"/>
            </a:pPr>
            <a:endParaRPr lang="en-US" dirty="0"/>
          </a:p>
          <a:p>
            <a:pPr>
              <a:buFont typeface="Wingdings" panose="05000000000000000000" pitchFamily="2" charset="2"/>
              <a:buChar char="Ø"/>
            </a:pPr>
            <a:r>
              <a:rPr lang="en-US" dirty="0" smtClean="0"/>
              <a:t> </a:t>
            </a:r>
            <a:r>
              <a:rPr lang="en-US" dirty="0">
                <a:hlinkClick r:id="rId3"/>
              </a:rPr>
              <a:t>https://www.geeksforgeeks.org/pipelines-python-and-scikit-learn</a:t>
            </a:r>
            <a:r>
              <a:rPr lang="en-US" dirty="0" smtClean="0">
                <a:hlinkClick r:id="rId3"/>
              </a:rPr>
              <a:t>/</a:t>
            </a:r>
            <a:endParaRPr lang="en-US" dirty="0" smtClean="0"/>
          </a:p>
          <a:p>
            <a:pPr>
              <a:buFont typeface="Wingdings" panose="05000000000000000000" pitchFamily="2" charset="2"/>
              <a:buChar char="Ø"/>
            </a:pPr>
            <a:endParaRPr lang="en-US" dirty="0"/>
          </a:p>
          <a:p>
            <a:pPr>
              <a:buFont typeface="Wingdings" panose="05000000000000000000" pitchFamily="2" charset="2"/>
              <a:buChar char="Ø"/>
            </a:pPr>
            <a:r>
              <a:rPr lang="en-US" dirty="0" smtClean="0"/>
              <a:t> </a:t>
            </a:r>
            <a:r>
              <a:rPr lang="en-US" dirty="0">
                <a:hlinkClick r:id="rId4"/>
              </a:rPr>
              <a:t>https://</a:t>
            </a:r>
            <a:r>
              <a:rPr lang="en-US" dirty="0" smtClean="0">
                <a:hlinkClick r:id="rId4"/>
              </a:rPr>
              <a:t>dzone.com/articles/how-to-build-a-simple-machine-learning-pipeline</a:t>
            </a:r>
            <a:endParaRPr lang="en-US" dirty="0" smtClean="0"/>
          </a:p>
          <a:p>
            <a:pPr>
              <a:buFont typeface="Wingdings" panose="05000000000000000000" pitchFamily="2" charset="2"/>
              <a:buChar char="Ø"/>
            </a:pPr>
            <a:endParaRPr lang="en-US" dirty="0"/>
          </a:p>
          <a:p>
            <a:pPr>
              <a:buFont typeface="Wingdings" panose="05000000000000000000" pitchFamily="2" charset="2"/>
              <a:buChar char="Ø"/>
            </a:pPr>
            <a:r>
              <a:rPr lang="en-US" dirty="0" smtClean="0"/>
              <a:t> </a:t>
            </a:r>
            <a:r>
              <a:rPr lang="en-US" dirty="0">
                <a:hlinkClick r:id="rId5"/>
              </a:rPr>
              <a:t>https://</a:t>
            </a:r>
            <a:r>
              <a:rPr lang="en-US" dirty="0" smtClean="0">
                <a:hlinkClick r:id="rId5"/>
              </a:rPr>
              <a:t>towardsdatascience.com/a-simple-example-of-pipeline-in-machine-learning-with-scikit-learn-e726ffbb6976</a:t>
            </a:r>
            <a:endParaRPr lang="en-US" dirty="0" smtClean="0"/>
          </a:p>
          <a:p>
            <a:pPr>
              <a:buFont typeface="Wingdings" panose="05000000000000000000" pitchFamily="2" charset="2"/>
              <a:buChar char="Ø"/>
            </a:pPr>
            <a:endParaRPr lang="en-US" dirty="0"/>
          </a:p>
          <a:p>
            <a:pPr>
              <a:buFont typeface="Wingdings" panose="05000000000000000000" pitchFamily="2" charset="2"/>
              <a:buChar char="Ø"/>
            </a:pPr>
            <a:r>
              <a:rPr lang="en-US" dirty="0" smtClean="0"/>
              <a:t> </a:t>
            </a:r>
            <a:r>
              <a:rPr lang="en-US" dirty="0">
                <a:hlinkClick r:id="rId6"/>
              </a:rPr>
              <a:t>https://</a:t>
            </a:r>
            <a:r>
              <a:rPr lang="en-US" dirty="0" smtClean="0">
                <a:hlinkClick r:id="rId6"/>
              </a:rPr>
              <a:t>www.guru99.com/scikit-learn-tutorial.html</a:t>
            </a:r>
            <a:endParaRPr lang="en-US" dirty="0" smtClean="0"/>
          </a:p>
          <a:p>
            <a:pPr>
              <a:buFont typeface="Wingdings" panose="05000000000000000000" pitchFamily="2" charset="2"/>
              <a:buChar char="Ø"/>
            </a:pPr>
            <a:endParaRPr lang="en-US" dirty="0"/>
          </a:p>
          <a:p>
            <a:pPr>
              <a:buFont typeface="Wingdings" panose="05000000000000000000" pitchFamily="2" charset="2"/>
              <a:buChar char="Ø"/>
            </a:pPr>
            <a:r>
              <a:rPr lang="en-US" dirty="0" smtClean="0"/>
              <a:t> </a:t>
            </a:r>
            <a:r>
              <a:rPr lang="en-US" dirty="0">
                <a:hlinkClick r:id="rId7"/>
              </a:rPr>
              <a:t>https://scikit-learn.org/stable/tutorial/statistical_inference/putting_together.html</a:t>
            </a:r>
            <a:endParaRPr lang="en-US" dirty="0"/>
          </a:p>
        </p:txBody>
      </p:sp>
    </p:spTree>
    <p:extLst>
      <p:ext uri="{BB962C8B-B14F-4D97-AF65-F5344CB8AC3E}">
        <p14:creationId xmlns:p14="http://schemas.microsoft.com/office/powerpoint/2010/main" val="11087943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specific pipelines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Pipelines for</a:t>
            </a:r>
          </a:p>
          <a:p>
            <a:pPr>
              <a:buFont typeface="Wingdings" panose="05000000000000000000" pitchFamily="2" charset="2"/>
              <a:buChar char="Ø"/>
            </a:pPr>
            <a:r>
              <a:rPr lang="en-US" dirty="0"/>
              <a:t> </a:t>
            </a:r>
            <a:r>
              <a:rPr lang="en-US" dirty="0" smtClean="0"/>
              <a:t>Regression</a:t>
            </a:r>
          </a:p>
          <a:p>
            <a:pPr>
              <a:buFont typeface="Wingdings" panose="05000000000000000000" pitchFamily="2" charset="2"/>
              <a:buChar char="Ø"/>
            </a:pPr>
            <a:r>
              <a:rPr lang="en-US" dirty="0"/>
              <a:t> </a:t>
            </a:r>
            <a:r>
              <a:rPr lang="en-US" dirty="0" smtClean="0"/>
              <a:t>Classification</a:t>
            </a:r>
          </a:p>
          <a:p>
            <a:pPr>
              <a:buFont typeface="Wingdings" panose="05000000000000000000" pitchFamily="2" charset="2"/>
              <a:buChar char="Ø"/>
            </a:pPr>
            <a:r>
              <a:rPr lang="en-US" dirty="0"/>
              <a:t> </a:t>
            </a:r>
            <a:r>
              <a:rPr lang="en-US" dirty="0" smtClean="0"/>
              <a:t>Cross Validation</a:t>
            </a:r>
          </a:p>
          <a:p>
            <a:pPr>
              <a:buFont typeface="Wingdings" panose="05000000000000000000" pitchFamily="2" charset="2"/>
              <a:buChar char="Ø"/>
            </a:pPr>
            <a:r>
              <a:rPr lang="en-US" dirty="0"/>
              <a:t> </a:t>
            </a:r>
            <a:r>
              <a:rPr lang="en-US" dirty="0" smtClean="0"/>
              <a:t>Feature Engineering</a:t>
            </a:r>
          </a:p>
          <a:p>
            <a:pPr>
              <a:buFont typeface="Wingdings" panose="05000000000000000000" pitchFamily="2" charset="2"/>
              <a:buChar char="Ø"/>
            </a:pPr>
            <a:r>
              <a:rPr lang="en-US" dirty="0"/>
              <a:t> </a:t>
            </a:r>
            <a:r>
              <a:rPr lang="en-US" dirty="0" smtClean="0"/>
              <a:t>All of them!</a:t>
            </a:r>
          </a:p>
        </p:txBody>
      </p:sp>
    </p:spTree>
    <p:extLst>
      <p:ext uri="{BB962C8B-B14F-4D97-AF65-F5344CB8AC3E}">
        <p14:creationId xmlns:p14="http://schemas.microsoft.com/office/powerpoint/2010/main" val="40496617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a:bodyPr>
          <a:lstStyle/>
          <a:p>
            <a:pPr algn="ctr"/>
            <a:endParaRPr lang="en-US" sz="3200" b="1" dirty="0" smtClean="0">
              <a:solidFill>
                <a:srgbClr val="FF0000"/>
              </a:solidFill>
            </a:endParaRPr>
          </a:p>
          <a:p>
            <a:pPr algn="ctr"/>
            <a:endParaRPr lang="en-US" sz="3200" b="1" dirty="0">
              <a:solidFill>
                <a:srgbClr val="FF0000"/>
              </a:solidFill>
            </a:endParaRPr>
          </a:p>
          <a:p>
            <a:pPr algn="ctr"/>
            <a:endParaRPr lang="en-US" sz="3200" b="1" dirty="0" smtClean="0">
              <a:solidFill>
                <a:srgbClr val="FF0000"/>
              </a:solidFill>
            </a:endParaRPr>
          </a:p>
          <a:p>
            <a:pPr algn="ctr"/>
            <a:r>
              <a:rPr lang="en-US" sz="3200" b="1" dirty="0" smtClean="0">
                <a:solidFill>
                  <a:srgbClr val="FF0000"/>
                </a:solidFill>
              </a:rPr>
              <a:t>Thank you!</a:t>
            </a:r>
            <a:endParaRPr lang="en-US" sz="3200" b="1" dirty="0">
              <a:solidFill>
                <a:srgbClr val="FF0000"/>
              </a:solidFill>
            </a:endParaRPr>
          </a:p>
        </p:txBody>
      </p:sp>
    </p:spTree>
    <p:extLst>
      <p:ext uri="{BB962C8B-B14F-4D97-AF65-F5344CB8AC3E}">
        <p14:creationId xmlns:p14="http://schemas.microsoft.com/office/powerpoint/2010/main" val="1998253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ways to save your model</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 </a:t>
            </a:r>
            <a:r>
              <a:rPr lang="en-US" dirty="0" smtClean="0"/>
              <a:t>Pickle Approach</a:t>
            </a:r>
          </a:p>
          <a:p>
            <a:pPr>
              <a:buFont typeface="Wingdings" panose="05000000000000000000" pitchFamily="2" charset="2"/>
              <a:buChar char="Ø"/>
            </a:pPr>
            <a:r>
              <a:rPr lang="en-US" dirty="0"/>
              <a:t> </a:t>
            </a:r>
            <a:r>
              <a:rPr lang="en-US" dirty="0" err="1" smtClean="0"/>
              <a:t>Joblib</a:t>
            </a:r>
            <a:r>
              <a:rPr lang="en-US" dirty="0" smtClean="0"/>
              <a:t> Approach</a:t>
            </a:r>
          </a:p>
          <a:p>
            <a:pPr>
              <a:buFont typeface="Wingdings" panose="05000000000000000000" pitchFamily="2" charset="2"/>
              <a:buChar char="Ø"/>
            </a:pPr>
            <a:r>
              <a:rPr lang="en-US" dirty="0"/>
              <a:t> </a:t>
            </a:r>
            <a:r>
              <a:rPr lang="en-US" dirty="0" smtClean="0"/>
              <a:t>Manual </a:t>
            </a:r>
            <a:r>
              <a:rPr lang="en-US" dirty="0"/>
              <a:t>Save and Restore to JSON approach</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750510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go to </a:t>
            </a:r>
            <a:r>
              <a:rPr lang="en-US" dirty="0" err="1" smtClean="0"/>
              <a:t>Jupyter</a:t>
            </a:r>
            <a:endParaRPr lang="en-US" dirty="0"/>
          </a:p>
        </p:txBody>
      </p:sp>
      <p:pic>
        <p:nvPicPr>
          <p:cNvPr id="4" name="Picture 3"/>
          <p:cNvPicPr>
            <a:picLocks noChangeAspect="1"/>
          </p:cNvPicPr>
          <p:nvPr/>
        </p:nvPicPr>
        <p:blipFill rotWithShape="1">
          <a:blip r:embed="rId2"/>
          <a:srcRect l="7922" t="9182" r="7676" b="7773"/>
          <a:stretch/>
        </p:blipFill>
        <p:spPr>
          <a:xfrm>
            <a:off x="2468402" y="1983347"/>
            <a:ext cx="7316155" cy="4047234"/>
          </a:xfrm>
          <a:prstGeom prst="rect">
            <a:avLst/>
          </a:prstGeom>
        </p:spPr>
      </p:pic>
    </p:spTree>
    <p:extLst>
      <p:ext uri="{BB962C8B-B14F-4D97-AF65-F5344CB8AC3E}">
        <p14:creationId xmlns:p14="http://schemas.microsoft.com/office/powerpoint/2010/main" val="13018216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 of Pickle</a:t>
            </a:r>
            <a:endParaRPr lang="en-US" dirty="0"/>
          </a:p>
        </p:txBody>
      </p:sp>
      <p:sp>
        <p:nvSpPr>
          <p:cNvPr id="3" name="Content Placeholder 2"/>
          <p:cNvSpPr>
            <a:spLocks noGrp="1"/>
          </p:cNvSpPr>
          <p:nvPr>
            <p:ph idx="1"/>
          </p:nvPr>
        </p:nvSpPr>
        <p:spPr>
          <a:xfrm>
            <a:off x="1097280" y="1845734"/>
            <a:ext cx="10058400" cy="3241421"/>
          </a:xfrm>
        </p:spPr>
        <p:txBody>
          <a:bodyPr/>
          <a:lstStyle/>
          <a:p>
            <a:r>
              <a:rPr lang="en-US" dirty="0" smtClean="0"/>
              <a:t> PROs:</a:t>
            </a:r>
            <a:endParaRPr lang="en-US" dirty="0"/>
          </a:p>
          <a:p>
            <a:pPr>
              <a:buFont typeface="Wingdings" panose="05000000000000000000" pitchFamily="2" charset="2"/>
              <a:buChar char="Ø"/>
            </a:pPr>
            <a:r>
              <a:rPr lang="en-US" dirty="0" smtClean="0"/>
              <a:t> Save </a:t>
            </a:r>
            <a:r>
              <a:rPr lang="en-US" dirty="0"/>
              <a:t>and restore our learning models is quick - we can do it in two lines of </a:t>
            </a:r>
            <a:r>
              <a:rPr lang="en-US" dirty="0" smtClean="0"/>
              <a:t>code.</a:t>
            </a:r>
          </a:p>
          <a:p>
            <a:pPr>
              <a:buFont typeface="Wingdings" panose="05000000000000000000" pitchFamily="2" charset="2"/>
              <a:buChar char="Ø"/>
            </a:pPr>
            <a:r>
              <a:rPr lang="en-US" dirty="0"/>
              <a:t> </a:t>
            </a:r>
            <a:r>
              <a:rPr lang="en-US" dirty="0" smtClean="0"/>
              <a:t>It </a:t>
            </a:r>
            <a:r>
              <a:rPr lang="en-US" dirty="0"/>
              <a:t>is useful if you have optimized the model's parameters on the training data, so you don't need to repeat this step again</a:t>
            </a:r>
            <a:r>
              <a:rPr lang="en-US" dirty="0" smtClean="0"/>
              <a:t>.</a:t>
            </a:r>
          </a:p>
          <a:p>
            <a:r>
              <a:rPr lang="en-US" dirty="0" smtClean="0"/>
              <a:t>CONs:</a:t>
            </a:r>
            <a:endParaRPr lang="en-US" dirty="0"/>
          </a:p>
          <a:p>
            <a:pPr>
              <a:buFont typeface="Wingdings" panose="05000000000000000000" pitchFamily="2" charset="2"/>
              <a:buChar char="Ø"/>
            </a:pPr>
            <a:r>
              <a:rPr lang="en-US" dirty="0" smtClean="0"/>
              <a:t> It </a:t>
            </a:r>
            <a:r>
              <a:rPr lang="en-US" dirty="0"/>
              <a:t>doesn't save the test results or any data</a:t>
            </a:r>
            <a:r>
              <a:rPr lang="en-US" dirty="0" smtClean="0"/>
              <a:t>. </a:t>
            </a:r>
            <a:r>
              <a:rPr lang="en-US" dirty="0"/>
              <a:t>Still you can do this by saving a tuple, or a list, of multiple objects (and remember which object goes where), as follows:</a:t>
            </a:r>
          </a:p>
          <a:p>
            <a:pPr>
              <a:buFont typeface="Wingdings" panose="05000000000000000000" pitchFamily="2" charset="2"/>
              <a:buChar char="Ø"/>
            </a:pPr>
            <a:endParaRPr lang="en-US" dirty="0"/>
          </a:p>
        </p:txBody>
      </p:sp>
      <p:pic>
        <p:nvPicPr>
          <p:cNvPr id="4" name="Picture 3"/>
          <p:cNvPicPr>
            <a:picLocks noChangeAspect="1"/>
          </p:cNvPicPr>
          <p:nvPr/>
        </p:nvPicPr>
        <p:blipFill rotWithShape="1">
          <a:blip r:embed="rId2"/>
          <a:srcRect l="3591" t="52395" r="40634" b="30131"/>
          <a:stretch/>
        </p:blipFill>
        <p:spPr>
          <a:xfrm>
            <a:off x="1593116" y="4623517"/>
            <a:ext cx="9066727" cy="1596980"/>
          </a:xfrm>
          <a:prstGeom prst="rect">
            <a:avLst/>
          </a:prstGeom>
        </p:spPr>
      </p:pic>
    </p:spTree>
    <p:extLst>
      <p:ext uri="{BB962C8B-B14F-4D97-AF65-F5344CB8AC3E}">
        <p14:creationId xmlns:p14="http://schemas.microsoft.com/office/powerpoint/2010/main" val="28596953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Joblib</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a:t>
            </a:r>
            <a:r>
              <a:rPr lang="en-US" dirty="0"/>
              <a:t>The </a:t>
            </a:r>
            <a:r>
              <a:rPr lang="en-US" dirty="0" err="1"/>
              <a:t>Joblib</a:t>
            </a:r>
            <a:r>
              <a:rPr lang="en-US" dirty="0"/>
              <a:t> Module is available from </a:t>
            </a:r>
            <a:r>
              <a:rPr lang="en-US" dirty="0" err="1"/>
              <a:t>Scikit</a:t>
            </a:r>
            <a:r>
              <a:rPr lang="en-US" dirty="0"/>
              <a:t> Learn </a:t>
            </a:r>
            <a:r>
              <a:rPr lang="en-US" dirty="0" smtClean="0"/>
              <a:t>package</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t> It is </a:t>
            </a:r>
            <a:r>
              <a:rPr lang="en-US" dirty="0"/>
              <a:t>intended to be a replacement for Pickle, for objects containing large </a:t>
            </a:r>
            <a:r>
              <a:rPr lang="en-US" dirty="0" smtClean="0"/>
              <a:t>data</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t> This </a:t>
            </a:r>
            <a:r>
              <a:rPr lang="en-US" dirty="0"/>
              <a:t>approach will save our ML Model in the pickle format only </a:t>
            </a:r>
            <a:r>
              <a:rPr lang="en-US" b="1" dirty="0"/>
              <a:t>but</a:t>
            </a:r>
            <a:r>
              <a:rPr lang="en-US" dirty="0"/>
              <a:t> we </a:t>
            </a:r>
            <a:r>
              <a:rPr lang="en-US" dirty="0" smtClean="0"/>
              <a:t>don’t </a:t>
            </a:r>
            <a:r>
              <a:rPr lang="en-US" dirty="0"/>
              <a:t>need to load additional libraries as the 'Pickling' facility is available within </a:t>
            </a:r>
            <a:r>
              <a:rPr lang="en-US" dirty="0" err="1"/>
              <a:t>Scikit</a:t>
            </a:r>
            <a:r>
              <a:rPr lang="en-US" dirty="0"/>
              <a:t> Learn package itself which we will use invariably for developing our ML models</a:t>
            </a:r>
            <a:r>
              <a:rPr lang="en-US" dirty="0" smtClean="0"/>
              <a:t>.</a:t>
            </a:r>
            <a:endParaRPr lang="en-US" dirty="0"/>
          </a:p>
        </p:txBody>
      </p:sp>
    </p:spTree>
    <p:extLst>
      <p:ext uri="{BB962C8B-B14F-4D97-AF65-F5344CB8AC3E}">
        <p14:creationId xmlns:p14="http://schemas.microsoft.com/office/powerpoint/2010/main" val="37789010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go to </a:t>
            </a:r>
            <a:r>
              <a:rPr lang="en-US" dirty="0" err="1" smtClean="0"/>
              <a:t>Jupyter</a:t>
            </a:r>
            <a:endParaRPr lang="en-US" dirty="0"/>
          </a:p>
        </p:txBody>
      </p:sp>
      <p:pic>
        <p:nvPicPr>
          <p:cNvPr id="4" name="Picture 3"/>
          <p:cNvPicPr>
            <a:picLocks noChangeAspect="1"/>
          </p:cNvPicPr>
          <p:nvPr/>
        </p:nvPicPr>
        <p:blipFill rotWithShape="1">
          <a:blip r:embed="rId2"/>
          <a:srcRect l="7922" t="9182" r="7676" b="7773"/>
          <a:stretch/>
        </p:blipFill>
        <p:spPr>
          <a:xfrm>
            <a:off x="2468402" y="1983347"/>
            <a:ext cx="7316155" cy="4047234"/>
          </a:xfrm>
          <a:prstGeom prst="rect">
            <a:avLst/>
          </a:prstGeom>
        </p:spPr>
      </p:pic>
    </p:spTree>
    <p:extLst>
      <p:ext uri="{BB962C8B-B14F-4D97-AF65-F5344CB8AC3E}">
        <p14:creationId xmlns:p14="http://schemas.microsoft.com/office/powerpoint/2010/main" val="41522512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a:t>
            </a:r>
            <a:r>
              <a:rPr lang="en-US" dirty="0" err="1" smtClean="0"/>
              <a:t>Joblib</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 The </a:t>
            </a:r>
            <a:r>
              <a:rPr lang="en-US" dirty="0" err="1"/>
              <a:t>Joblib</a:t>
            </a:r>
            <a:r>
              <a:rPr lang="en-US" dirty="0"/>
              <a:t> library offers a bit simpler workflow compared to </a:t>
            </a:r>
            <a:r>
              <a:rPr lang="en-US" dirty="0" smtClean="0"/>
              <a:t>Pickle.</a:t>
            </a:r>
          </a:p>
          <a:p>
            <a:pPr>
              <a:buFont typeface="Wingdings" panose="05000000000000000000" pitchFamily="2" charset="2"/>
              <a:buChar char="Ø"/>
            </a:pPr>
            <a:r>
              <a:rPr lang="en-US" dirty="0"/>
              <a:t> </a:t>
            </a:r>
            <a:r>
              <a:rPr lang="en-US" dirty="0" smtClean="0"/>
              <a:t>While </a:t>
            </a:r>
            <a:r>
              <a:rPr lang="en-US" dirty="0"/>
              <a:t>Pickle requires a file object to be passed as an argument, </a:t>
            </a:r>
            <a:r>
              <a:rPr lang="en-US" dirty="0" err="1"/>
              <a:t>Joblib</a:t>
            </a:r>
            <a:r>
              <a:rPr lang="en-US" dirty="0"/>
              <a:t> works with both file objects and string </a:t>
            </a:r>
            <a:r>
              <a:rPr lang="en-US" dirty="0" smtClean="0"/>
              <a:t>filenames.</a:t>
            </a:r>
          </a:p>
          <a:p>
            <a:pPr>
              <a:buFont typeface="Wingdings" panose="05000000000000000000" pitchFamily="2" charset="2"/>
              <a:buChar char="Ø"/>
            </a:pPr>
            <a:r>
              <a:rPr lang="en-US" dirty="0"/>
              <a:t> </a:t>
            </a:r>
            <a:r>
              <a:rPr lang="en-US" dirty="0" smtClean="0"/>
              <a:t>In </a:t>
            </a:r>
            <a:r>
              <a:rPr lang="en-US" dirty="0"/>
              <a:t>case our model contains large arrays of data, each array will be stored in a separate file, but the save and restore procedure will remain the </a:t>
            </a:r>
            <a:r>
              <a:rPr lang="en-US" dirty="0" smtClean="0"/>
              <a:t>same.</a:t>
            </a:r>
          </a:p>
          <a:p>
            <a:pPr>
              <a:buFont typeface="Wingdings" panose="05000000000000000000" pitchFamily="2" charset="2"/>
              <a:buChar char="Ø"/>
            </a:pPr>
            <a:r>
              <a:rPr lang="en-US" dirty="0"/>
              <a:t> </a:t>
            </a:r>
            <a:r>
              <a:rPr lang="en-US" dirty="0" err="1" smtClean="0"/>
              <a:t>Joblib</a:t>
            </a:r>
            <a:r>
              <a:rPr lang="en-US" dirty="0" smtClean="0"/>
              <a:t> </a:t>
            </a:r>
            <a:r>
              <a:rPr lang="en-US" dirty="0"/>
              <a:t>also allows different compression methods, such as '</a:t>
            </a:r>
            <a:r>
              <a:rPr lang="en-US" dirty="0" err="1"/>
              <a:t>zlib</a:t>
            </a:r>
            <a:r>
              <a:rPr lang="en-US" dirty="0"/>
              <a:t>', '</a:t>
            </a:r>
            <a:r>
              <a:rPr lang="en-US" dirty="0" err="1"/>
              <a:t>gzip</a:t>
            </a:r>
            <a:r>
              <a:rPr lang="en-US" dirty="0"/>
              <a:t>', 'bz2', and different levels of compression</a:t>
            </a:r>
            <a:r>
              <a:rPr lang="en-US" dirty="0" smtClean="0"/>
              <a:t>. MongoDB malfunctions if model is &gt; 16MB size. AWS S3 has unlimited space.</a:t>
            </a:r>
            <a:endParaRPr lang="en-US" dirty="0"/>
          </a:p>
        </p:txBody>
      </p:sp>
    </p:spTree>
    <p:extLst>
      <p:ext uri="{BB962C8B-B14F-4D97-AF65-F5344CB8AC3E}">
        <p14:creationId xmlns:p14="http://schemas.microsoft.com/office/powerpoint/2010/main" val="274043809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193</TotalTime>
  <Words>1340</Words>
  <Application>Microsoft Office PowerPoint</Application>
  <PresentationFormat>Widescreen</PresentationFormat>
  <Paragraphs>168</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Source Sans Pro Light</vt:lpstr>
      <vt:lpstr>Wingdings</vt:lpstr>
      <vt:lpstr>Retrospect</vt:lpstr>
      <vt:lpstr>Model Persistence and Pipelines</vt:lpstr>
      <vt:lpstr>Story so far… and more</vt:lpstr>
      <vt:lpstr>Saving the model (to persist the model)</vt:lpstr>
      <vt:lpstr>3 ways to save your model</vt:lpstr>
      <vt:lpstr>Let’s go to Jupyter</vt:lpstr>
      <vt:lpstr>Pros and Cons of Pickle</vt:lpstr>
      <vt:lpstr>Joblib</vt:lpstr>
      <vt:lpstr>Let’s go to Jupyter</vt:lpstr>
      <vt:lpstr>Advantages of Joblib</vt:lpstr>
      <vt:lpstr>Pickle Vs. Joblib</vt:lpstr>
      <vt:lpstr>Try for yourself</vt:lpstr>
      <vt:lpstr>Manual approach</vt:lpstr>
      <vt:lpstr>Advantages</vt:lpstr>
      <vt:lpstr>When to choose Pickle vs. Joblib</vt:lpstr>
      <vt:lpstr>More Reading</vt:lpstr>
      <vt:lpstr>Caveat!</vt:lpstr>
      <vt:lpstr>What about security?</vt:lpstr>
      <vt:lpstr>Limitations</vt:lpstr>
      <vt:lpstr>Your decisions</vt:lpstr>
      <vt:lpstr>PowerPoint Presentation</vt:lpstr>
      <vt:lpstr>Before we dive in</vt:lpstr>
      <vt:lpstr>What is a pipeline?</vt:lpstr>
      <vt:lpstr>Let’s take a closer look</vt:lpstr>
      <vt:lpstr>And?</vt:lpstr>
      <vt:lpstr>Multiple Transformations</vt:lpstr>
      <vt:lpstr>Tedious!</vt:lpstr>
      <vt:lpstr>Enter Pipelines!</vt:lpstr>
      <vt:lpstr>Different imputations together</vt:lpstr>
      <vt:lpstr>And just write this …</vt:lpstr>
      <vt:lpstr>What else?</vt:lpstr>
      <vt:lpstr>From a bird’s eye view</vt:lpstr>
      <vt:lpstr>This is a problem</vt:lpstr>
      <vt:lpstr>Enter … </vt:lpstr>
      <vt:lpstr>More Reading</vt:lpstr>
      <vt:lpstr>Hands on</vt:lpstr>
      <vt:lpstr>Create specific pipelines</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Pipelines and Model Persistence</dc:title>
  <dc:creator>This Pc</dc:creator>
  <cp:lastModifiedBy>This Pc</cp:lastModifiedBy>
  <cp:revision>43</cp:revision>
  <dcterms:created xsi:type="dcterms:W3CDTF">2020-08-30T17:34:37Z</dcterms:created>
  <dcterms:modified xsi:type="dcterms:W3CDTF">2020-08-30T20:58:51Z</dcterms:modified>
</cp:coreProperties>
</file>