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76" r:id="rId4"/>
    <p:sldId id="281" r:id="rId5"/>
    <p:sldId id="282" r:id="rId6"/>
    <p:sldId id="277" r:id="rId7"/>
    <p:sldId id="278" r:id="rId8"/>
    <p:sldId id="279" r:id="rId9"/>
    <p:sldId id="257" r:id="rId10"/>
    <p:sldId id="280"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83" r:id="rId29"/>
    <p:sldId id="284" r:id="rId30"/>
    <p:sldId id="285" r:id="rId31"/>
    <p:sldId id="286" r:id="rId32"/>
    <p:sldId id="287" r:id="rId33"/>
    <p:sldId id="288" r:id="rId34"/>
    <p:sldId id="289" r:id="rId35"/>
    <p:sldId id="290" r:id="rId36"/>
    <p:sldId id="291" r:id="rId37"/>
    <p:sldId id="292" r:id="rId38"/>
    <p:sldId id="294" r:id="rId39"/>
    <p:sldId id="293" r:id="rId40"/>
    <p:sldId id="295" r:id="rId41"/>
    <p:sldId id="296" r:id="rId42"/>
    <p:sldId id="29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38D5A1-728D-4515-AA34-4FDEDAA89D47}"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F1B66-E21F-416B-AC0D-A469479C397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0415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38D5A1-728D-4515-AA34-4FDEDAA89D47}"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F1B66-E21F-416B-AC0D-A469479C3977}" type="slidenum">
              <a:rPr lang="en-US" smtClean="0"/>
              <a:t>‹#›</a:t>
            </a:fld>
            <a:endParaRPr lang="en-US"/>
          </a:p>
        </p:txBody>
      </p:sp>
    </p:spTree>
    <p:extLst>
      <p:ext uri="{BB962C8B-B14F-4D97-AF65-F5344CB8AC3E}">
        <p14:creationId xmlns:p14="http://schemas.microsoft.com/office/powerpoint/2010/main" val="1346116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38D5A1-728D-4515-AA34-4FDEDAA89D47}"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F1B66-E21F-416B-AC0D-A469479C3977}" type="slidenum">
              <a:rPr lang="en-US" smtClean="0"/>
              <a:t>‹#›</a:t>
            </a:fld>
            <a:endParaRPr lang="en-US"/>
          </a:p>
        </p:txBody>
      </p:sp>
    </p:spTree>
    <p:extLst>
      <p:ext uri="{BB962C8B-B14F-4D97-AF65-F5344CB8AC3E}">
        <p14:creationId xmlns:p14="http://schemas.microsoft.com/office/powerpoint/2010/main" val="1237033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38D5A1-728D-4515-AA34-4FDEDAA89D47}"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F1B66-E21F-416B-AC0D-A469479C3977}" type="slidenum">
              <a:rPr lang="en-US" smtClean="0"/>
              <a:t>‹#›</a:t>
            </a:fld>
            <a:endParaRPr lang="en-US"/>
          </a:p>
        </p:txBody>
      </p:sp>
    </p:spTree>
    <p:extLst>
      <p:ext uri="{BB962C8B-B14F-4D97-AF65-F5344CB8AC3E}">
        <p14:creationId xmlns:p14="http://schemas.microsoft.com/office/powerpoint/2010/main" val="1454745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38D5A1-728D-4515-AA34-4FDEDAA89D47}"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F1B66-E21F-416B-AC0D-A469479C397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9291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038D5A1-728D-4515-AA34-4FDEDAA89D47}" type="datetimeFigureOut">
              <a:rPr lang="en-US" smtClean="0"/>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BF1B66-E21F-416B-AC0D-A469479C3977}" type="slidenum">
              <a:rPr lang="en-US" smtClean="0"/>
              <a:t>‹#›</a:t>
            </a:fld>
            <a:endParaRPr lang="en-US"/>
          </a:p>
        </p:txBody>
      </p:sp>
    </p:spTree>
    <p:extLst>
      <p:ext uri="{BB962C8B-B14F-4D97-AF65-F5344CB8AC3E}">
        <p14:creationId xmlns:p14="http://schemas.microsoft.com/office/powerpoint/2010/main" val="930533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38D5A1-728D-4515-AA34-4FDEDAA89D47}" type="datetimeFigureOut">
              <a:rPr lang="en-US" smtClean="0"/>
              <a:t>8/30/2020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BF1B66-E21F-416B-AC0D-A469479C3977}" type="slidenum">
              <a:rPr lang="en-US" smtClean="0"/>
              <a:t>‹#›</a:t>
            </a:fld>
            <a:endParaRPr lang="en-US"/>
          </a:p>
        </p:txBody>
      </p:sp>
    </p:spTree>
    <p:extLst>
      <p:ext uri="{BB962C8B-B14F-4D97-AF65-F5344CB8AC3E}">
        <p14:creationId xmlns:p14="http://schemas.microsoft.com/office/powerpoint/2010/main" val="3854995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038D5A1-728D-4515-AA34-4FDEDAA89D47}" type="datetimeFigureOut">
              <a:rPr lang="en-US" smtClean="0"/>
              <a:t>8/30/2020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BF1B66-E21F-416B-AC0D-A469479C3977}" type="slidenum">
              <a:rPr lang="en-US" smtClean="0"/>
              <a:t>‹#›</a:t>
            </a:fld>
            <a:endParaRPr lang="en-US"/>
          </a:p>
        </p:txBody>
      </p:sp>
    </p:spTree>
    <p:extLst>
      <p:ext uri="{BB962C8B-B14F-4D97-AF65-F5344CB8AC3E}">
        <p14:creationId xmlns:p14="http://schemas.microsoft.com/office/powerpoint/2010/main" val="4111824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38D5A1-728D-4515-AA34-4FDEDAA89D47}" type="datetimeFigureOut">
              <a:rPr lang="en-US" smtClean="0"/>
              <a:t>8/30/2020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3BF1B66-E21F-416B-AC0D-A469479C3977}" type="slidenum">
              <a:rPr lang="en-US" smtClean="0"/>
              <a:t>‹#›</a:t>
            </a:fld>
            <a:endParaRPr lang="en-US"/>
          </a:p>
        </p:txBody>
      </p:sp>
    </p:spTree>
    <p:extLst>
      <p:ext uri="{BB962C8B-B14F-4D97-AF65-F5344CB8AC3E}">
        <p14:creationId xmlns:p14="http://schemas.microsoft.com/office/powerpoint/2010/main" val="2187174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38D5A1-728D-4515-AA34-4FDEDAA89D47}" type="datetimeFigureOut">
              <a:rPr lang="en-US" smtClean="0"/>
              <a:t>8/30/2020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3BF1B66-E21F-416B-AC0D-A469479C3977}" type="slidenum">
              <a:rPr lang="en-US" smtClean="0"/>
              <a:t>‹#›</a:t>
            </a:fld>
            <a:endParaRPr lang="en-US"/>
          </a:p>
        </p:txBody>
      </p:sp>
    </p:spTree>
    <p:extLst>
      <p:ext uri="{BB962C8B-B14F-4D97-AF65-F5344CB8AC3E}">
        <p14:creationId xmlns:p14="http://schemas.microsoft.com/office/powerpoint/2010/main" val="515923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38D5A1-728D-4515-AA34-4FDEDAA89D47}" type="datetimeFigureOut">
              <a:rPr lang="en-US" smtClean="0"/>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BF1B66-E21F-416B-AC0D-A469479C3977}" type="slidenum">
              <a:rPr lang="en-US" smtClean="0"/>
              <a:t>‹#›</a:t>
            </a:fld>
            <a:endParaRPr lang="en-US"/>
          </a:p>
        </p:txBody>
      </p:sp>
    </p:spTree>
    <p:extLst>
      <p:ext uri="{BB962C8B-B14F-4D97-AF65-F5344CB8AC3E}">
        <p14:creationId xmlns:p14="http://schemas.microsoft.com/office/powerpoint/2010/main" val="2639114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38D5A1-728D-4515-AA34-4FDEDAA89D47}" type="datetimeFigureOut">
              <a:rPr lang="en-US" smtClean="0"/>
              <a:t>8/30/2020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3BF1B66-E21F-416B-AC0D-A469479C397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14390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hamvocke.com/blog/a-quick-and-easy-guide-to-tmux/#fn:2"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hamvocke.com/blog/a-quick-and-easy-guide-to-tmux/"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medium.com/quick-code/absolute-beginners-guide-to-slaying-apis-using-python-7b380dc82236"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www.datacamp.com/community/tutorials/machine-learning-models-api-python"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APIs</a:t>
            </a:r>
            <a:endParaRPr lang="en-US" dirty="0"/>
          </a:p>
        </p:txBody>
      </p:sp>
      <p:sp>
        <p:nvSpPr>
          <p:cNvPr id="3" name="Subtitle 2"/>
          <p:cNvSpPr>
            <a:spLocks noGrp="1"/>
          </p:cNvSpPr>
          <p:nvPr>
            <p:ph type="subTitle" idx="1"/>
          </p:nvPr>
        </p:nvSpPr>
        <p:spPr/>
        <p:txBody>
          <a:bodyPr/>
          <a:lstStyle/>
          <a:p>
            <a:r>
              <a:rPr lang="en-US" dirty="0" smtClean="0"/>
              <a:t>Restful </a:t>
            </a:r>
            <a:r>
              <a:rPr lang="en-US" dirty="0" err="1" smtClean="0"/>
              <a:t>api</a:t>
            </a:r>
            <a:r>
              <a:rPr lang="en-US" dirty="0" smtClean="0"/>
              <a:t> | flask | cloud</a:t>
            </a:r>
            <a:endParaRPr lang="en-US" dirty="0"/>
          </a:p>
        </p:txBody>
      </p:sp>
    </p:spTree>
    <p:extLst>
      <p:ext uri="{BB962C8B-B14F-4D97-AF65-F5344CB8AC3E}">
        <p14:creationId xmlns:p14="http://schemas.microsoft.com/office/powerpoint/2010/main" val="7861718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a:t>
            </a:r>
            <a:r>
              <a:rPr lang="en-US" dirty="0"/>
              <a:t>REST suggests to create an object of the data requested by the client and send the values of the object in response to the user. </a:t>
            </a:r>
            <a:endParaRPr lang="en-US" dirty="0" smtClean="0"/>
          </a:p>
          <a:p>
            <a:pPr>
              <a:buFont typeface="Wingdings" panose="05000000000000000000" pitchFamily="2" charset="2"/>
              <a:buChar char="Ø"/>
            </a:pPr>
            <a:endParaRPr lang="en-US" dirty="0" smtClean="0"/>
          </a:p>
          <a:p>
            <a:pPr>
              <a:buFont typeface="Wingdings" panose="05000000000000000000" pitchFamily="2" charset="2"/>
              <a:buChar char="Ø"/>
            </a:pPr>
            <a:r>
              <a:rPr lang="en-US" dirty="0"/>
              <a:t> </a:t>
            </a:r>
            <a:r>
              <a:rPr lang="en-US" dirty="0" smtClean="0"/>
              <a:t>For </a:t>
            </a:r>
            <a:r>
              <a:rPr lang="en-US" dirty="0"/>
              <a:t>example, if the user is requesting for a movie in </a:t>
            </a:r>
            <a:r>
              <a:rPr lang="en-US" dirty="0" smtClean="0"/>
              <a:t>Victoria at </a:t>
            </a:r>
            <a:r>
              <a:rPr lang="en-US" dirty="0"/>
              <a:t>a certain place and time, then you can create an object on the server-side</a:t>
            </a:r>
            <a:r>
              <a:rPr lang="en-US" dirty="0" smtClean="0"/>
              <a:t>.</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 So</a:t>
            </a:r>
            <a:r>
              <a:rPr lang="en-US" dirty="0"/>
              <a:t>, over here, you have an object and you are sending the state of an object. This is why REST is known as Representational State Transfer.</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1085799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altLang="en-US" dirty="0" smtClean="0"/>
              <a:t> REST is a design pattern.</a:t>
            </a:r>
          </a:p>
          <a:p>
            <a:pPr>
              <a:buFont typeface="Wingdings" panose="05000000000000000000" pitchFamily="2" charset="2"/>
              <a:buChar char="Ø"/>
            </a:pPr>
            <a:r>
              <a:rPr lang="en-US" altLang="en-US" dirty="0" smtClean="0"/>
              <a:t> It is an approach to creating Web Services.</a:t>
            </a:r>
          </a:p>
          <a:p>
            <a:pPr>
              <a:buFont typeface="Wingdings" panose="05000000000000000000" pitchFamily="2" charset="2"/>
              <a:buChar char="Ø"/>
            </a:pPr>
            <a:endParaRPr lang="en-US" altLang="en-US" dirty="0"/>
          </a:p>
          <a:p>
            <a:pPr>
              <a:buFont typeface="Wingdings" panose="05000000000000000000" pitchFamily="2" charset="2"/>
              <a:buChar char="Ø"/>
            </a:pPr>
            <a:endParaRPr lang="en-US" altLang="en-US" dirty="0" smtClean="0"/>
          </a:p>
          <a:p>
            <a:pPr>
              <a:buFont typeface="Wingdings" panose="05000000000000000000" pitchFamily="2" charset="2"/>
              <a:buChar char="Ø"/>
            </a:pPr>
            <a:r>
              <a:rPr lang="en-US" altLang="en-US" dirty="0"/>
              <a:t> </a:t>
            </a:r>
            <a:r>
              <a:rPr lang="en-US" altLang="en-US" dirty="0" smtClean="0"/>
              <a:t>Let’s create our own Airline Reservation System – Light-Air</a:t>
            </a:r>
          </a:p>
        </p:txBody>
      </p:sp>
    </p:spTree>
    <p:extLst>
      <p:ext uri="{BB962C8B-B14F-4D97-AF65-F5344CB8AC3E}">
        <p14:creationId xmlns:p14="http://schemas.microsoft.com/office/powerpoint/2010/main" val="25294056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We </a:t>
            </a:r>
            <a:r>
              <a:rPr lang="en-US" altLang="en-US" dirty="0" smtClean="0"/>
              <a:t>want </a:t>
            </a:r>
            <a:r>
              <a:rPr lang="en-US" altLang="en-US" dirty="0"/>
              <a:t>to create a telephone reservation system for customers to call in and make flight reservations.</a:t>
            </a:r>
          </a:p>
          <a:p>
            <a:pPr>
              <a:buFont typeface="Wingdings" panose="05000000000000000000" pitchFamily="2" charset="2"/>
              <a:buChar char="Ø"/>
            </a:pPr>
            <a:r>
              <a:rPr lang="en-US" altLang="en-US" dirty="0"/>
              <a:t> </a:t>
            </a:r>
            <a:r>
              <a:rPr lang="en-US" altLang="en-US" dirty="0" smtClean="0"/>
              <a:t>Ensure </a:t>
            </a:r>
            <a:r>
              <a:rPr lang="en-US" altLang="en-US" dirty="0"/>
              <a:t>that its premier members get immediate service, its frequent flyer members get expedited service and all others get regular service.</a:t>
            </a:r>
          </a:p>
          <a:p>
            <a:pPr>
              <a:buFont typeface="Wingdings" panose="05000000000000000000" pitchFamily="2" charset="2"/>
              <a:buChar char="Ø"/>
            </a:pPr>
            <a:r>
              <a:rPr lang="en-US" altLang="en-US" dirty="0" smtClean="0"/>
              <a:t> There </a:t>
            </a:r>
            <a:r>
              <a:rPr lang="en-US" altLang="en-US" dirty="0"/>
              <a:t>are two main approaches to implementing the reservation service</a:t>
            </a:r>
            <a:r>
              <a:rPr lang="en-US" altLang="en-US" dirty="0" smtClean="0"/>
              <a:t>.</a:t>
            </a:r>
            <a:endParaRPr lang="en-US" alt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5846826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1</a:t>
            </a:r>
            <a:endParaRPr lang="en-US" dirty="0"/>
          </a:p>
        </p:txBody>
      </p:sp>
      <p:sp>
        <p:nvSpPr>
          <p:cNvPr id="3" name="Content Placeholder 2"/>
          <p:cNvSpPr>
            <a:spLocks noGrp="1"/>
          </p:cNvSpPr>
          <p:nvPr>
            <p:ph idx="1"/>
          </p:nvPr>
        </p:nvSpPr>
        <p:spPr>
          <a:xfrm>
            <a:off x="1131414" y="1778051"/>
            <a:ext cx="10058400" cy="4023360"/>
          </a:xfrm>
        </p:spPr>
        <p:txBody>
          <a:bodyPr/>
          <a:lstStyle/>
          <a:p>
            <a:pPr>
              <a:buFont typeface="Wingdings" panose="05000000000000000000" pitchFamily="2" charset="2"/>
              <a:buChar char="Ø"/>
            </a:pPr>
            <a:r>
              <a:rPr lang="en-US" dirty="0" smtClean="0"/>
              <a:t> </a:t>
            </a:r>
            <a:r>
              <a:rPr lang="en-US" altLang="en-US" dirty="0"/>
              <a:t>"Press 1 for Premier, Press 2 for</a:t>
            </a:r>
            <a:r>
              <a:rPr lang="en-US" altLang="en-US" dirty="0" smtClean="0"/>
              <a:t>…“</a:t>
            </a:r>
          </a:p>
          <a:p>
            <a:pPr>
              <a:buFont typeface="Wingdings" panose="05000000000000000000" pitchFamily="2" charset="2"/>
              <a:buChar char="Ø"/>
            </a:pPr>
            <a:r>
              <a:rPr lang="en-US" dirty="0" smtClean="0"/>
              <a:t> </a:t>
            </a:r>
            <a:r>
              <a:rPr lang="en-US" altLang="en-US" dirty="0" smtClean="0"/>
              <a:t>The </a:t>
            </a:r>
            <a:r>
              <a:rPr lang="en-US" altLang="en-US" dirty="0"/>
              <a:t>airline provides a single telephone number.  </a:t>
            </a:r>
            <a:r>
              <a:rPr lang="en-US" altLang="en-US" dirty="0" smtClean="0"/>
              <a:t>Upon </a:t>
            </a:r>
            <a:r>
              <a:rPr lang="en-US" altLang="en-US" dirty="0"/>
              <a:t>entry into the system a customer encounters an automated message, "Press 1 if you are a premier member, press 2 if you are a frequent flyer, press 3 for all others."</a:t>
            </a:r>
          </a:p>
          <a:p>
            <a:pPr>
              <a:buFont typeface="Wingdings" panose="05000000000000000000" pitchFamily="2" charset="2"/>
              <a:buChar char="Ø"/>
            </a:pPr>
            <a:endParaRPr lang="en-US" dirty="0"/>
          </a:p>
        </p:txBody>
      </p:sp>
      <p:grpSp>
        <p:nvGrpSpPr>
          <p:cNvPr id="4" name="Group 4"/>
          <p:cNvGrpSpPr>
            <a:grpSpLocks/>
          </p:cNvGrpSpPr>
          <p:nvPr/>
        </p:nvGrpSpPr>
        <p:grpSpPr bwMode="auto">
          <a:xfrm>
            <a:off x="2583977" y="3123062"/>
            <a:ext cx="469900" cy="619125"/>
            <a:chOff x="1099" y="1621"/>
            <a:chExt cx="296" cy="390"/>
          </a:xfrm>
        </p:grpSpPr>
        <p:sp>
          <p:nvSpPr>
            <p:cNvPr id="5" name="Oval 5"/>
            <p:cNvSpPr>
              <a:spLocks noChangeArrowheads="1"/>
            </p:cNvSpPr>
            <p:nvPr/>
          </p:nvSpPr>
          <p:spPr bwMode="auto">
            <a:xfrm>
              <a:off x="1192" y="1621"/>
              <a:ext cx="117" cy="11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6"/>
            <p:cNvSpPr>
              <a:spLocks noChangeShapeType="1"/>
            </p:cNvSpPr>
            <p:nvPr/>
          </p:nvSpPr>
          <p:spPr bwMode="auto">
            <a:xfrm>
              <a:off x="1255" y="1738"/>
              <a:ext cx="0" cy="1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7"/>
            <p:cNvSpPr>
              <a:spLocks noChangeShapeType="1"/>
            </p:cNvSpPr>
            <p:nvPr/>
          </p:nvSpPr>
          <p:spPr bwMode="auto">
            <a:xfrm flipH="1">
              <a:off x="1177" y="1909"/>
              <a:ext cx="70" cy="10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8"/>
            <p:cNvSpPr>
              <a:spLocks noChangeShapeType="1"/>
            </p:cNvSpPr>
            <p:nvPr/>
          </p:nvSpPr>
          <p:spPr bwMode="auto">
            <a:xfrm>
              <a:off x="1247" y="1909"/>
              <a:ext cx="7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9"/>
            <p:cNvSpPr>
              <a:spLocks noChangeShapeType="1"/>
            </p:cNvSpPr>
            <p:nvPr/>
          </p:nvSpPr>
          <p:spPr bwMode="auto">
            <a:xfrm flipH="1" flipV="1">
              <a:off x="1099" y="1777"/>
              <a:ext cx="156" cy="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10"/>
            <p:cNvSpPr>
              <a:spLocks noChangeShapeType="1"/>
            </p:cNvSpPr>
            <p:nvPr/>
          </p:nvSpPr>
          <p:spPr bwMode="auto">
            <a:xfrm flipV="1">
              <a:off x="1262" y="1753"/>
              <a:ext cx="133" cy="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 name="Group 11"/>
          <p:cNvGrpSpPr>
            <a:grpSpLocks/>
          </p:cNvGrpSpPr>
          <p:nvPr/>
        </p:nvGrpSpPr>
        <p:grpSpPr bwMode="auto">
          <a:xfrm>
            <a:off x="2126777" y="3351662"/>
            <a:ext cx="304800" cy="381000"/>
            <a:chOff x="1099" y="1621"/>
            <a:chExt cx="296" cy="390"/>
          </a:xfrm>
        </p:grpSpPr>
        <p:sp>
          <p:nvSpPr>
            <p:cNvPr id="12" name="Oval 12"/>
            <p:cNvSpPr>
              <a:spLocks noChangeArrowheads="1"/>
            </p:cNvSpPr>
            <p:nvPr/>
          </p:nvSpPr>
          <p:spPr bwMode="auto">
            <a:xfrm>
              <a:off x="1192" y="1621"/>
              <a:ext cx="117" cy="11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3"/>
            <p:cNvSpPr>
              <a:spLocks noChangeShapeType="1"/>
            </p:cNvSpPr>
            <p:nvPr/>
          </p:nvSpPr>
          <p:spPr bwMode="auto">
            <a:xfrm>
              <a:off x="1255" y="1738"/>
              <a:ext cx="0" cy="1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4"/>
            <p:cNvSpPr>
              <a:spLocks noChangeShapeType="1"/>
            </p:cNvSpPr>
            <p:nvPr/>
          </p:nvSpPr>
          <p:spPr bwMode="auto">
            <a:xfrm flipH="1">
              <a:off x="1177" y="1909"/>
              <a:ext cx="70" cy="10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5"/>
            <p:cNvSpPr>
              <a:spLocks noChangeShapeType="1"/>
            </p:cNvSpPr>
            <p:nvPr/>
          </p:nvSpPr>
          <p:spPr bwMode="auto">
            <a:xfrm>
              <a:off x="1247" y="1909"/>
              <a:ext cx="7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6"/>
            <p:cNvSpPr>
              <a:spLocks noChangeShapeType="1"/>
            </p:cNvSpPr>
            <p:nvPr/>
          </p:nvSpPr>
          <p:spPr bwMode="auto">
            <a:xfrm flipH="1" flipV="1">
              <a:off x="1099" y="1777"/>
              <a:ext cx="156" cy="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7"/>
            <p:cNvSpPr>
              <a:spLocks noChangeShapeType="1"/>
            </p:cNvSpPr>
            <p:nvPr/>
          </p:nvSpPr>
          <p:spPr bwMode="auto">
            <a:xfrm flipV="1">
              <a:off x="1262" y="1753"/>
              <a:ext cx="133" cy="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 name="Group 18"/>
          <p:cNvGrpSpPr>
            <a:grpSpLocks/>
          </p:cNvGrpSpPr>
          <p:nvPr/>
        </p:nvGrpSpPr>
        <p:grpSpPr bwMode="auto">
          <a:xfrm>
            <a:off x="2355377" y="3275462"/>
            <a:ext cx="304800" cy="533400"/>
            <a:chOff x="1099" y="1621"/>
            <a:chExt cx="296" cy="390"/>
          </a:xfrm>
        </p:grpSpPr>
        <p:sp>
          <p:nvSpPr>
            <p:cNvPr id="19" name="Oval 19"/>
            <p:cNvSpPr>
              <a:spLocks noChangeArrowheads="1"/>
            </p:cNvSpPr>
            <p:nvPr/>
          </p:nvSpPr>
          <p:spPr bwMode="auto">
            <a:xfrm>
              <a:off x="1192" y="1621"/>
              <a:ext cx="117" cy="11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20"/>
            <p:cNvSpPr>
              <a:spLocks noChangeShapeType="1"/>
            </p:cNvSpPr>
            <p:nvPr/>
          </p:nvSpPr>
          <p:spPr bwMode="auto">
            <a:xfrm>
              <a:off x="1255" y="1738"/>
              <a:ext cx="0" cy="1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21"/>
            <p:cNvSpPr>
              <a:spLocks noChangeShapeType="1"/>
            </p:cNvSpPr>
            <p:nvPr/>
          </p:nvSpPr>
          <p:spPr bwMode="auto">
            <a:xfrm flipH="1">
              <a:off x="1177" y="1909"/>
              <a:ext cx="70" cy="10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2"/>
            <p:cNvSpPr>
              <a:spLocks noChangeShapeType="1"/>
            </p:cNvSpPr>
            <p:nvPr/>
          </p:nvSpPr>
          <p:spPr bwMode="auto">
            <a:xfrm>
              <a:off x="1247" y="1909"/>
              <a:ext cx="7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3"/>
            <p:cNvSpPr>
              <a:spLocks noChangeShapeType="1"/>
            </p:cNvSpPr>
            <p:nvPr/>
          </p:nvSpPr>
          <p:spPr bwMode="auto">
            <a:xfrm flipH="1" flipV="1">
              <a:off x="1099" y="1777"/>
              <a:ext cx="156" cy="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4"/>
            <p:cNvSpPr>
              <a:spLocks noChangeShapeType="1"/>
            </p:cNvSpPr>
            <p:nvPr/>
          </p:nvSpPr>
          <p:spPr bwMode="auto">
            <a:xfrm flipV="1">
              <a:off x="1262" y="1753"/>
              <a:ext cx="133" cy="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5" name="Group 25"/>
          <p:cNvGrpSpPr>
            <a:grpSpLocks/>
          </p:cNvGrpSpPr>
          <p:nvPr/>
        </p:nvGrpSpPr>
        <p:grpSpPr bwMode="auto">
          <a:xfrm>
            <a:off x="2571277" y="4266062"/>
            <a:ext cx="469900" cy="619125"/>
            <a:chOff x="1099" y="1621"/>
            <a:chExt cx="296" cy="390"/>
          </a:xfrm>
        </p:grpSpPr>
        <p:sp>
          <p:nvSpPr>
            <p:cNvPr id="26" name="Oval 26"/>
            <p:cNvSpPr>
              <a:spLocks noChangeArrowheads="1"/>
            </p:cNvSpPr>
            <p:nvPr/>
          </p:nvSpPr>
          <p:spPr bwMode="auto">
            <a:xfrm>
              <a:off x="1192" y="1621"/>
              <a:ext cx="117" cy="11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7"/>
            <p:cNvSpPr>
              <a:spLocks noChangeShapeType="1"/>
            </p:cNvSpPr>
            <p:nvPr/>
          </p:nvSpPr>
          <p:spPr bwMode="auto">
            <a:xfrm>
              <a:off x="1255" y="1738"/>
              <a:ext cx="0" cy="1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28"/>
            <p:cNvSpPr>
              <a:spLocks noChangeShapeType="1"/>
            </p:cNvSpPr>
            <p:nvPr/>
          </p:nvSpPr>
          <p:spPr bwMode="auto">
            <a:xfrm flipH="1">
              <a:off x="1177" y="1909"/>
              <a:ext cx="70" cy="10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29"/>
            <p:cNvSpPr>
              <a:spLocks noChangeShapeType="1"/>
            </p:cNvSpPr>
            <p:nvPr/>
          </p:nvSpPr>
          <p:spPr bwMode="auto">
            <a:xfrm>
              <a:off x="1247" y="1909"/>
              <a:ext cx="7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30"/>
            <p:cNvSpPr>
              <a:spLocks noChangeShapeType="1"/>
            </p:cNvSpPr>
            <p:nvPr/>
          </p:nvSpPr>
          <p:spPr bwMode="auto">
            <a:xfrm flipH="1" flipV="1">
              <a:off x="1099" y="1777"/>
              <a:ext cx="156" cy="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31"/>
            <p:cNvSpPr>
              <a:spLocks noChangeShapeType="1"/>
            </p:cNvSpPr>
            <p:nvPr/>
          </p:nvSpPr>
          <p:spPr bwMode="auto">
            <a:xfrm flipV="1">
              <a:off x="1262" y="1753"/>
              <a:ext cx="133" cy="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2" name="Group 32"/>
          <p:cNvGrpSpPr>
            <a:grpSpLocks/>
          </p:cNvGrpSpPr>
          <p:nvPr/>
        </p:nvGrpSpPr>
        <p:grpSpPr bwMode="auto">
          <a:xfrm>
            <a:off x="2114077" y="4494662"/>
            <a:ext cx="304800" cy="381000"/>
            <a:chOff x="1099" y="1621"/>
            <a:chExt cx="296" cy="390"/>
          </a:xfrm>
        </p:grpSpPr>
        <p:sp>
          <p:nvSpPr>
            <p:cNvPr id="33" name="Oval 33"/>
            <p:cNvSpPr>
              <a:spLocks noChangeArrowheads="1"/>
            </p:cNvSpPr>
            <p:nvPr/>
          </p:nvSpPr>
          <p:spPr bwMode="auto">
            <a:xfrm>
              <a:off x="1192" y="1621"/>
              <a:ext cx="117" cy="11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34"/>
            <p:cNvSpPr>
              <a:spLocks noChangeShapeType="1"/>
            </p:cNvSpPr>
            <p:nvPr/>
          </p:nvSpPr>
          <p:spPr bwMode="auto">
            <a:xfrm>
              <a:off x="1255" y="1738"/>
              <a:ext cx="0" cy="1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35"/>
            <p:cNvSpPr>
              <a:spLocks noChangeShapeType="1"/>
            </p:cNvSpPr>
            <p:nvPr/>
          </p:nvSpPr>
          <p:spPr bwMode="auto">
            <a:xfrm flipH="1">
              <a:off x="1177" y="1909"/>
              <a:ext cx="70" cy="10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36"/>
            <p:cNvSpPr>
              <a:spLocks noChangeShapeType="1"/>
            </p:cNvSpPr>
            <p:nvPr/>
          </p:nvSpPr>
          <p:spPr bwMode="auto">
            <a:xfrm>
              <a:off x="1247" y="1909"/>
              <a:ext cx="7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37"/>
            <p:cNvSpPr>
              <a:spLocks noChangeShapeType="1"/>
            </p:cNvSpPr>
            <p:nvPr/>
          </p:nvSpPr>
          <p:spPr bwMode="auto">
            <a:xfrm flipH="1" flipV="1">
              <a:off x="1099" y="1777"/>
              <a:ext cx="156" cy="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38"/>
            <p:cNvSpPr>
              <a:spLocks noChangeShapeType="1"/>
            </p:cNvSpPr>
            <p:nvPr/>
          </p:nvSpPr>
          <p:spPr bwMode="auto">
            <a:xfrm flipV="1">
              <a:off x="1262" y="1753"/>
              <a:ext cx="133" cy="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9" name="Group 39"/>
          <p:cNvGrpSpPr>
            <a:grpSpLocks/>
          </p:cNvGrpSpPr>
          <p:nvPr/>
        </p:nvGrpSpPr>
        <p:grpSpPr bwMode="auto">
          <a:xfrm>
            <a:off x="2342677" y="4418462"/>
            <a:ext cx="304800" cy="533400"/>
            <a:chOff x="1099" y="1621"/>
            <a:chExt cx="296" cy="390"/>
          </a:xfrm>
        </p:grpSpPr>
        <p:sp>
          <p:nvSpPr>
            <p:cNvPr id="40" name="Oval 40"/>
            <p:cNvSpPr>
              <a:spLocks noChangeArrowheads="1"/>
            </p:cNvSpPr>
            <p:nvPr/>
          </p:nvSpPr>
          <p:spPr bwMode="auto">
            <a:xfrm>
              <a:off x="1192" y="1621"/>
              <a:ext cx="117" cy="11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41"/>
            <p:cNvSpPr>
              <a:spLocks noChangeShapeType="1"/>
            </p:cNvSpPr>
            <p:nvPr/>
          </p:nvSpPr>
          <p:spPr bwMode="auto">
            <a:xfrm>
              <a:off x="1255" y="1738"/>
              <a:ext cx="0" cy="1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Line 42"/>
            <p:cNvSpPr>
              <a:spLocks noChangeShapeType="1"/>
            </p:cNvSpPr>
            <p:nvPr/>
          </p:nvSpPr>
          <p:spPr bwMode="auto">
            <a:xfrm flipH="1">
              <a:off x="1177" y="1909"/>
              <a:ext cx="70" cy="10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43"/>
            <p:cNvSpPr>
              <a:spLocks noChangeShapeType="1"/>
            </p:cNvSpPr>
            <p:nvPr/>
          </p:nvSpPr>
          <p:spPr bwMode="auto">
            <a:xfrm>
              <a:off x="1247" y="1909"/>
              <a:ext cx="7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44"/>
            <p:cNvSpPr>
              <a:spLocks noChangeShapeType="1"/>
            </p:cNvSpPr>
            <p:nvPr/>
          </p:nvSpPr>
          <p:spPr bwMode="auto">
            <a:xfrm flipH="1" flipV="1">
              <a:off x="1099" y="1777"/>
              <a:ext cx="156" cy="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45"/>
            <p:cNvSpPr>
              <a:spLocks noChangeShapeType="1"/>
            </p:cNvSpPr>
            <p:nvPr/>
          </p:nvSpPr>
          <p:spPr bwMode="auto">
            <a:xfrm flipV="1">
              <a:off x="1262" y="1753"/>
              <a:ext cx="133" cy="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6" name="Group 46"/>
          <p:cNvGrpSpPr>
            <a:grpSpLocks/>
          </p:cNvGrpSpPr>
          <p:nvPr/>
        </p:nvGrpSpPr>
        <p:grpSpPr bwMode="auto">
          <a:xfrm>
            <a:off x="2583977" y="5409062"/>
            <a:ext cx="469900" cy="619125"/>
            <a:chOff x="1099" y="1621"/>
            <a:chExt cx="296" cy="390"/>
          </a:xfrm>
        </p:grpSpPr>
        <p:sp>
          <p:nvSpPr>
            <p:cNvPr id="47" name="Oval 47"/>
            <p:cNvSpPr>
              <a:spLocks noChangeArrowheads="1"/>
            </p:cNvSpPr>
            <p:nvPr/>
          </p:nvSpPr>
          <p:spPr bwMode="auto">
            <a:xfrm>
              <a:off x="1192" y="1621"/>
              <a:ext cx="117" cy="11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48"/>
            <p:cNvSpPr>
              <a:spLocks noChangeShapeType="1"/>
            </p:cNvSpPr>
            <p:nvPr/>
          </p:nvSpPr>
          <p:spPr bwMode="auto">
            <a:xfrm>
              <a:off x="1255" y="1738"/>
              <a:ext cx="0" cy="1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49"/>
            <p:cNvSpPr>
              <a:spLocks noChangeShapeType="1"/>
            </p:cNvSpPr>
            <p:nvPr/>
          </p:nvSpPr>
          <p:spPr bwMode="auto">
            <a:xfrm flipH="1">
              <a:off x="1177" y="1909"/>
              <a:ext cx="70" cy="10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Line 50"/>
            <p:cNvSpPr>
              <a:spLocks noChangeShapeType="1"/>
            </p:cNvSpPr>
            <p:nvPr/>
          </p:nvSpPr>
          <p:spPr bwMode="auto">
            <a:xfrm>
              <a:off x="1247" y="1909"/>
              <a:ext cx="7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51"/>
            <p:cNvSpPr>
              <a:spLocks noChangeShapeType="1"/>
            </p:cNvSpPr>
            <p:nvPr/>
          </p:nvSpPr>
          <p:spPr bwMode="auto">
            <a:xfrm flipH="1" flipV="1">
              <a:off x="1099" y="1777"/>
              <a:ext cx="156" cy="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52"/>
            <p:cNvSpPr>
              <a:spLocks noChangeShapeType="1"/>
            </p:cNvSpPr>
            <p:nvPr/>
          </p:nvSpPr>
          <p:spPr bwMode="auto">
            <a:xfrm flipV="1">
              <a:off x="1262" y="1753"/>
              <a:ext cx="133" cy="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 name="Group 53"/>
          <p:cNvGrpSpPr>
            <a:grpSpLocks/>
          </p:cNvGrpSpPr>
          <p:nvPr/>
        </p:nvGrpSpPr>
        <p:grpSpPr bwMode="auto">
          <a:xfrm>
            <a:off x="2126777" y="5637662"/>
            <a:ext cx="304800" cy="381000"/>
            <a:chOff x="1099" y="1621"/>
            <a:chExt cx="296" cy="390"/>
          </a:xfrm>
        </p:grpSpPr>
        <p:sp>
          <p:nvSpPr>
            <p:cNvPr id="54" name="Oval 54"/>
            <p:cNvSpPr>
              <a:spLocks noChangeArrowheads="1"/>
            </p:cNvSpPr>
            <p:nvPr/>
          </p:nvSpPr>
          <p:spPr bwMode="auto">
            <a:xfrm>
              <a:off x="1192" y="1621"/>
              <a:ext cx="117" cy="11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Line 55"/>
            <p:cNvSpPr>
              <a:spLocks noChangeShapeType="1"/>
            </p:cNvSpPr>
            <p:nvPr/>
          </p:nvSpPr>
          <p:spPr bwMode="auto">
            <a:xfrm>
              <a:off x="1255" y="1738"/>
              <a:ext cx="0" cy="1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Line 56"/>
            <p:cNvSpPr>
              <a:spLocks noChangeShapeType="1"/>
            </p:cNvSpPr>
            <p:nvPr/>
          </p:nvSpPr>
          <p:spPr bwMode="auto">
            <a:xfrm flipH="1">
              <a:off x="1177" y="1909"/>
              <a:ext cx="70" cy="10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57"/>
            <p:cNvSpPr>
              <a:spLocks noChangeShapeType="1"/>
            </p:cNvSpPr>
            <p:nvPr/>
          </p:nvSpPr>
          <p:spPr bwMode="auto">
            <a:xfrm>
              <a:off x="1247" y="1909"/>
              <a:ext cx="7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58"/>
            <p:cNvSpPr>
              <a:spLocks noChangeShapeType="1"/>
            </p:cNvSpPr>
            <p:nvPr/>
          </p:nvSpPr>
          <p:spPr bwMode="auto">
            <a:xfrm flipH="1" flipV="1">
              <a:off x="1099" y="1777"/>
              <a:ext cx="156" cy="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59"/>
            <p:cNvSpPr>
              <a:spLocks noChangeShapeType="1"/>
            </p:cNvSpPr>
            <p:nvPr/>
          </p:nvSpPr>
          <p:spPr bwMode="auto">
            <a:xfrm flipV="1">
              <a:off x="1262" y="1753"/>
              <a:ext cx="133" cy="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0" name="Group 60"/>
          <p:cNvGrpSpPr>
            <a:grpSpLocks/>
          </p:cNvGrpSpPr>
          <p:nvPr/>
        </p:nvGrpSpPr>
        <p:grpSpPr bwMode="auto">
          <a:xfrm>
            <a:off x="2355377" y="5561462"/>
            <a:ext cx="304800" cy="533400"/>
            <a:chOff x="1099" y="1621"/>
            <a:chExt cx="296" cy="390"/>
          </a:xfrm>
        </p:grpSpPr>
        <p:sp>
          <p:nvSpPr>
            <p:cNvPr id="61" name="Oval 61"/>
            <p:cNvSpPr>
              <a:spLocks noChangeArrowheads="1"/>
            </p:cNvSpPr>
            <p:nvPr/>
          </p:nvSpPr>
          <p:spPr bwMode="auto">
            <a:xfrm>
              <a:off x="1192" y="1621"/>
              <a:ext cx="117" cy="11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62"/>
            <p:cNvSpPr>
              <a:spLocks noChangeShapeType="1"/>
            </p:cNvSpPr>
            <p:nvPr/>
          </p:nvSpPr>
          <p:spPr bwMode="auto">
            <a:xfrm>
              <a:off x="1255" y="1738"/>
              <a:ext cx="0" cy="1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63"/>
            <p:cNvSpPr>
              <a:spLocks noChangeShapeType="1"/>
            </p:cNvSpPr>
            <p:nvPr/>
          </p:nvSpPr>
          <p:spPr bwMode="auto">
            <a:xfrm flipH="1">
              <a:off x="1177" y="1909"/>
              <a:ext cx="70" cy="10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Line 64"/>
            <p:cNvSpPr>
              <a:spLocks noChangeShapeType="1"/>
            </p:cNvSpPr>
            <p:nvPr/>
          </p:nvSpPr>
          <p:spPr bwMode="auto">
            <a:xfrm>
              <a:off x="1247" y="1909"/>
              <a:ext cx="7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Line 65"/>
            <p:cNvSpPr>
              <a:spLocks noChangeShapeType="1"/>
            </p:cNvSpPr>
            <p:nvPr/>
          </p:nvSpPr>
          <p:spPr bwMode="auto">
            <a:xfrm flipH="1" flipV="1">
              <a:off x="1099" y="1777"/>
              <a:ext cx="156" cy="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Line 66"/>
            <p:cNvSpPr>
              <a:spLocks noChangeShapeType="1"/>
            </p:cNvSpPr>
            <p:nvPr/>
          </p:nvSpPr>
          <p:spPr bwMode="auto">
            <a:xfrm flipV="1">
              <a:off x="1262" y="1753"/>
              <a:ext cx="133" cy="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7" name="Text Box 67"/>
          <p:cNvSpPr txBox="1">
            <a:spLocks noChangeArrowheads="1"/>
          </p:cNvSpPr>
          <p:nvPr/>
        </p:nvSpPr>
        <p:spPr bwMode="auto">
          <a:xfrm>
            <a:off x="1669577" y="3770762"/>
            <a:ext cx="182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Premier Members</a:t>
            </a:r>
            <a:endParaRPr lang="en-US" altLang="en-US"/>
          </a:p>
        </p:txBody>
      </p:sp>
      <p:sp>
        <p:nvSpPr>
          <p:cNvPr id="68" name="Text Box 68"/>
          <p:cNvSpPr txBox="1">
            <a:spLocks noChangeArrowheads="1"/>
          </p:cNvSpPr>
          <p:nvPr/>
        </p:nvSpPr>
        <p:spPr bwMode="auto">
          <a:xfrm>
            <a:off x="1364777" y="4951862"/>
            <a:ext cx="2457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Frequent Flyer Members</a:t>
            </a:r>
            <a:endParaRPr lang="en-US" altLang="en-US"/>
          </a:p>
        </p:txBody>
      </p:sp>
      <p:sp>
        <p:nvSpPr>
          <p:cNvPr id="69" name="Text Box 70"/>
          <p:cNvSpPr txBox="1">
            <a:spLocks noChangeArrowheads="1"/>
          </p:cNvSpPr>
          <p:nvPr/>
        </p:nvSpPr>
        <p:spPr bwMode="auto">
          <a:xfrm>
            <a:off x="5120802" y="4481962"/>
            <a:ext cx="2079625"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Airline Reservations</a:t>
            </a:r>
            <a:endParaRPr lang="en-US" altLang="en-US"/>
          </a:p>
        </p:txBody>
      </p:sp>
      <p:sp>
        <p:nvSpPr>
          <p:cNvPr id="70" name="Line 71"/>
          <p:cNvSpPr>
            <a:spLocks noChangeShapeType="1"/>
          </p:cNvSpPr>
          <p:nvPr/>
        </p:nvSpPr>
        <p:spPr bwMode="auto">
          <a:xfrm>
            <a:off x="3117377" y="3580262"/>
            <a:ext cx="23622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Line 72"/>
          <p:cNvSpPr>
            <a:spLocks noChangeShapeType="1"/>
          </p:cNvSpPr>
          <p:nvPr/>
        </p:nvSpPr>
        <p:spPr bwMode="auto">
          <a:xfrm>
            <a:off x="3041177" y="4647062"/>
            <a:ext cx="2057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Line 73"/>
          <p:cNvSpPr>
            <a:spLocks noChangeShapeType="1"/>
          </p:cNvSpPr>
          <p:nvPr/>
        </p:nvSpPr>
        <p:spPr bwMode="auto">
          <a:xfrm flipV="1">
            <a:off x="3193577" y="4875662"/>
            <a:ext cx="2286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Text Box 74"/>
          <p:cNvSpPr txBox="1">
            <a:spLocks noChangeArrowheads="1"/>
          </p:cNvSpPr>
          <p:nvPr/>
        </p:nvSpPr>
        <p:spPr bwMode="auto">
          <a:xfrm>
            <a:off x="7576665" y="4342262"/>
            <a:ext cx="1085850" cy="590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a:t>Answering</a:t>
            </a:r>
          </a:p>
          <a:p>
            <a:pPr algn="ctr"/>
            <a:r>
              <a:rPr lang="en-US" altLang="en-US" sz="1600"/>
              <a:t>Machine</a:t>
            </a:r>
          </a:p>
        </p:txBody>
      </p:sp>
      <p:sp>
        <p:nvSpPr>
          <p:cNvPr id="74" name="Line 75"/>
          <p:cNvSpPr>
            <a:spLocks noChangeShapeType="1"/>
          </p:cNvSpPr>
          <p:nvPr/>
        </p:nvSpPr>
        <p:spPr bwMode="auto">
          <a:xfrm>
            <a:off x="7216302" y="4647062"/>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Text Box 76"/>
          <p:cNvSpPr txBox="1">
            <a:spLocks noChangeArrowheads="1"/>
          </p:cNvSpPr>
          <p:nvPr/>
        </p:nvSpPr>
        <p:spPr bwMode="auto">
          <a:xfrm>
            <a:off x="9027640" y="3145287"/>
            <a:ext cx="1252537" cy="739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a:t>Premier</a:t>
            </a:r>
          </a:p>
          <a:p>
            <a:pPr algn="ctr"/>
            <a:r>
              <a:rPr lang="en-US" altLang="en-US" sz="1400"/>
              <a:t>Customer</a:t>
            </a:r>
          </a:p>
          <a:p>
            <a:pPr algn="ctr"/>
            <a:r>
              <a:rPr lang="en-US" altLang="en-US" sz="1400"/>
              <a:t>Representative</a:t>
            </a:r>
            <a:endParaRPr lang="en-US" altLang="en-US"/>
          </a:p>
        </p:txBody>
      </p:sp>
      <p:sp>
        <p:nvSpPr>
          <p:cNvPr id="76" name="Text Box 77"/>
          <p:cNvSpPr txBox="1">
            <a:spLocks noChangeArrowheads="1"/>
          </p:cNvSpPr>
          <p:nvPr/>
        </p:nvSpPr>
        <p:spPr bwMode="auto">
          <a:xfrm>
            <a:off x="9060977" y="4266062"/>
            <a:ext cx="1252538" cy="739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a:t>F.F.</a:t>
            </a:r>
          </a:p>
          <a:p>
            <a:pPr algn="ctr"/>
            <a:r>
              <a:rPr lang="en-US" altLang="en-US" sz="1400"/>
              <a:t>Customer</a:t>
            </a:r>
          </a:p>
          <a:p>
            <a:pPr algn="ctr"/>
            <a:r>
              <a:rPr lang="en-US" altLang="en-US" sz="1400"/>
              <a:t>Representative</a:t>
            </a:r>
          </a:p>
        </p:txBody>
      </p:sp>
      <p:sp>
        <p:nvSpPr>
          <p:cNvPr id="77" name="Text Box 78"/>
          <p:cNvSpPr txBox="1">
            <a:spLocks noChangeArrowheads="1"/>
          </p:cNvSpPr>
          <p:nvPr/>
        </p:nvSpPr>
        <p:spPr bwMode="auto">
          <a:xfrm>
            <a:off x="9027640" y="5569400"/>
            <a:ext cx="1252537" cy="739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a:t>Regular</a:t>
            </a:r>
          </a:p>
          <a:p>
            <a:pPr algn="ctr"/>
            <a:r>
              <a:rPr lang="en-US" altLang="en-US" sz="1400"/>
              <a:t>Customer</a:t>
            </a:r>
          </a:p>
          <a:p>
            <a:pPr algn="ctr"/>
            <a:r>
              <a:rPr lang="en-US" altLang="en-US" sz="1400"/>
              <a:t>Representative</a:t>
            </a:r>
          </a:p>
        </p:txBody>
      </p:sp>
      <p:sp>
        <p:nvSpPr>
          <p:cNvPr id="78" name="Line 79"/>
          <p:cNvSpPr>
            <a:spLocks noChangeShapeType="1"/>
          </p:cNvSpPr>
          <p:nvPr/>
        </p:nvSpPr>
        <p:spPr bwMode="auto">
          <a:xfrm flipV="1">
            <a:off x="8664102" y="3885062"/>
            <a:ext cx="381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Line 80"/>
          <p:cNvSpPr>
            <a:spLocks noChangeShapeType="1"/>
          </p:cNvSpPr>
          <p:nvPr/>
        </p:nvSpPr>
        <p:spPr bwMode="auto">
          <a:xfrm>
            <a:off x="8664102" y="4647062"/>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Line 81"/>
          <p:cNvSpPr>
            <a:spLocks noChangeShapeType="1"/>
          </p:cNvSpPr>
          <p:nvPr/>
        </p:nvSpPr>
        <p:spPr bwMode="auto">
          <a:xfrm>
            <a:off x="8664102" y="4647062"/>
            <a:ext cx="3810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9367919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2</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a:t>
            </a:r>
            <a:r>
              <a:rPr lang="en-US" altLang="en-US" dirty="0"/>
              <a:t>The airline provides several telephone numbers - one number for premier members, a different number for frequent flyers, and still another for regular customers.</a:t>
            </a:r>
          </a:p>
          <a:p>
            <a:pPr>
              <a:buFont typeface="Wingdings" panose="05000000000000000000" pitchFamily="2" charset="2"/>
              <a:buChar char="Ø"/>
            </a:pPr>
            <a:endParaRPr lang="en-US" dirty="0"/>
          </a:p>
        </p:txBody>
      </p:sp>
      <p:grpSp>
        <p:nvGrpSpPr>
          <p:cNvPr id="4" name="Group 4"/>
          <p:cNvGrpSpPr>
            <a:grpSpLocks/>
          </p:cNvGrpSpPr>
          <p:nvPr/>
        </p:nvGrpSpPr>
        <p:grpSpPr bwMode="auto">
          <a:xfrm>
            <a:off x="2836462" y="2638352"/>
            <a:ext cx="469900" cy="619125"/>
            <a:chOff x="1099" y="1621"/>
            <a:chExt cx="296" cy="390"/>
          </a:xfrm>
        </p:grpSpPr>
        <p:sp>
          <p:nvSpPr>
            <p:cNvPr id="5" name="Oval 5"/>
            <p:cNvSpPr>
              <a:spLocks noChangeArrowheads="1"/>
            </p:cNvSpPr>
            <p:nvPr/>
          </p:nvSpPr>
          <p:spPr bwMode="auto">
            <a:xfrm>
              <a:off x="1192" y="1621"/>
              <a:ext cx="117" cy="11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6"/>
            <p:cNvSpPr>
              <a:spLocks noChangeShapeType="1"/>
            </p:cNvSpPr>
            <p:nvPr/>
          </p:nvSpPr>
          <p:spPr bwMode="auto">
            <a:xfrm>
              <a:off x="1255" y="1738"/>
              <a:ext cx="0" cy="1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7"/>
            <p:cNvSpPr>
              <a:spLocks noChangeShapeType="1"/>
            </p:cNvSpPr>
            <p:nvPr/>
          </p:nvSpPr>
          <p:spPr bwMode="auto">
            <a:xfrm flipH="1">
              <a:off x="1177" y="1909"/>
              <a:ext cx="70" cy="10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8"/>
            <p:cNvSpPr>
              <a:spLocks noChangeShapeType="1"/>
            </p:cNvSpPr>
            <p:nvPr/>
          </p:nvSpPr>
          <p:spPr bwMode="auto">
            <a:xfrm>
              <a:off x="1247" y="1909"/>
              <a:ext cx="7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9"/>
            <p:cNvSpPr>
              <a:spLocks noChangeShapeType="1"/>
            </p:cNvSpPr>
            <p:nvPr/>
          </p:nvSpPr>
          <p:spPr bwMode="auto">
            <a:xfrm flipH="1" flipV="1">
              <a:off x="1099" y="1777"/>
              <a:ext cx="156" cy="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10"/>
            <p:cNvSpPr>
              <a:spLocks noChangeShapeType="1"/>
            </p:cNvSpPr>
            <p:nvPr/>
          </p:nvSpPr>
          <p:spPr bwMode="auto">
            <a:xfrm flipV="1">
              <a:off x="1262" y="1753"/>
              <a:ext cx="133" cy="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 name="Group 11"/>
          <p:cNvGrpSpPr>
            <a:grpSpLocks/>
          </p:cNvGrpSpPr>
          <p:nvPr/>
        </p:nvGrpSpPr>
        <p:grpSpPr bwMode="auto">
          <a:xfrm>
            <a:off x="2379262" y="2866952"/>
            <a:ext cx="304800" cy="381000"/>
            <a:chOff x="1099" y="1621"/>
            <a:chExt cx="296" cy="390"/>
          </a:xfrm>
        </p:grpSpPr>
        <p:sp>
          <p:nvSpPr>
            <p:cNvPr id="12" name="Oval 12"/>
            <p:cNvSpPr>
              <a:spLocks noChangeArrowheads="1"/>
            </p:cNvSpPr>
            <p:nvPr/>
          </p:nvSpPr>
          <p:spPr bwMode="auto">
            <a:xfrm>
              <a:off x="1192" y="1621"/>
              <a:ext cx="117" cy="11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3"/>
            <p:cNvSpPr>
              <a:spLocks noChangeShapeType="1"/>
            </p:cNvSpPr>
            <p:nvPr/>
          </p:nvSpPr>
          <p:spPr bwMode="auto">
            <a:xfrm>
              <a:off x="1255" y="1738"/>
              <a:ext cx="0" cy="1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4"/>
            <p:cNvSpPr>
              <a:spLocks noChangeShapeType="1"/>
            </p:cNvSpPr>
            <p:nvPr/>
          </p:nvSpPr>
          <p:spPr bwMode="auto">
            <a:xfrm flipH="1">
              <a:off x="1177" y="1909"/>
              <a:ext cx="70" cy="10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5"/>
            <p:cNvSpPr>
              <a:spLocks noChangeShapeType="1"/>
            </p:cNvSpPr>
            <p:nvPr/>
          </p:nvSpPr>
          <p:spPr bwMode="auto">
            <a:xfrm>
              <a:off x="1247" y="1909"/>
              <a:ext cx="7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6"/>
            <p:cNvSpPr>
              <a:spLocks noChangeShapeType="1"/>
            </p:cNvSpPr>
            <p:nvPr/>
          </p:nvSpPr>
          <p:spPr bwMode="auto">
            <a:xfrm flipH="1" flipV="1">
              <a:off x="1099" y="1777"/>
              <a:ext cx="156" cy="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7"/>
            <p:cNvSpPr>
              <a:spLocks noChangeShapeType="1"/>
            </p:cNvSpPr>
            <p:nvPr/>
          </p:nvSpPr>
          <p:spPr bwMode="auto">
            <a:xfrm flipV="1">
              <a:off x="1262" y="1753"/>
              <a:ext cx="133" cy="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 name="Group 18"/>
          <p:cNvGrpSpPr>
            <a:grpSpLocks/>
          </p:cNvGrpSpPr>
          <p:nvPr/>
        </p:nvGrpSpPr>
        <p:grpSpPr bwMode="auto">
          <a:xfrm>
            <a:off x="2607862" y="2790752"/>
            <a:ext cx="304800" cy="533400"/>
            <a:chOff x="1099" y="1621"/>
            <a:chExt cx="296" cy="390"/>
          </a:xfrm>
        </p:grpSpPr>
        <p:sp>
          <p:nvSpPr>
            <p:cNvPr id="19" name="Oval 19"/>
            <p:cNvSpPr>
              <a:spLocks noChangeArrowheads="1"/>
            </p:cNvSpPr>
            <p:nvPr/>
          </p:nvSpPr>
          <p:spPr bwMode="auto">
            <a:xfrm>
              <a:off x="1192" y="1621"/>
              <a:ext cx="117" cy="11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20"/>
            <p:cNvSpPr>
              <a:spLocks noChangeShapeType="1"/>
            </p:cNvSpPr>
            <p:nvPr/>
          </p:nvSpPr>
          <p:spPr bwMode="auto">
            <a:xfrm>
              <a:off x="1255" y="1738"/>
              <a:ext cx="0" cy="1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21"/>
            <p:cNvSpPr>
              <a:spLocks noChangeShapeType="1"/>
            </p:cNvSpPr>
            <p:nvPr/>
          </p:nvSpPr>
          <p:spPr bwMode="auto">
            <a:xfrm flipH="1">
              <a:off x="1177" y="1909"/>
              <a:ext cx="70" cy="10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2"/>
            <p:cNvSpPr>
              <a:spLocks noChangeShapeType="1"/>
            </p:cNvSpPr>
            <p:nvPr/>
          </p:nvSpPr>
          <p:spPr bwMode="auto">
            <a:xfrm>
              <a:off x="1247" y="1909"/>
              <a:ext cx="7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3"/>
            <p:cNvSpPr>
              <a:spLocks noChangeShapeType="1"/>
            </p:cNvSpPr>
            <p:nvPr/>
          </p:nvSpPr>
          <p:spPr bwMode="auto">
            <a:xfrm flipH="1" flipV="1">
              <a:off x="1099" y="1777"/>
              <a:ext cx="156" cy="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4"/>
            <p:cNvSpPr>
              <a:spLocks noChangeShapeType="1"/>
            </p:cNvSpPr>
            <p:nvPr/>
          </p:nvSpPr>
          <p:spPr bwMode="auto">
            <a:xfrm flipV="1">
              <a:off x="1262" y="1753"/>
              <a:ext cx="133" cy="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5" name="Group 25"/>
          <p:cNvGrpSpPr>
            <a:grpSpLocks/>
          </p:cNvGrpSpPr>
          <p:nvPr/>
        </p:nvGrpSpPr>
        <p:grpSpPr bwMode="auto">
          <a:xfrm>
            <a:off x="2823762" y="3781352"/>
            <a:ext cx="469900" cy="619125"/>
            <a:chOff x="1099" y="1621"/>
            <a:chExt cx="296" cy="390"/>
          </a:xfrm>
        </p:grpSpPr>
        <p:sp>
          <p:nvSpPr>
            <p:cNvPr id="26" name="Oval 26"/>
            <p:cNvSpPr>
              <a:spLocks noChangeArrowheads="1"/>
            </p:cNvSpPr>
            <p:nvPr/>
          </p:nvSpPr>
          <p:spPr bwMode="auto">
            <a:xfrm>
              <a:off x="1192" y="1621"/>
              <a:ext cx="117" cy="11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7"/>
            <p:cNvSpPr>
              <a:spLocks noChangeShapeType="1"/>
            </p:cNvSpPr>
            <p:nvPr/>
          </p:nvSpPr>
          <p:spPr bwMode="auto">
            <a:xfrm>
              <a:off x="1255" y="1738"/>
              <a:ext cx="0" cy="1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28"/>
            <p:cNvSpPr>
              <a:spLocks noChangeShapeType="1"/>
            </p:cNvSpPr>
            <p:nvPr/>
          </p:nvSpPr>
          <p:spPr bwMode="auto">
            <a:xfrm flipH="1">
              <a:off x="1177" y="1909"/>
              <a:ext cx="70" cy="10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29"/>
            <p:cNvSpPr>
              <a:spLocks noChangeShapeType="1"/>
            </p:cNvSpPr>
            <p:nvPr/>
          </p:nvSpPr>
          <p:spPr bwMode="auto">
            <a:xfrm>
              <a:off x="1247" y="1909"/>
              <a:ext cx="7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30"/>
            <p:cNvSpPr>
              <a:spLocks noChangeShapeType="1"/>
            </p:cNvSpPr>
            <p:nvPr/>
          </p:nvSpPr>
          <p:spPr bwMode="auto">
            <a:xfrm flipH="1" flipV="1">
              <a:off x="1099" y="1777"/>
              <a:ext cx="156" cy="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31"/>
            <p:cNvSpPr>
              <a:spLocks noChangeShapeType="1"/>
            </p:cNvSpPr>
            <p:nvPr/>
          </p:nvSpPr>
          <p:spPr bwMode="auto">
            <a:xfrm flipV="1">
              <a:off x="1262" y="1753"/>
              <a:ext cx="133" cy="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2" name="Group 32"/>
          <p:cNvGrpSpPr>
            <a:grpSpLocks/>
          </p:cNvGrpSpPr>
          <p:nvPr/>
        </p:nvGrpSpPr>
        <p:grpSpPr bwMode="auto">
          <a:xfrm>
            <a:off x="2366562" y="4009952"/>
            <a:ext cx="304800" cy="381000"/>
            <a:chOff x="1099" y="1621"/>
            <a:chExt cx="296" cy="390"/>
          </a:xfrm>
        </p:grpSpPr>
        <p:sp>
          <p:nvSpPr>
            <p:cNvPr id="33" name="Oval 33"/>
            <p:cNvSpPr>
              <a:spLocks noChangeArrowheads="1"/>
            </p:cNvSpPr>
            <p:nvPr/>
          </p:nvSpPr>
          <p:spPr bwMode="auto">
            <a:xfrm>
              <a:off x="1192" y="1621"/>
              <a:ext cx="117" cy="11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34"/>
            <p:cNvSpPr>
              <a:spLocks noChangeShapeType="1"/>
            </p:cNvSpPr>
            <p:nvPr/>
          </p:nvSpPr>
          <p:spPr bwMode="auto">
            <a:xfrm>
              <a:off x="1255" y="1738"/>
              <a:ext cx="0" cy="1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35"/>
            <p:cNvSpPr>
              <a:spLocks noChangeShapeType="1"/>
            </p:cNvSpPr>
            <p:nvPr/>
          </p:nvSpPr>
          <p:spPr bwMode="auto">
            <a:xfrm flipH="1">
              <a:off x="1177" y="1909"/>
              <a:ext cx="70" cy="10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36"/>
            <p:cNvSpPr>
              <a:spLocks noChangeShapeType="1"/>
            </p:cNvSpPr>
            <p:nvPr/>
          </p:nvSpPr>
          <p:spPr bwMode="auto">
            <a:xfrm>
              <a:off x="1247" y="1909"/>
              <a:ext cx="7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37"/>
            <p:cNvSpPr>
              <a:spLocks noChangeShapeType="1"/>
            </p:cNvSpPr>
            <p:nvPr/>
          </p:nvSpPr>
          <p:spPr bwMode="auto">
            <a:xfrm flipH="1" flipV="1">
              <a:off x="1099" y="1777"/>
              <a:ext cx="156" cy="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38"/>
            <p:cNvSpPr>
              <a:spLocks noChangeShapeType="1"/>
            </p:cNvSpPr>
            <p:nvPr/>
          </p:nvSpPr>
          <p:spPr bwMode="auto">
            <a:xfrm flipV="1">
              <a:off x="1262" y="1753"/>
              <a:ext cx="133" cy="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9" name="Group 39"/>
          <p:cNvGrpSpPr>
            <a:grpSpLocks/>
          </p:cNvGrpSpPr>
          <p:nvPr/>
        </p:nvGrpSpPr>
        <p:grpSpPr bwMode="auto">
          <a:xfrm>
            <a:off x="2595162" y="3933752"/>
            <a:ext cx="304800" cy="533400"/>
            <a:chOff x="1099" y="1621"/>
            <a:chExt cx="296" cy="390"/>
          </a:xfrm>
        </p:grpSpPr>
        <p:sp>
          <p:nvSpPr>
            <p:cNvPr id="40" name="Oval 40"/>
            <p:cNvSpPr>
              <a:spLocks noChangeArrowheads="1"/>
            </p:cNvSpPr>
            <p:nvPr/>
          </p:nvSpPr>
          <p:spPr bwMode="auto">
            <a:xfrm>
              <a:off x="1192" y="1621"/>
              <a:ext cx="117" cy="11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41"/>
            <p:cNvSpPr>
              <a:spLocks noChangeShapeType="1"/>
            </p:cNvSpPr>
            <p:nvPr/>
          </p:nvSpPr>
          <p:spPr bwMode="auto">
            <a:xfrm>
              <a:off x="1255" y="1738"/>
              <a:ext cx="0" cy="1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Line 42"/>
            <p:cNvSpPr>
              <a:spLocks noChangeShapeType="1"/>
            </p:cNvSpPr>
            <p:nvPr/>
          </p:nvSpPr>
          <p:spPr bwMode="auto">
            <a:xfrm flipH="1">
              <a:off x="1177" y="1909"/>
              <a:ext cx="70" cy="10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43"/>
            <p:cNvSpPr>
              <a:spLocks noChangeShapeType="1"/>
            </p:cNvSpPr>
            <p:nvPr/>
          </p:nvSpPr>
          <p:spPr bwMode="auto">
            <a:xfrm>
              <a:off x="1247" y="1909"/>
              <a:ext cx="7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44"/>
            <p:cNvSpPr>
              <a:spLocks noChangeShapeType="1"/>
            </p:cNvSpPr>
            <p:nvPr/>
          </p:nvSpPr>
          <p:spPr bwMode="auto">
            <a:xfrm flipH="1" flipV="1">
              <a:off x="1099" y="1777"/>
              <a:ext cx="156" cy="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45"/>
            <p:cNvSpPr>
              <a:spLocks noChangeShapeType="1"/>
            </p:cNvSpPr>
            <p:nvPr/>
          </p:nvSpPr>
          <p:spPr bwMode="auto">
            <a:xfrm flipV="1">
              <a:off x="1262" y="1753"/>
              <a:ext cx="133" cy="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6" name="Group 46"/>
          <p:cNvGrpSpPr>
            <a:grpSpLocks/>
          </p:cNvGrpSpPr>
          <p:nvPr/>
        </p:nvGrpSpPr>
        <p:grpSpPr bwMode="auto">
          <a:xfrm>
            <a:off x="2836462" y="4924352"/>
            <a:ext cx="469900" cy="619125"/>
            <a:chOff x="1099" y="1621"/>
            <a:chExt cx="296" cy="390"/>
          </a:xfrm>
        </p:grpSpPr>
        <p:sp>
          <p:nvSpPr>
            <p:cNvPr id="47" name="Oval 47"/>
            <p:cNvSpPr>
              <a:spLocks noChangeArrowheads="1"/>
            </p:cNvSpPr>
            <p:nvPr/>
          </p:nvSpPr>
          <p:spPr bwMode="auto">
            <a:xfrm>
              <a:off x="1192" y="1621"/>
              <a:ext cx="117" cy="11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48"/>
            <p:cNvSpPr>
              <a:spLocks noChangeShapeType="1"/>
            </p:cNvSpPr>
            <p:nvPr/>
          </p:nvSpPr>
          <p:spPr bwMode="auto">
            <a:xfrm>
              <a:off x="1255" y="1738"/>
              <a:ext cx="0" cy="1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49"/>
            <p:cNvSpPr>
              <a:spLocks noChangeShapeType="1"/>
            </p:cNvSpPr>
            <p:nvPr/>
          </p:nvSpPr>
          <p:spPr bwMode="auto">
            <a:xfrm flipH="1">
              <a:off x="1177" y="1909"/>
              <a:ext cx="70" cy="10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Line 50"/>
            <p:cNvSpPr>
              <a:spLocks noChangeShapeType="1"/>
            </p:cNvSpPr>
            <p:nvPr/>
          </p:nvSpPr>
          <p:spPr bwMode="auto">
            <a:xfrm>
              <a:off x="1247" y="1909"/>
              <a:ext cx="7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51"/>
            <p:cNvSpPr>
              <a:spLocks noChangeShapeType="1"/>
            </p:cNvSpPr>
            <p:nvPr/>
          </p:nvSpPr>
          <p:spPr bwMode="auto">
            <a:xfrm flipH="1" flipV="1">
              <a:off x="1099" y="1777"/>
              <a:ext cx="156" cy="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52"/>
            <p:cNvSpPr>
              <a:spLocks noChangeShapeType="1"/>
            </p:cNvSpPr>
            <p:nvPr/>
          </p:nvSpPr>
          <p:spPr bwMode="auto">
            <a:xfrm flipV="1">
              <a:off x="1262" y="1753"/>
              <a:ext cx="133" cy="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 name="Group 53"/>
          <p:cNvGrpSpPr>
            <a:grpSpLocks/>
          </p:cNvGrpSpPr>
          <p:nvPr/>
        </p:nvGrpSpPr>
        <p:grpSpPr bwMode="auto">
          <a:xfrm>
            <a:off x="2379262" y="5152952"/>
            <a:ext cx="304800" cy="381000"/>
            <a:chOff x="1099" y="1621"/>
            <a:chExt cx="296" cy="390"/>
          </a:xfrm>
        </p:grpSpPr>
        <p:sp>
          <p:nvSpPr>
            <p:cNvPr id="54" name="Oval 54"/>
            <p:cNvSpPr>
              <a:spLocks noChangeArrowheads="1"/>
            </p:cNvSpPr>
            <p:nvPr/>
          </p:nvSpPr>
          <p:spPr bwMode="auto">
            <a:xfrm>
              <a:off x="1192" y="1621"/>
              <a:ext cx="117" cy="11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Line 55"/>
            <p:cNvSpPr>
              <a:spLocks noChangeShapeType="1"/>
            </p:cNvSpPr>
            <p:nvPr/>
          </p:nvSpPr>
          <p:spPr bwMode="auto">
            <a:xfrm>
              <a:off x="1255" y="1738"/>
              <a:ext cx="0" cy="1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Line 56"/>
            <p:cNvSpPr>
              <a:spLocks noChangeShapeType="1"/>
            </p:cNvSpPr>
            <p:nvPr/>
          </p:nvSpPr>
          <p:spPr bwMode="auto">
            <a:xfrm flipH="1">
              <a:off x="1177" y="1909"/>
              <a:ext cx="70" cy="10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57"/>
            <p:cNvSpPr>
              <a:spLocks noChangeShapeType="1"/>
            </p:cNvSpPr>
            <p:nvPr/>
          </p:nvSpPr>
          <p:spPr bwMode="auto">
            <a:xfrm>
              <a:off x="1247" y="1909"/>
              <a:ext cx="7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58"/>
            <p:cNvSpPr>
              <a:spLocks noChangeShapeType="1"/>
            </p:cNvSpPr>
            <p:nvPr/>
          </p:nvSpPr>
          <p:spPr bwMode="auto">
            <a:xfrm flipH="1" flipV="1">
              <a:off x="1099" y="1777"/>
              <a:ext cx="156" cy="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59"/>
            <p:cNvSpPr>
              <a:spLocks noChangeShapeType="1"/>
            </p:cNvSpPr>
            <p:nvPr/>
          </p:nvSpPr>
          <p:spPr bwMode="auto">
            <a:xfrm flipV="1">
              <a:off x="1262" y="1753"/>
              <a:ext cx="133" cy="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0" name="Group 60"/>
          <p:cNvGrpSpPr>
            <a:grpSpLocks/>
          </p:cNvGrpSpPr>
          <p:nvPr/>
        </p:nvGrpSpPr>
        <p:grpSpPr bwMode="auto">
          <a:xfrm>
            <a:off x="2607862" y="5076752"/>
            <a:ext cx="304800" cy="533400"/>
            <a:chOff x="1099" y="1621"/>
            <a:chExt cx="296" cy="390"/>
          </a:xfrm>
        </p:grpSpPr>
        <p:sp>
          <p:nvSpPr>
            <p:cNvPr id="61" name="Oval 61"/>
            <p:cNvSpPr>
              <a:spLocks noChangeArrowheads="1"/>
            </p:cNvSpPr>
            <p:nvPr/>
          </p:nvSpPr>
          <p:spPr bwMode="auto">
            <a:xfrm>
              <a:off x="1192" y="1621"/>
              <a:ext cx="117" cy="11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62"/>
            <p:cNvSpPr>
              <a:spLocks noChangeShapeType="1"/>
            </p:cNvSpPr>
            <p:nvPr/>
          </p:nvSpPr>
          <p:spPr bwMode="auto">
            <a:xfrm>
              <a:off x="1255" y="1738"/>
              <a:ext cx="0" cy="1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63"/>
            <p:cNvSpPr>
              <a:spLocks noChangeShapeType="1"/>
            </p:cNvSpPr>
            <p:nvPr/>
          </p:nvSpPr>
          <p:spPr bwMode="auto">
            <a:xfrm flipH="1">
              <a:off x="1177" y="1909"/>
              <a:ext cx="70" cy="10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Line 64"/>
            <p:cNvSpPr>
              <a:spLocks noChangeShapeType="1"/>
            </p:cNvSpPr>
            <p:nvPr/>
          </p:nvSpPr>
          <p:spPr bwMode="auto">
            <a:xfrm>
              <a:off x="1247" y="1909"/>
              <a:ext cx="7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Line 65"/>
            <p:cNvSpPr>
              <a:spLocks noChangeShapeType="1"/>
            </p:cNvSpPr>
            <p:nvPr/>
          </p:nvSpPr>
          <p:spPr bwMode="auto">
            <a:xfrm flipH="1" flipV="1">
              <a:off x="1099" y="1777"/>
              <a:ext cx="156" cy="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Line 66"/>
            <p:cNvSpPr>
              <a:spLocks noChangeShapeType="1"/>
            </p:cNvSpPr>
            <p:nvPr/>
          </p:nvSpPr>
          <p:spPr bwMode="auto">
            <a:xfrm flipV="1">
              <a:off x="1262" y="1753"/>
              <a:ext cx="133" cy="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7" name="Text Box 67"/>
          <p:cNvSpPr txBox="1">
            <a:spLocks noChangeArrowheads="1"/>
          </p:cNvSpPr>
          <p:nvPr/>
        </p:nvSpPr>
        <p:spPr bwMode="auto">
          <a:xfrm>
            <a:off x="1922062" y="3286052"/>
            <a:ext cx="1828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Premier Members</a:t>
            </a:r>
            <a:endParaRPr lang="en-US" altLang="en-US"/>
          </a:p>
        </p:txBody>
      </p:sp>
      <p:sp>
        <p:nvSpPr>
          <p:cNvPr id="68" name="Text Box 68"/>
          <p:cNvSpPr txBox="1">
            <a:spLocks noChangeArrowheads="1"/>
          </p:cNvSpPr>
          <p:nvPr/>
        </p:nvSpPr>
        <p:spPr bwMode="auto">
          <a:xfrm>
            <a:off x="1617262" y="4467152"/>
            <a:ext cx="2457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Frequent Flyer Members</a:t>
            </a:r>
            <a:endParaRPr lang="en-US" altLang="en-US"/>
          </a:p>
        </p:txBody>
      </p:sp>
      <p:sp>
        <p:nvSpPr>
          <p:cNvPr id="69" name="Text Box 69"/>
          <p:cNvSpPr txBox="1">
            <a:spLocks noChangeArrowheads="1"/>
          </p:cNvSpPr>
          <p:nvPr/>
        </p:nvSpPr>
        <p:spPr bwMode="auto">
          <a:xfrm>
            <a:off x="1845862" y="5624439"/>
            <a:ext cx="182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Regular Members</a:t>
            </a:r>
            <a:endParaRPr lang="en-US" altLang="en-US"/>
          </a:p>
        </p:txBody>
      </p:sp>
      <p:sp>
        <p:nvSpPr>
          <p:cNvPr id="70" name="Text Box 70"/>
          <p:cNvSpPr txBox="1">
            <a:spLocks noChangeArrowheads="1"/>
          </p:cNvSpPr>
          <p:nvPr/>
        </p:nvSpPr>
        <p:spPr bwMode="auto">
          <a:xfrm>
            <a:off x="5830487" y="2749477"/>
            <a:ext cx="1527175"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1-800-Premier</a:t>
            </a:r>
            <a:endParaRPr lang="en-US" altLang="en-US"/>
          </a:p>
        </p:txBody>
      </p:sp>
      <p:sp>
        <p:nvSpPr>
          <p:cNvPr id="71" name="Line 71"/>
          <p:cNvSpPr>
            <a:spLocks noChangeShapeType="1"/>
          </p:cNvSpPr>
          <p:nvPr/>
        </p:nvSpPr>
        <p:spPr bwMode="auto">
          <a:xfrm>
            <a:off x="3369862" y="2947914"/>
            <a:ext cx="2438400" cy="47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Line 72"/>
          <p:cNvSpPr>
            <a:spLocks noChangeShapeType="1"/>
          </p:cNvSpPr>
          <p:nvPr/>
        </p:nvSpPr>
        <p:spPr bwMode="auto">
          <a:xfrm>
            <a:off x="3293662" y="4162352"/>
            <a:ext cx="2438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Line 73"/>
          <p:cNvSpPr>
            <a:spLocks noChangeShapeType="1"/>
          </p:cNvSpPr>
          <p:nvPr/>
        </p:nvSpPr>
        <p:spPr bwMode="auto">
          <a:xfrm flipV="1">
            <a:off x="3446062" y="5272014"/>
            <a:ext cx="2185988" cy="79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Text Box 76"/>
          <p:cNvSpPr txBox="1">
            <a:spLocks noChangeArrowheads="1"/>
          </p:cNvSpPr>
          <p:nvPr/>
        </p:nvSpPr>
        <p:spPr bwMode="auto">
          <a:xfrm>
            <a:off x="8124425" y="2571677"/>
            <a:ext cx="1252537" cy="739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a:t>Premier</a:t>
            </a:r>
          </a:p>
          <a:p>
            <a:pPr algn="ctr"/>
            <a:r>
              <a:rPr lang="en-US" altLang="en-US" sz="1400"/>
              <a:t>Customer</a:t>
            </a:r>
          </a:p>
          <a:p>
            <a:pPr algn="ctr"/>
            <a:r>
              <a:rPr lang="en-US" altLang="en-US" sz="1400"/>
              <a:t>Representative</a:t>
            </a:r>
            <a:endParaRPr lang="en-US" altLang="en-US"/>
          </a:p>
        </p:txBody>
      </p:sp>
      <p:sp>
        <p:nvSpPr>
          <p:cNvPr id="75" name="Text Box 77"/>
          <p:cNvSpPr txBox="1">
            <a:spLocks noChangeArrowheads="1"/>
          </p:cNvSpPr>
          <p:nvPr/>
        </p:nvSpPr>
        <p:spPr bwMode="auto">
          <a:xfrm>
            <a:off x="8018062" y="3794052"/>
            <a:ext cx="1252538" cy="739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a:t>F.F.</a:t>
            </a:r>
          </a:p>
          <a:p>
            <a:pPr algn="ctr"/>
            <a:r>
              <a:rPr lang="en-US" altLang="en-US" sz="1400"/>
              <a:t>Customer</a:t>
            </a:r>
          </a:p>
          <a:p>
            <a:pPr algn="ctr"/>
            <a:r>
              <a:rPr lang="en-US" altLang="en-US" sz="1400"/>
              <a:t>Representative</a:t>
            </a:r>
          </a:p>
        </p:txBody>
      </p:sp>
      <p:sp>
        <p:nvSpPr>
          <p:cNvPr id="76" name="Text Box 78"/>
          <p:cNvSpPr txBox="1">
            <a:spLocks noChangeArrowheads="1"/>
          </p:cNvSpPr>
          <p:nvPr/>
        </p:nvSpPr>
        <p:spPr bwMode="auto">
          <a:xfrm>
            <a:off x="7959325" y="4906889"/>
            <a:ext cx="1252537" cy="739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a:t>Regular</a:t>
            </a:r>
          </a:p>
          <a:p>
            <a:pPr algn="ctr"/>
            <a:r>
              <a:rPr lang="en-US" altLang="en-US" sz="1400"/>
              <a:t>Customer</a:t>
            </a:r>
          </a:p>
          <a:p>
            <a:pPr algn="ctr"/>
            <a:r>
              <a:rPr lang="en-US" altLang="en-US" sz="1400"/>
              <a:t>Representative</a:t>
            </a:r>
          </a:p>
        </p:txBody>
      </p:sp>
      <p:sp>
        <p:nvSpPr>
          <p:cNvPr id="77" name="Line 82"/>
          <p:cNvSpPr>
            <a:spLocks noChangeShapeType="1"/>
          </p:cNvSpPr>
          <p:nvPr/>
        </p:nvSpPr>
        <p:spPr bwMode="auto">
          <a:xfrm>
            <a:off x="7362425" y="2935214"/>
            <a:ext cx="7493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Text Box 83"/>
          <p:cNvSpPr txBox="1">
            <a:spLocks noChangeArrowheads="1"/>
          </p:cNvSpPr>
          <p:nvPr/>
        </p:nvSpPr>
        <p:spPr bwMode="auto">
          <a:xfrm>
            <a:off x="5751112" y="3978202"/>
            <a:ext cx="1616075"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1-800-Frequent</a:t>
            </a:r>
            <a:endParaRPr lang="en-US" altLang="en-US"/>
          </a:p>
        </p:txBody>
      </p:sp>
      <p:sp>
        <p:nvSpPr>
          <p:cNvPr id="79" name="Line 84"/>
          <p:cNvSpPr>
            <a:spLocks noChangeShapeType="1"/>
          </p:cNvSpPr>
          <p:nvPr/>
        </p:nvSpPr>
        <p:spPr bwMode="auto">
          <a:xfrm>
            <a:off x="7360837" y="4176639"/>
            <a:ext cx="6683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Text Box 85"/>
          <p:cNvSpPr txBox="1">
            <a:spLocks noChangeArrowheads="1"/>
          </p:cNvSpPr>
          <p:nvPr/>
        </p:nvSpPr>
        <p:spPr bwMode="auto">
          <a:xfrm>
            <a:off x="5643162" y="5086277"/>
            <a:ext cx="1895475"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1-800-Reservation</a:t>
            </a:r>
            <a:endParaRPr lang="en-US" altLang="en-US"/>
          </a:p>
        </p:txBody>
      </p:sp>
      <p:sp>
        <p:nvSpPr>
          <p:cNvPr id="81" name="Line 86"/>
          <p:cNvSpPr>
            <a:spLocks noChangeShapeType="1"/>
          </p:cNvSpPr>
          <p:nvPr/>
        </p:nvSpPr>
        <p:spPr bwMode="auto">
          <a:xfrm>
            <a:off x="7540225" y="5273602"/>
            <a:ext cx="393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3105389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a:t>
            </a:r>
            <a:r>
              <a:rPr lang="en-US" altLang="en-US" dirty="0"/>
              <a:t>In Approach 1 the answering machine introduces an extra delay, which is particularly annoying to premier members. (Doesn't everyone hate those answering systems)</a:t>
            </a:r>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a:p>
            <a:pPr>
              <a:buFont typeface="Wingdings" panose="05000000000000000000" pitchFamily="2" charset="2"/>
              <a:buChar char="Ø"/>
            </a:pPr>
            <a:r>
              <a:rPr lang="en-US" dirty="0" smtClean="0"/>
              <a:t> </a:t>
            </a:r>
            <a:r>
              <a:rPr lang="en-US" altLang="en-US" dirty="0"/>
              <a:t>With Approach 2 there is no intermediate step.  Premier members get instant pickup from a customer service representative.  Others may have to wait for an operator.</a:t>
            </a:r>
          </a:p>
          <a:p>
            <a:pPr>
              <a:buFont typeface="Wingdings" panose="05000000000000000000" pitchFamily="2" charset="2"/>
              <a:buChar char="Ø"/>
            </a:pPr>
            <a:endParaRPr lang="en-US" dirty="0" smtClean="0"/>
          </a:p>
        </p:txBody>
      </p:sp>
    </p:spTree>
    <p:extLst>
      <p:ext uri="{BB962C8B-B14F-4D97-AF65-F5344CB8AC3E}">
        <p14:creationId xmlns:p14="http://schemas.microsoft.com/office/powerpoint/2010/main" val="11982559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Based Reservation System</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Who uses phones in 2020?</a:t>
            </a:r>
          </a:p>
          <a:p>
            <a:pPr>
              <a:buFont typeface="Wingdings" panose="05000000000000000000" pitchFamily="2" charset="2"/>
              <a:buChar char="Ø"/>
            </a:pPr>
            <a:r>
              <a:rPr lang="en-US" dirty="0"/>
              <a:t> </a:t>
            </a:r>
            <a:r>
              <a:rPr lang="en-US" altLang="en-US" dirty="0"/>
              <a:t>Just as with the telephone service, the airline wants to ensure that its premier members get immediate service, its frequent flyer members get expedited service, all others get regular service.</a:t>
            </a:r>
          </a:p>
          <a:p>
            <a:pPr>
              <a:buFont typeface="Wingdings" panose="05000000000000000000" pitchFamily="2" charset="2"/>
              <a:buChar char="Ø"/>
            </a:pPr>
            <a:r>
              <a:rPr lang="en-US" altLang="en-US" dirty="0" smtClean="0"/>
              <a:t> There </a:t>
            </a:r>
            <a:r>
              <a:rPr lang="en-US" altLang="en-US" dirty="0"/>
              <a:t>are two main approaches to implementing the Web reservation service.  The approaches are analogous to the telephone service</a:t>
            </a:r>
            <a:r>
              <a:rPr lang="en-US" altLang="en-US" dirty="0" smtClean="0"/>
              <a:t>.</a:t>
            </a:r>
            <a:endParaRPr lang="en-US" alt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5639981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1</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a:t>
            </a:r>
            <a:r>
              <a:rPr lang="en-US" altLang="en-US" dirty="0"/>
              <a:t>The airline provides a single URL.  The Web service is responsible for examining incoming client requests to determine their priority and process them accordingly.</a:t>
            </a:r>
          </a:p>
          <a:p>
            <a:pPr>
              <a:buFont typeface="Wingdings" panose="05000000000000000000" pitchFamily="2" charset="2"/>
              <a:buChar char="Ø"/>
            </a:pPr>
            <a:endParaRPr lang="en-US" dirty="0"/>
          </a:p>
        </p:txBody>
      </p:sp>
      <p:sp>
        <p:nvSpPr>
          <p:cNvPr id="4" name="Rectangle 84"/>
          <p:cNvSpPr>
            <a:spLocks noChangeArrowheads="1"/>
          </p:cNvSpPr>
          <p:nvPr/>
        </p:nvSpPr>
        <p:spPr bwMode="auto">
          <a:xfrm>
            <a:off x="2395376" y="2624374"/>
            <a:ext cx="717550" cy="4206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67"/>
          <p:cNvSpPr txBox="1">
            <a:spLocks noChangeArrowheads="1"/>
          </p:cNvSpPr>
          <p:nvPr/>
        </p:nvSpPr>
        <p:spPr bwMode="auto">
          <a:xfrm>
            <a:off x="2103276" y="3338749"/>
            <a:ext cx="1828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Premier Members</a:t>
            </a:r>
            <a:endParaRPr lang="en-US" altLang="en-US"/>
          </a:p>
        </p:txBody>
      </p:sp>
      <p:sp>
        <p:nvSpPr>
          <p:cNvPr id="6" name="Text Box 68"/>
          <p:cNvSpPr txBox="1">
            <a:spLocks noChangeArrowheads="1"/>
          </p:cNvSpPr>
          <p:nvPr/>
        </p:nvSpPr>
        <p:spPr bwMode="auto">
          <a:xfrm>
            <a:off x="1798476" y="4532549"/>
            <a:ext cx="2457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Frequent Flyer Members</a:t>
            </a:r>
            <a:endParaRPr lang="en-US" altLang="en-US"/>
          </a:p>
        </p:txBody>
      </p:sp>
      <p:sp>
        <p:nvSpPr>
          <p:cNvPr id="7" name="Text Box 69"/>
          <p:cNvSpPr txBox="1">
            <a:spLocks noChangeArrowheads="1"/>
          </p:cNvSpPr>
          <p:nvPr/>
        </p:nvSpPr>
        <p:spPr bwMode="auto">
          <a:xfrm>
            <a:off x="2027076" y="5715236"/>
            <a:ext cx="182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Regular Members</a:t>
            </a:r>
            <a:endParaRPr lang="en-US" altLang="en-US"/>
          </a:p>
        </p:txBody>
      </p:sp>
      <p:sp>
        <p:nvSpPr>
          <p:cNvPr id="8" name="Text Box 70"/>
          <p:cNvSpPr txBox="1">
            <a:spLocks noChangeArrowheads="1"/>
          </p:cNvSpPr>
          <p:nvPr/>
        </p:nvSpPr>
        <p:spPr bwMode="auto">
          <a:xfrm>
            <a:off x="5973601" y="3897549"/>
            <a:ext cx="1343025" cy="9255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t>Web </a:t>
            </a:r>
          </a:p>
          <a:p>
            <a:pPr algn="ctr"/>
            <a:r>
              <a:rPr lang="en-US" altLang="en-US" sz="1800"/>
              <a:t>Reservation </a:t>
            </a:r>
          </a:p>
          <a:p>
            <a:pPr algn="ctr"/>
            <a:r>
              <a:rPr lang="en-US" altLang="en-US" sz="1800"/>
              <a:t>Service</a:t>
            </a:r>
          </a:p>
        </p:txBody>
      </p:sp>
      <p:sp>
        <p:nvSpPr>
          <p:cNvPr id="9" name="Line 71"/>
          <p:cNvSpPr>
            <a:spLocks noChangeShapeType="1"/>
          </p:cNvSpPr>
          <p:nvPr/>
        </p:nvSpPr>
        <p:spPr bwMode="auto">
          <a:xfrm>
            <a:off x="3551076" y="3237149"/>
            <a:ext cx="23622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72"/>
          <p:cNvSpPr>
            <a:spLocks noChangeShapeType="1"/>
          </p:cNvSpPr>
          <p:nvPr/>
        </p:nvSpPr>
        <p:spPr bwMode="auto">
          <a:xfrm flipV="1">
            <a:off x="3573301" y="4303949"/>
            <a:ext cx="23399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73"/>
          <p:cNvSpPr>
            <a:spLocks noChangeShapeType="1"/>
          </p:cNvSpPr>
          <p:nvPr/>
        </p:nvSpPr>
        <p:spPr bwMode="auto">
          <a:xfrm flipV="1">
            <a:off x="3627276" y="4532549"/>
            <a:ext cx="2286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Text Box 74"/>
          <p:cNvSpPr txBox="1">
            <a:spLocks noChangeArrowheads="1"/>
          </p:cNvSpPr>
          <p:nvPr/>
        </p:nvSpPr>
        <p:spPr bwMode="auto">
          <a:xfrm>
            <a:off x="7724614" y="3999149"/>
            <a:ext cx="1054100" cy="590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a:t>Determine</a:t>
            </a:r>
          </a:p>
          <a:p>
            <a:pPr algn="ctr"/>
            <a:r>
              <a:rPr lang="en-US" altLang="en-US" sz="1600"/>
              <a:t>Priority</a:t>
            </a:r>
          </a:p>
        </p:txBody>
      </p:sp>
      <p:sp>
        <p:nvSpPr>
          <p:cNvPr id="13" name="Line 75"/>
          <p:cNvSpPr>
            <a:spLocks noChangeShapeType="1"/>
          </p:cNvSpPr>
          <p:nvPr/>
        </p:nvSpPr>
        <p:spPr bwMode="auto">
          <a:xfrm>
            <a:off x="7345201" y="4303949"/>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Text Box 76"/>
          <p:cNvSpPr txBox="1">
            <a:spLocks noChangeArrowheads="1"/>
          </p:cNvSpPr>
          <p:nvPr/>
        </p:nvSpPr>
        <p:spPr bwMode="auto">
          <a:xfrm>
            <a:off x="9186701" y="3259374"/>
            <a:ext cx="885825" cy="527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a:t>Premier</a:t>
            </a:r>
          </a:p>
          <a:p>
            <a:pPr algn="ctr"/>
            <a:r>
              <a:rPr lang="en-US" altLang="en-US" sz="1400"/>
              <a:t>Customer</a:t>
            </a:r>
            <a:endParaRPr lang="en-US" altLang="en-US"/>
          </a:p>
        </p:txBody>
      </p:sp>
      <p:sp>
        <p:nvSpPr>
          <p:cNvPr id="15" name="Text Box 77"/>
          <p:cNvSpPr txBox="1">
            <a:spLocks noChangeArrowheads="1"/>
          </p:cNvSpPr>
          <p:nvPr/>
        </p:nvSpPr>
        <p:spPr bwMode="auto">
          <a:xfrm>
            <a:off x="9220039" y="4024549"/>
            <a:ext cx="885825" cy="527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a:t>F.F.</a:t>
            </a:r>
          </a:p>
          <a:p>
            <a:pPr algn="ctr"/>
            <a:r>
              <a:rPr lang="en-US" altLang="en-US" sz="1400"/>
              <a:t>Customer</a:t>
            </a:r>
          </a:p>
        </p:txBody>
      </p:sp>
      <p:sp>
        <p:nvSpPr>
          <p:cNvPr id="16" name="Text Box 78"/>
          <p:cNvSpPr txBox="1">
            <a:spLocks noChangeArrowheads="1"/>
          </p:cNvSpPr>
          <p:nvPr/>
        </p:nvSpPr>
        <p:spPr bwMode="auto">
          <a:xfrm>
            <a:off x="9186701" y="4794486"/>
            <a:ext cx="885825" cy="527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a:t>Regular</a:t>
            </a:r>
          </a:p>
          <a:p>
            <a:pPr algn="ctr"/>
            <a:r>
              <a:rPr lang="en-US" altLang="en-US" sz="1400"/>
              <a:t>Customer</a:t>
            </a:r>
          </a:p>
        </p:txBody>
      </p:sp>
      <p:sp>
        <p:nvSpPr>
          <p:cNvPr id="17" name="Line 79"/>
          <p:cNvSpPr>
            <a:spLocks noChangeShapeType="1"/>
          </p:cNvSpPr>
          <p:nvPr/>
        </p:nvSpPr>
        <p:spPr bwMode="auto">
          <a:xfrm flipV="1">
            <a:off x="8793001" y="3541949"/>
            <a:ext cx="381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80"/>
          <p:cNvSpPr>
            <a:spLocks noChangeShapeType="1"/>
          </p:cNvSpPr>
          <p:nvPr/>
        </p:nvSpPr>
        <p:spPr bwMode="auto">
          <a:xfrm>
            <a:off x="8793001" y="4303949"/>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81"/>
          <p:cNvSpPr>
            <a:spLocks noChangeShapeType="1"/>
          </p:cNvSpPr>
          <p:nvPr/>
        </p:nvSpPr>
        <p:spPr bwMode="auto">
          <a:xfrm>
            <a:off x="8793001" y="4303949"/>
            <a:ext cx="3810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Rectangle 83"/>
          <p:cNvSpPr>
            <a:spLocks noChangeArrowheads="1"/>
          </p:cNvSpPr>
          <p:nvPr/>
        </p:nvSpPr>
        <p:spPr bwMode="auto">
          <a:xfrm>
            <a:off x="2598576" y="2789474"/>
            <a:ext cx="717550" cy="4206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Rectangle 82"/>
          <p:cNvSpPr>
            <a:spLocks noChangeArrowheads="1"/>
          </p:cNvSpPr>
          <p:nvPr/>
        </p:nvSpPr>
        <p:spPr bwMode="auto">
          <a:xfrm>
            <a:off x="2763676" y="2954574"/>
            <a:ext cx="717550" cy="4206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t>client</a:t>
            </a:r>
            <a:endParaRPr lang="en-US" altLang="en-US"/>
          </a:p>
        </p:txBody>
      </p:sp>
      <p:sp>
        <p:nvSpPr>
          <p:cNvPr id="22" name="Rectangle 86"/>
          <p:cNvSpPr>
            <a:spLocks noChangeArrowheads="1"/>
          </p:cNvSpPr>
          <p:nvPr/>
        </p:nvSpPr>
        <p:spPr bwMode="auto">
          <a:xfrm>
            <a:off x="2382676" y="3818174"/>
            <a:ext cx="717550" cy="4206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Rectangle 87"/>
          <p:cNvSpPr>
            <a:spLocks noChangeArrowheads="1"/>
          </p:cNvSpPr>
          <p:nvPr/>
        </p:nvSpPr>
        <p:spPr bwMode="auto">
          <a:xfrm>
            <a:off x="2585876" y="3983274"/>
            <a:ext cx="717550" cy="4206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Rectangle 88"/>
          <p:cNvSpPr>
            <a:spLocks noChangeArrowheads="1"/>
          </p:cNvSpPr>
          <p:nvPr/>
        </p:nvSpPr>
        <p:spPr bwMode="auto">
          <a:xfrm>
            <a:off x="2750976" y="4148374"/>
            <a:ext cx="717550" cy="4206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t>client</a:t>
            </a:r>
            <a:endParaRPr lang="en-US" altLang="en-US"/>
          </a:p>
        </p:txBody>
      </p:sp>
      <p:sp>
        <p:nvSpPr>
          <p:cNvPr id="25" name="Rectangle 89"/>
          <p:cNvSpPr>
            <a:spLocks noChangeArrowheads="1"/>
          </p:cNvSpPr>
          <p:nvPr/>
        </p:nvSpPr>
        <p:spPr bwMode="auto">
          <a:xfrm>
            <a:off x="2382676" y="4986574"/>
            <a:ext cx="717550" cy="4206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Rectangle 90"/>
          <p:cNvSpPr>
            <a:spLocks noChangeArrowheads="1"/>
          </p:cNvSpPr>
          <p:nvPr/>
        </p:nvSpPr>
        <p:spPr bwMode="auto">
          <a:xfrm>
            <a:off x="2585876" y="5151674"/>
            <a:ext cx="717550" cy="4206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Rectangle 91"/>
          <p:cNvSpPr>
            <a:spLocks noChangeArrowheads="1"/>
          </p:cNvSpPr>
          <p:nvPr/>
        </p:nvSpPr>
        <p:spPr bwMode="auto">
          <a:xfrm>
            <a:off x="2750976" y="5316774"/>
            <a:ext cx="717550" cy="4206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t>client</a:t>
            </a:r>
            <a:endParaRPr lang="en-US" altLang="en-US"/>
          </a:p>
        </p:txBody>
      </p:sp>
    </p:spTree>
    <p:extLst>
      <p:ext uri="{BB962C8B-B14F-4D97-AF65-F5344CB8AC3E}">
        <p14:creationId xmlns:p14="http://schemas.microsoft.com/office/powerpoint/2010/main" val="1091154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pPr>
              <a:spcBef>
                <a:spcPts val="500"/>
              </a:spcBef>
              <a:spcAft>
                <a:spcPts val="500"/>
              </a:spcAft>
              <a:buFont typeface="Wingdings" panose="05000000000000000000" pitchFamily="2" charset="2"/>
              <a:buChar char="Ø"/>
            </a:pPr>
            <a:r>
              <a:rPr lang="en-US" dirty="0" smtClean="0"/>
              <a:t> </a:t>
            </a:r>
            <a:r>
              <a:rPr lang="en-US" altLang="en-US" dirty="0"/>
              <a:t>There is currently no industry accepted practice (rules) for expressing priorities, so rules would need to be made. The clients must learn the rule, and the Web service application must be written to understand the rule. </a:t>
            </a:r>
            <a:endParaRPr lang="en-US" altLang="en-US" dirty="0" smtClean="0"/>
          </a:p>
          <a:p>
            <a:pPr>
              <a:spcBef>
                <a:spcPts val="500"/>
              </a:spcBef>
              <a:spcAft>
                <a:spcPts val="500"/>
              </a:spcAft>
              <a:buFont typeface="Wingdings" panose="05000000000000000000" pitchFamily="2" charset="2"/>
              <a:buChar char="Ø"/>
            </a:pPr>
            <a:endParaRPr lang="en-US" altLang="en-US" dirty="0"/>
          </a:p>
          <a:p>
            <a:pPr>
              <a:spcBef>
                <a:spcPts val="500"/>
              </a:spcBef>
              <a:spcAft>
                <a:spcPts val="500"/>
              </a:spcAft>
              <a:buFont typeface="Wingdings" panose="05000000000000000000" pitchFamily="2" charset="2"/>
              <a:buChar char="Ø"/>
            </a:pPr>
            <a:r>
              <a:rPr lang="en-US" altLang="en-US" dirty="0" smtClean="0"/>
              <a:t> This </a:t>
            </a:r>
            <a:r>
              <a:rPr lang="en-US" altLang="en-US" dirty="0"/>
              <a:t>approach is based upon the incorrect assumption that a URL is "expensive" and that their use must be rationed. </a:t>
            </a:r>
            <a:endParaRPr lang="en-US" altLang="en-US" dirty="0" smtClean="0"/>
          </a:p>
          <a:p>
            <a:pPr>
              <a:spcBef>
                <a:spcPts val="500"/>
              </a:spcBef>
              <a:spcAft>
                <a:spcPts val="500"/>
              </a:spcAft>
              <a:buFont typeface="Wingdings" panose="05000000000000000000" pitchFamily="2" charset="2"/>
              <a:buChar char="Ø"/>
            </a:pPr>
            <a:endParaRPr lang="en-US" altLang="en-US" dirty="0"/>
          </a:p>
          <a:p>
            <a:pPr>
              <a:spcBef>
                <a:spcPts val="500"/>
              </a:spcBef>
              <a:spcAft>
                <a:spcPts val="500"/>
              </a:spcAft>
              <a:buFont typeface="Wingdings" panose="05000000000000000000" pitchFamily="2" charset="2"/>
              <a:buChar char="Ø"/>
            </a:pPr>
            <a:r>
              <a:rPr lang="en-US" altLang="en-US" dirty="0" smtClean="0"/>
              <a:t> The </a:t>
            </a:r>
            <a:r>
              <a:rPr lang="en-US" altLang="en-US" dirty="0"/>
              <a:t>Web service is a central point of failure. It is a bottleneck. Load balancing is a challenge. </a:t>
            </a:r>
            <a:endParaRPr lang="en-US" altLang="en-US" dirty="0" smtClean="0"/>
          </a:p>
          <a:p>
            <a:pPr>
              <a:spcBef>
                <a:spcPts val="500"/>
              </a:spcBef>
              <a:spcAft>
                <a:spcPts val="500"/>
              </a:spcAft>
              <a:buFont typeface="Wingdings" panose="05000000000000000000" pitchFamily="2" charset="2"/>
              <a:buChar char="Ø"/>
            </a:pPr>
            <a:endParaRPr lang="en-US" altLang="en-US" dirty="0"/>
          </a:p>
          <a:p>
            <a:pPr>
              <a:spcBef>
                <a:spcPts val="500"/>
              </a:spcBef>
              <a:spcAft>
                <a:spcPts val="500"/>
              </a:spcAft>
              <a:buFont typeface="Wingdings" panose="05000000000000000000" pitchFamily="2" charset="2"/>
              <a:buChar char="Ø"/>
            </a:pPr>
            <a:r>
              <a:rPr lang="en-US" altLang="en-US" dirty="0" smtClean="0"/>
              <a:t> It </a:t>
            </a:r>
            <a:r>
              <a:rPr lang="en-US" altLang="en-US" dirty="0"/>
              <a:t>violates Tim Berners-Lee Web Design, Axiom 0</a:t>
            </a:r>
            <a:r>
              <a:rPr lang="en-US" altLang="en-US" dirty="0" smtClean="0"/>
              <a:t>.</a:t>
            </a:r>
            <a:endParaRPr lang="en-US" alt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017796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Axiom 0</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a:t>
            </a:r>
            <a:r>
              <a:rPr lang="en-US" altLang="en-US" dirty="0"/>
              <a:t>Axiom 0: all resources on the Web must be uniquely identified with a URI.</a:t>
            </a:r>
          </a:p>
          <a:p>
            <a:pPr>
              <a:buFont typeface="Wingdings" panose="05000000000000000000" pitchFamily="2" charset="2"/>
              <a:buChar char="Ø"/>
            </a:pPr>
            <a:endParaRPr lang="en-US" dirty="0"/>
          </a:p>
        </p:txBody>
      </p:sp>
      <p:sp>
        <p:nvSpPr>
          <p:cNvPr id="4" name="Oval 4"/>
          <p:cNvSpPr>
            <a:spLocks noChangeArrowheads="1"/>
          </p:cNvSpPr>
          <p:nvPr/>
        </p:nvSpPr>
        <p:spPr bwMode="auto">
          <a:xfrm>
            <a:off x="6435443" y="2479602"/>
            <a:ext cx="1063625" cy="101441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t>resource1</a:t>
            </a:r>
            <a:endParaRPr lang="en-US" altLang="en-US"/>
          </a:p>
        </p:txBody>
      </p:sp>
      <p:sp>
        <p:nvSpPr>
          <p:cNvPr id="5" name="Line 6"/>
          <p:cNvSpPr>
            <a:spLocks noChangeShapeType="1"/>
          </p:cNvSpPr>
          <p:nvPr/>
        </p:nvSpPr>
        <p:spPr bwMode="auto">
          <a:xfrm>
            <a:off x="3898618" y="3047927"/>
            <a:ext cx="25114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Text Box 7"/>
          <p:cNvSpPr txBox="1">
            <a:spLocks noChangeArrowheads="1"/>
          </p:cNvSpPr>
          <p:nvPr/>
        </p:nvSpPr>
        <p:spPr bwMode="auto">
          <a:xfrm>
            <a:off x="4697131" y="2609777"/>
            <a:ext cx="946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URL1</a:t>
            </a:r>
          </a:p>
        </p:txBody>
      </p:sp>
      <p:sp>
        <p:nvSpPr>
          <p:cNvPr id="7" name="Oval 8"/>
          <p:cNvSpPr>
            <a:spLocks noChangeArrowheads="1"/>
          </p:cNvSpPr>
          <p:nvPr/>
        </p:nvSpPr>
        <p:spPr bwMode="auto">
          <a:xfrm>
            <a:off x="6435443" y="3686102"/>
            <a:ext cx="1063625" cy="101441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t>resource2</a:t>
            </a:r>
            <a:endParaRPr lang="en-US" altLang="en-US"/>
          </a:p>
        </p:txBody>
      </p:sp>
      <p:sp>
        <p:nvSpPr>
          <p:cNvPr id="8" name="Line 9"/>
          <p:cNvSpPr>
            <a:spLocks noChangeShapeType="1"/>
          </p:cNvSpPr>
          <p:nvPr/>
        </p:nvSpPr>
        <p:spPr bwMode="auto">
          <a:xfrm>
            <a:off x="3898618" y="4254427"/>
            <a:ext cx="25114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Text Box 10"/>
          <p:cNvSpPr txBox="1">
            <a:spLocks noChangeArrowheads="1"/>
          </p:cNvSpPr>
          <p:nvPr/>
        </p:nvSpPr>
        <p:spPr bwMode="auto">
          <a:xfrm>
            <a:off x="4697131" y="3816277"/>
            <a:ext cx="946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URL2</a:t>
            </a:r>
          </a:p>
        </p:txBody>
      </p:sp>
      <p:sp>
        <p:nvSpPr>
          <p:cNvPr id="10" name="Oval 11"/>
          <p:cNvSpPr>
            <a:spLocks noChangeArrowheads="1"/>
          </p:cNvSpPr>
          <p:nvPr/>
        </p:nvSpPr>
        <p:spPr bwMode="auto">
          <a:xfrm>
            <a:off x="6435443" y="4943402"/>
            <a:ext cx="1063625" cy="101441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t>resource3</a:t>
            </a:r>
            <a:endParaRPr lang="en-US" altLang="en-US"/>
          </a:p>
        </p:txBody>
      </p:sp>
      <p:sp>
        <p:nvSpPr>
          <p:cNvPr id="11" name="Line 12"/>
          <p:cNvSpPr>
            <a:spLocks noChangeShapeType="1"/>
          </p:cNvSpPr>
          <p:nvPr/>
        </p:nvSpPr>
        <p:spPr bwMode="auto">
          <a:xfrm>
            <a:off x="3898618" y="5511727"/>
            <a:ext cx="25114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Text Box 13"/>
          <p:cNvSpPr txBox="1">
            <a:spLocks noChangeArrowheads="1"/>
          </p:cNvSpPr>
          <p:nvPr/>
        </p:nvSpPr>
        <p:spPr bwMode="auto">
          <a:xfrm>
            <a:off x="4697131" y="5073577"/>
            <a:ext cx="946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URL3</a:t>
            </a:r>
          </a:p>
        </p:txBody>
      </p:sp>
    </p:spTree>
    <p:extLst>
      <p:ext uri="{BB962C8B-B14F-4D97-AF65-F5344CB8AC3E}">
        <p14:creationId xmlns:p14="http://schemas.microsoft.com/office/powerpoint/2010/main" val="3923733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Programming Interface</a:t>
            </a:r>
            <a:endParaRPr lang="en-US" dirty="0"/>
          </a:p>
        </p:txBody>
      </p:sp>
      <p:pic>
        <p:nvPicPr>
          <p:cNvPr id="4" name="Picture 3"/>
          <p:cNvPicPr>
            <a:picLocks noChangeAspect="1"/>
          </p:cNvPicPr>
          <p:nvPr/>
        </p:nvPicPr>
        <p:blipFill rotWithShape="1">
          <a:blip r:embed="rId2"/>
          <a:srcRect l="18582" t="37208" r="41007" b="31931"/>
          <a:stretch/>
        </p:blipFill>
        <p:spPr>
          <a:xfrm>
            <a:off x="2121434" y="1978925"/>
            <a:ext cx="8010092" cy="3439236"/>
          </a:xfrm>
          <a:prstGeom prst="rect">
            <a:avLst/>
          </a:prstGeom>
        </p:spPr>
      </p:pic>
    </p:spTree>
    <p:extLst>
      <p:ext uri="{BB962C8B-B14F-4D97-AF65-F5344CB8AC3E}">
        <p14:creationId xmlns:p14="http://schemas.microsoft.com/office/powerpoint/2010/main" val="17647888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2</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a:t>
            </a:r>
            <a:r>
              <a:rPr lang="en-US" altLang="en-US" dirty="0"/>
              <a:t>The airline provides several URLs - one URL for premier members, a different URL for frequent flyers, and still another for regular customers.</a:t>
            </a:r>
          </a:p>
          <a:p>
            <a:pPr>
              <a:buFont typeface="Wingdings" panose="05000000000000000000" pitchFamily="2" charset="2"/>
              <a:buChar char="Ø"/>
            </a:pPr>
            <a:endParaRPr lang="en-US" dirty="0"/>
          </a:p>
        </p:txBody>
      </p:sp>
      <p:sp>
        <p:nvSpPr>
          <p:cNvPr id="4" name="Text Box 67"/>
          <p:cNvSpPr txBox="1">
            <a:spLocks noChangeArrowheads="1"/>
          </p:cNvSpPr>
          <p:nvPr/>
        </p:nvSpPr>
        <p:spPr bwMode="auto">
          <a:xfrm>
            <a:off x="2823765" y="3122470"/>
            <a:ext cx="1828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Premier Members</a:t>
            </a:r>
            <a:endParaRPr lang="en-US" altLang="en-US"/>
          </a:p>
        </p:txBody>
      </p:sp>
      <p:sp>
        <p:nvSpPr>
          <p:cNvPr id="5" name="Text Box 68"/>
          <p:cNvSpPr txBox="1">
            <a:spLocks noChangeArrowheads="1"/>
          </p:cNvSpPr>
          <p:nvPr/>
        </p:nvSpPr>
        <p:spPr bwMode="auto">
          <a:xfrm>
            <a:off x="2518965" y="4519470"/>
            <a:ext cx="2457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Frequent Flyer Members</a:t>
            </a:r>
            <a:endParaRPr lang="en-US" altLang="en-US"/>
          </a:p>
        </p:txBody>
      </p:sp>
      <p:sp>
        <p:nvSpPr>
          <p:cNvPr id="6" name="Text Box 69"/>
          <p:cNvSpPr txBox="1">
            <a:spLocks noChangeArrowheads="1"/>
          </p:cNvSpPr>
          <p:nvPr/>
        </p:nvSpPr>
        <p:spPr bwMode="auto">
          <a:xfrm>
            <a:off x="2747565" y="5943457"/>
            <a:ext cx="182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Regular Members</a:t>
            </a:r>
            <a:endParaRPr lang="en-US" altLang="en-US"/>
          </a:p>
        </p:txBody>
      </p:sp>
      <p:sp>
        <p:nvSpPr>
          <p:cNvPr id="7" name="Line 71"/>
          <p:cNvSpPr>
            <a:spLocks noChangeShapeType="1"/>
          </p:cNvSpPr>
          <p:nvPr/>
        </p:nvSpPr>
        <p:spPr bwMode="auto">
          <a:xfrm>
            <a:off x="4147740" y="2822432"/>
            <a:ext cx="3292475" cy="47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72"/>
          <p:cNvSpPr>
            <a:spLocks noChangeShapeType="1"/>
          </p:cNvSpPr>
          <p:nvPr/>
        </p:nvSpPr>
        <p:spPr bwMode="auto">
          <a:xfrm flipV="1">
            <a:off x="4120753" y="4252770"/>
            <a:ext cx="3330575" cy="15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73"/>
          <p:cNvSpPr>
            <a:spLocks noChangeShapeType="1"/>
          </p:cNvSpPr>
          <p:nvPr/>
        </p:nvSpPr>
        <p:spPr bwMode="auto">
          <a:xfrm flipV="1">
            <a:off x="4187428" y="5591032"/>
            <a:ext cx="3286125" cy="79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Rectangle 82"/>
          <p:cNvSpPr>
            <a:spLocks noChangeArrowheads="1"/>
          </p:cNvSpPr>
          <p:nvPr/>
        </p:nvSpPr>
        <p:spPr bwMode="auto">
          <a:xfrm>
            <a:off x="2988865" y="2420795"/>
            <a:ext cx="717550" cy="4206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83"/>
          <p:cNvSpPr>
            <a:spLocks noChangeArrowheads="1"/>
          </p:cNvSpPr>
          <p:nvPr/>
        </p:nvSpPr>
        <p:spPr bwMode="auto">
          <a:xfrm>
            <a:off x="3192065" y="2585895"/>
            <a:ext cx="717550" cy="4206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84"/>
          <p:cNvSpPr>
            <a:spLocks noChangeArrowheads="1"/>
          </p:cNvSpPr>
          <p:nvPr/>
        </p:nvSpPr>
        <p:spPr bwMode="auto">
          <a:xfrm>
            <a:off x="3357165" y="2750995"/>
            <a:ext cx="717550" cy="4206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t>client</a:t>
            </a:r>
            <a:endParaRPr lang="en-US" altLang="en-US"/>
          </a:p>
        </p:txBody>
      </p:sp>
      <p:sp>
        <p:nvSpPr>
          <p:cNvPr id="13" name="Rectangle 85"/>
          <p:cNvSpPr>
            <a:spLocks noChangeArrowheads="1"/>
          </p:cNvSpPr>
          <p:nvPr/>
        </p:nvSpPr>
        <p:spPr bwMode="auto">
          <a:xfrm>
            <a:off x="2988865" y="3830495"/>
            <a:ext cx="717550" cy="4206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86"/>
          <p:cNvSpPr>
            <a:spLocks noChangeArrowheads="1"/>
          </p:cNvSpPr>
          <p:nvPr/>
        </p:nvSpPr>
        <p:spPr bwMode="auto">
          <a:xfrm>
            <a:off x="3192065" y="3995595"/>
            <a:ext cx="717550" cy="4206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Rectangle 87"/>
          <p:cNvSpPr>
            <a:spLocks noChangeArrowheads="1"/>
          </p:cNvSpPr>
          <p:nvPr/>
        </p:nvSpPr>
        <p:spPr bwMode="auto">
          <a:xfrm>
            <a:off x="3357165" y="4160695"/>
            <a:ext cx="717550" cy="4206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t>client</a:t>
            </a:r>
            <a:endParaRPr lang="en-US" altLang="en-US"/>
          </a:p>
        </p:txBody>
      </p:sp>
      <p:sp>
        <p:nvSpPr>
          <p:cNvPr id="16" name="Rectangle 88"/>
          <p:cNvSpPr>
            <a:spLocks noChangeArrowheads="1"/>
          </p:cNvSpPr>
          <p:nvPr/>
        </p:nvSpPr>
        <p:spPr bwMode="auto">
          <a:xfrm>
            <a:off x="2976165" y="5240195"/>
            <a:ext cx="717550" cy="4206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Rectangle 89"/>
          <p:cNvSpPr>
            <a:spLocks noChangeArrowheads="1"/>
          </p:cNvSpPr>
          <p:nvPr/>
        </p:nvSpPr>
        <p:spPr bwMode="auto">
          <a:xfrm>
            <a:off x="3179365" y="5405295"/>
            <a:ext cx="717550" cy="4206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Rectangle 90"/>
          <p:cNvSpPr>
            <a:spLocks noChangeArrowheads="1"/>
          </p:cNvSpPr>
          <p:nvPr/>
        </p:nvSpPr>
        <p:spPr bwMode="auto">
          <a:xfrm>
            <a:off x="3344465" y="5570395"/>
            <a:ext cx="717550" cy="4206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t>client</a:t>
            </a:r>
            <a:endParaRPr lang="en-US" altLang="en-US"/>
          </a:p>
        </p:txBody>
      </p:sp>
      <p:sp>
        <p:nvSpPr>
          <p:cNvPr id="19" name="Text Box 91"/>
          <p:cNvSpPr txBox="1">
            <a:spLocks noChangeArrowheads="1"/>
          </p:cNvSpPr>
          <p:nvPr/>
        </p:nvSpPr>
        <p:spPr bwMode="auto">
          <a:xfrm>
            <a:off x="4384278" y="2571607"/>
            <a:ext cx="289130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dirty="0"/>
              <a:t>http://</a:t>
            </a:r>
            <a:r>
              <a:rPr lang="en-US" altLang="en-US" sz="1200" dirty="0" smtClean="0"/>
              <a:t>www.light-air/reservations/premier</a:t>
            </a:r>
            <a:endParaRPr lang="en-US" altLang="en-US" sz="1800" dirty="0"/>
          </a:p>
        </p:txBody>
      </p:sp>
      <p:sp>
        <p:nvSpPr>
          <p:cNvPr id="20" name="Text Box 92"/>
          <p:cNvSpPr txBox="1">
            <a:spLocks noChangeArrowheads="1"/>
          </p:cNvSpPr>
          <p:nvPr/>
        </p:nvSpPr>
        <p:spPr bwMode="auto">
          <a:xfrm>
            <a:off x="4200128" y="4005120"/>
            <a:ext cx="32006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dirty="0"/>
              <a:t>http://</a:t>
            </a:r>
            <a:r>
              <a:rPr lang="en-US" altLang="en-US" sz="1200" dirty="0" smtClean="0"/>
              <a:t>www.light-air/reservations/frequent-flyer</a:t>
            </a:r>
            <a:endParaRPr lang="en-US" altLang="en-US" sz="1800" dirty="0"/>
          </a:p>
        </p:txBody>
      </p:sp>
      <p:sp>
        <p:nvSpPr>
          <p:cNvPr id="21" name="Text Box 93"/>
          <p:cNvSpPr txBox="1">
            <a:spLocks noChangeArrowheads="1"/>
          </p:cNvSpPr>
          <p:nvPr/>
        </p:nvSpPr>
        <p:spPr bwMode="auto">
          <a:xfrm>
            <a:off x="4414440" y="5346557"/>
            <a:ext cx="277588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dirty="0"/>
              <a:t>http://</a:t>
            </a:r>
            <a:r>
              <a:rPr lang="en-US" altLang="en-US" sz="1200" dirty="0" smtClean="0"/>
              <a:t>www.light-air/reservations/regular</a:t>
            </a:r>
            <a:endParaRPr lang="en-US" altLang="en-US" sz="1800" dirty="0"/>
          </a:p>
        </p:txBody>
      </p:sp>
      <p:sp>
        <p:nvSpPr>
          <p:cNvPr id="22" name="Oval 95"/>
          <p:cNvSpPr>
            <a:spLocks noChangeArrowheads="1"/>
          </p:cNvSpPr>
          <p:nvPr/>
        </p:nvSpPr>
        <p:spPr bwMode="auto">
          <a:xfrm>
            <a:off x="7467203" y="2228707"/>
            <a:ext cx="1211262" cy="118903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96"/>
          <p:cNvSpPr txBox="1">
            <a:spLocks noChangeArrowheads="1"/>
          </p:cNvSpPr>
          <p:nvPr/>
        </p:nvSpPr>
        <p:spPr bwMode="auto">
          <a:xfrm>
            <a:off x="7511653" y="2330307"/>
            <a:ext cx="1157287"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a:t>Premier</a:t>
            </a:r>
          </a:p>
          <a:p>
            <a:pPr algn="ctr"/>
            <a:r>
              <a:rPr lang="en-US" altLang="en-US" sz="1600"/>
              <a:t>Member</a:t>
            </a:r>
          </a:p>
          <a:p>
            <a:pPr algn="ctr"/>
            <a:r>
              <a:rPr lang="en-US" altLang="en-US" sz="1600"/>
              <a:t>Reservation</a:t>
            </a:r>
          </a:p>
          <a:p>
            <a:pPr algn="ctr"/>
            <a:r>
              <a:rPr lang="en-US" altLang="en-US" sz="1600"/>
              <a:t>Service</a:t>
            </a:r>
          </a:p>
        </p:txBody>
      </p:sp>
      <p:sp>
        <p:nvSpPr>
          <p:cNvPr id="24" name="Oval 97"/>
          <p:cNvSpPr>
            <a:spLocks noChangeArrowheads="1"/>
          </p:cNvSpPr>
          <p:nvPr/>
        </p:nvSpPr>
        <p:spPr bwMode="auto">
          <a:xfrm>
            <a:off x="7467203" y="3625707"/>
            <a:ext cx="1211262" cy="118903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Text Box 98"/>
          <p:cNvSpPr txBox="1">
            <a:spLocks noChangeArrowheads="1"/>
          </p:cNvSpPr>
          <p:nvPr/>
        </p:nvSpPr>
        <p:spPr bwMode="auto">
          <a:xfrm>
            <a:off x="7511653" y="3727307"/>
            <a:ext cx="1157287"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a:t>Frequent</a:t>
            </a:r>
          </a:p>
          <a:p>
            <a:pPr algn="ctr"/>
            <a:r>
              <a:rPr lang="en-US" altLang="en-US" sz="1600"/>
              <a:t>Flyer</a:t>
            </a:r>
          </a:p>
          <a:p>
            <a:pPr algn="ctr"/>
            <a:r>
              <a:rPr lang="en-US" altLang="en-US" sz="1600"/>
              <a:t>Reservation</a:t>
            </a:r>
          </a:p>
          <a:p>
            <a:pPr algn="ctr"/>
            <a:r>
              <a:rPr lang="en-US" altLang="en-US" sz="1600"/>
              <a:t>Service</a:t>
            </a:r>
          </a:p>
        </p:txBody>
      </p:sp>
      <p:sp>
        <p:nvSpPr>
          <p:cNvPr id="26" name="Oval 99"/>
          <p:cNvSpPr>
            <a:spLocks noChangeArrowheads="1"/>
          </p:cNvSpPr>
          <p:nvPr/>
        </p:nvSpPr>
        <p:spPr bwMode="auto">
          <a:xfrm>
            <a:off x="7467203" y="4984607"/>
            <a:ext cx="1211262" cy="118903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Text Box 100"/>
          <p:cNvSpPr txBox="1">
            <a:spLocks noChangeArrowheads="1"/>
          </p:cNvSpPr>
          <p:nvPr/>
        </p:nvSpPr>
        <p:spPr bwMode="auto">
          <a:xfrm>
            <a:off x="7511653" y="5086207"/>
            <a:ext cx="1157287"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a:t>Regular</a:t>
            </a:r>
          </a:p>
          <a:p>
            <a:pPr algn="ctr"/>
            <a:r>
              <a:rPr lang="en-US" altLang="en-US" sz="1600"/>
              <a:t>Member</a:t>
            </a:r>
          </a:p>
          <a:p>
            <a:pPr algn="ctr"/>
            <a:r>
              <a:rPr lang="en-US" altLang="en-US" sz="1600"/>
              <a:t>Reservation</a:t>
            </a:r>
          </a:p>
          <a:p>
            <a:pPr algn="ctr"/>
            <a:r>
              <a:rPr lang="en-US" altLang="en-US" sz="1600"/>
              <a:t>Service</a:t>
            </a:r>
          </a:p>
        </p:txBody>
      </p:sp>
    </p:spTree>
    <p:extLst>
      <p:ext uri="{BB962C8B-B14F-4D97-AF65-F5344CB8AC3E}">
        <p14:creationId xmlns:p14="http://schemas.microsoft.com/office/powerpoint/2010/main" val="9139883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Approach 2</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a:t>
            </a:r>
            <a:r>
              <a:rPr lang="en-US" altLang="en-US" dirty="0"/>
              <a:t>The different URLs are discoverable by search </a:t>
            </a:r>
            <a:r>
              <a:rPr lang="en-US" altLang="en-US" dirty="0" smtClean="0"/>
              <a:t>engines.</a:t>
            </a:r>
            <a:endParaRPr lang="en-US" altLang="en-US" dirty="0"/>
          </a:p>
          <a:p>
            <a:pPr>
              <a:buFont typeface="Wingdings" panose="05000000000000000000" pitchFamily="2" charset="2"/>
              <a:buChar char="Ø"/>
            </a:pPr>
            <a:r>
              <a:rPr lang="en-US" altLang="en-US" dirty="0" smtClean="0"/>
              <a:t> It's </a:t>
            </a:r>
            <a:r>
              <a:rPr lang="en-US" altLang="en-US" dirty="0"/>
              <a:t>easy to understand what each service does simply by examining the URL, </a:t>
            </a:r>
            <a:r>
              <a:rPr lang="en-US" altLang="en-US" i="1" dirty="0"/>
              <a:t>i.e.,</a:t>
            </a:r>
            <a:r>
              <a:rPr lang="en-US" altLang="en-US" dirty="0"/>
              <a:t> it exploits the Principle of Least Surprise.</a:t>
            </a:r>
          </a:p>
          <a:p>
            <a:pPr>
              <a:buFont typeface="Wingdings" panose="05000000000000000000" pitchFamily="2" charset="2"/>
              <a:buChar char="Ø"/>
            </a:pPr>
            <a:r>
              <a:rPr lang="en-US" altLang="en-US" dirty="0" smtClean="0"/>
              <a:t> There </a:t>
            </a:r>
            <a:r>
              <a:rPr lang="en-US" altLang="en-US" dirty="0"/>
              <a:t>is no need to introduce rules. Priorities are elevated to the level of a URL.  "What you see is what you get."</a:t>
            </a:r>
          </a:p>
          <a:p>
            <a:pPr>
              <a:buFont typeface="Wingdings" panose="05000000000000000000" pitchFamily="2" charset="2"/>
              <a:buChar char="Ø"/>
            </a:pPr>
            <a:r>
              <a:rPr lang="en-US" altLang="en-US" dirty="0" smtClean="0"/>
              <a:t> It's </a:t>
            </a:r>
            <a:r>
              <a:rPr lang="en-US" altLang="en-US" dirty="0"/>
              <a:t>easy to implement high priority - simply assign a fast machine at the premier member URL.</a:t>
            </a:r>
          </a:p>
          <a:p>
            <a:pPr>
              <a:buFont typeface="Wingdings" panose="05000000000000000000" pitchFamily="2" charset="2"/>
              <a:buChar char="Ø"/>
            </a:pPr>
            <a:r>
              <a:rPr lang="en-US" altLang="en-US" dirty="0" smtClean="0"/>
              <a:t> There </a:t>
            </a:r>
            <a:r>
              <a:rPr lang="en-US" altLang="en-US" dirty="0"/>
              <a:t>is no bottleneck.  There is no central point of failure. </a:t>
            </a:r>
          </a:p>
          <a:p>
            <a:pPr>
              <a:buFont typeface="Wingdings" panose="05000000000000000000" pitchFamily="2" charset="2"/>
              <a:buChar char="Ø"/>
            </a:pPr>
            <a:r>
              <a:rPr lang="en-US" altLang="en-US" dirty="0" smtClean="0"/>
              <a:t> Consistent </a:t>
            </a:r>
            <a:r>
              <a:rPr lang="en-US" altLang="en-US" dirty="0"/>
              <a:t>with Axiom 0.</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7127448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one is REST?</a:t>
            </a:r>
            <a:endParaRPr lang="en-US" dirty="0"/>
          </a:p>
        </p:txBody>
      </p:sp>
      <p:graphicFrame>
        <p:nvGraphicFramePr>
          <p:cNvPr id="4" name="Object 83"/>
          <p:cNvGraphicFramePr>
            <a:graphicFrameLocks noChangeAspect="1"/>
          </p:cNvGraphicFramePr>
          <p:nvPr>
            <p:extLst>
              <p:ext uri="{D42A27DB-BD31-4B8C-83A1-F6EECF244321}">
                <p14:modId xmlns:p14="http://schemas.microsoft.com/office/powerpoint/2010/main" val="2978597116"/>
              </p:ext>
            </p:extLst>
          </p:nvPr>
        </p:nvGraphicFramePr>
        <p:xfrm>
          <a:off x="3938728" y="2552700"/>
          <a:ext cx="4086225" cy="2743200"/>
        </p:xfrm>
        <a:graphic>
          <a:graphicData uri="http://schemas.openxmlformats.org/presentationml/2006/ole">
            <mc:AlternateContent xmlns:mc="http://schemas.openxmlformats.org/markup-compatibility/2006">
              <mc:Choice xmlns:v="urn:schemas-microsoft-com:vml" Requires="v">
                <p:oleObj spid="_x0000_s1051" name="Clip" r:id="rId3" imgW="2724120" imgH="1828800" progId="MS_ClipArt_Gallery.5">
                  <p:embed/>
                </p:oleObj>
              </mc:Choice>
              <mc:Fallback>
                <p:oleObj name="Clip" r:id="rId3" imgW="2724120" imgH="1828800"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8728" y="2552700"/>
                        <a:ext cx="4086225" cy="2743200"/>
                      </a:xfrm>
                      <a:prstGeom prst="rect">
                        <a:avLst/>
                      </a:prstGeom>
                      <a:solidFill>
                        <a:schemeClr val="bg1">
                          <a:alpha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84"/>
          <p:cNvGrpSpPr>
            <a:grpSpLocks/>
          </p:cNvGrpSpPr>
          <p:nvPr/>
        </p:nvGrpSpPr>
        <p:grpSpPr bwMode="auto">
          <a:xfrm>
            <a:off x="2638565" y="2374900"/>
            <a:ext cx="469900" cy="619125"/>
            <a:chOff x="1099" y="1621"/>
            <a:chExt cx="296" cy="390"/>
          </a:xfrm>
        </p:grpSpPr>
        <p:sp>
          <p:nvSpPr>
            <p:cNvPr id="6" name="Oval 85"/>
            <p:cNvSpPr>
              <a:spLocks noChangeArrowheads="1"/>
            </p:cNvSpPr>
            <p:nvPr/>
          </p:nvSpPr>
          <p:spPr bwMode="auto">
            <a:xfrm>
              <a:off x="1192" y="1621"/>
              <a:ext cx="117" cy="11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86"/>
            <p:cNvSpPr>
              <a:spLocks noChangeShapeType="1"/>
            </p:cNvSpPr>
            <p:nvPr/>
          </p:nvSpPr>
          <p:spPr bwMode="auto">
            <a:xfrm>
              <a:off x="1255" y="1738"/>
              <a:ext cx="0" cy="1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87"/>
            <p:cNvSpPr>
              <a:spLocks noChangeShapeType="1"/>
            </p:cNvSpPr>
            <p:nvPr/>
          </p:nvSpPr>
          <p:spPr bwMode="auto">
            <a:xfrm flipH="1">
              <a:off x="1177" y="1909"/>
              <a:ext cx="70" cy="10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88"/>
            <p:cNvSpPr>
              <a:spLocks noChangeShapeType="1"/>
            </p:cNvSpPr>
            <p:nvPr/>
          </p:nvSpPr>
          <p:spPr bwMode="auto">
            <a:xfrm>
              <a:off x="1247" y="1909"/>
              <a:ext cx="7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89"/>
            <p:cNvSpPr>
              <a:spLocks noChangeShapeType="1"/>
            </p:cNvSpPr>
            <p:nvPr/>
          </p:nvSpPr>
          <p:spPr bwMode="auto">
            <a:xfrm flipH="1" flipV="1">
              <a:off x="1099" y="1777"/>
              <a:ext cx="156" cy="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90"/>
            <p:cNvSpPr>
              <a:spLocks noChangeShapeType="1"/>
            </p:cNvSpPr>
            <p:nvPr/>
          </p:nvSpPr>
          <p:spPr bwMode="auto">
            <a:xfrm flipV="1">
              <a:off x="1262" y="1753"/>
              <a:ext cx="133" cy="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 name="Group 91"/>
          <p:cNvGrpSpPr>
            <a:grpSpLocks/>
          </p:cNvGrpSpPr>
          <p:nvPr/>
        </p:nvGrpSpPr>
        <p:grpSpPr bwMode="auto">
          <a:xfrm>
            <a:off x="2181365" y="2603500"/>
            <a:ext cx="304800" cy="381000"/>
            <a:chOff x="1099" y="1621"/>
            <a:chExt cx="296" cy="390"/>
          </a:xfrm>
        </p:grpSpPr>
        <p:sp>
          <p:nvSpPr>
            <p:cNvPr id="13" name="Oval 92"/>
            <p:cNvSpPr>
              <a:spLocks noChangeArrowheads="1"/>
            </p:cNvSpPr>
            <p:nvPr/>
          </p:nvSpPr>
          <p:spPr bwMode="auto">
            <a:xfrm>
              <a:off x="1192" y="1621"/>
              <a:ext cx="117" cy="11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93"/>
            <p:cNvSpPr>
              <a:spLocks noChangeShapeType="1"/>
            </p:cNvSpPr>
            <p:nvPr/>
          </p:nvSpPr>
          <p:spPr bwMode="auto">
            <a:xfrm>
              <a:off x="1255" y="1738"/>
              <a:ext cx="0" cy="1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94"/>
            <p:cNvSpPr>
              <a:spLocks noChangeShapeType="1"/>
            </p:cNvSpPr>
            <p:nvPr/>
          </p:nvSpPr>
          <p:spPr bwMode="auto">
            <a:xfrm flipH="1">
              <a:off x="1177" y="1909"/>
              <a:ext cx="70" cy="10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95"/>
            <p:cNvSpPr>
              <a:spLocks noChangeShapeType="1"/>
            </p:cNvSpPr>
            <p:nvPr/>
          </p:nvSpPr>
          <p:spPr bwMode="auto">
            <a:xfrm>
              <a:off x="1247" y="1909"/>
              <a:ext cx="7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96"/>
            <p:cNvSpPr>
              <a:spLocks noChangeShapeType="1"/>
            </p:cNvSpPr>
            <p:nvPr/>
          </p:nvSpPr>
          <p:spPr bwMode="auto">
            <a:xfrm flipH="1" flipV="1">
              <a:off x="1099" y="1777"/>
              <a:ext cx="156" cy="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97"/>
            <p:cNvSpPr>
              <a:spLocks noChangeShapeType="1"/>
            </p:cNvSpPr>
            <p:nvPr/>
          </p:nvSpPr>
          <p:spPr bwMode="auto">
            <a:xfrm flipV="1">
              <a:off x="1262" y="1753"/>
              <a:ext cx="133" cy="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 name="Group 98"/>
          <p:cNvGrpSpPr>
            <a:grpSpLocks/>
          </p:cNvGrpSpPr>
          <p:nvPr/>
        </p:nvGrpSpPr>
        <p:grpSpPr bwMode="auto">
          <a:xfrm>
            <a:off x="2409965" y="2527300"/>
            <a:ext cx="304800" cy="533400"/>
            <a:chOff x="1099" y="1621"/>
            <a:chExt cx="296" cy="390"/>
          </a:xfrm>
        </p:grpSpPr>
        <p:sp>
          <p:nvSpPr>
            <p:cNvPr id="20" name="Oval 99"/>
            <p:cNvSpPr>
              <a:spLocks noChangeArrowheads="1"/>
            </p:cNvSpPr>
            <p:nvPr/>
          </p:nvSpPr>
          <p:spPr bwMode="auto">
            <a:xfrm>
              <a:off x="1192" y="1621"/>
              <a:ext cx="117" cy="11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00"/>
            <p:cNvSpPr>
              <a:spLocks noChangeShapeType="1"/>
            </p:cNvSpPr>
            <p:nvPr/>
          </p:nvSpPr>
          <p:spPr bwMode="auto">
            <a:xfrm>
              <a:off x="1255" y="1738"/>
              <a:ext cx="0" cy="1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01"/>
            <p:cNvSpPr>
              <a:spLocks noChangeShapeType="1"/>
            </p:cNvSpPr>
            <p:nvPr/>
          </p:nvSpPr>
          <p:spPr bwMode="auto">
            <a:xfrm flipH="1">
              <a:off x="1177" y="1909"/>
              <a:ext cx="70" cy="10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02"/>
            <p:cNvSpPr>
              <a:spLocks noChangeShapeType="1"/>
            </p:cNvSpPr>
            <p:nvPr/>
          </p:nvSpPr>
          <p:spPr bwMode="auto">
            <a:xfrm>
              <a:off x="1247" y="1909"/>
              <a:ext cx="7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03"/>
            <p:cNvSpPr>
              <a:spLocks noChangeShapeType="1"/>
            </p:cNvSpPr>
            <p:nvPr/>
          </p:nvSpPr>
          <p:spPr bwMode="auto">
            <a:xfrm flipH="1" flipV="1">
              <a:off x="1099" y="1777"/>
              <a:ext cx="156" cy="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104"/>
            <p:cNvSpPr>
              <a:spLocks noChangeShapeType="1"/>
            </p:cNvSpPr>
            <p:nvPr/>
          </p:nvSpPr>
          <p:spPr bwMode="auto">
            <a:xfrm flipV="1">
              <a:off x="1262" y="1753"/>
              <a:ext cx="133" cy="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 name="Group 105"/>
          <p:cNvGrpSpPr>
            <a:grpSpLocks/>
          </p:cNvGrpSpPr>
          <p:nvPr/>
        </p:nvGrpSpPr>
        <p:grpSpPr bwMode="auto">
          <a:xfrm>
            <a:off x="2625865" y="3517900"/>
            <a:ext cx="469900" cy="619125"/>
            <a:chOff x="1099" y="1621"/>
            <a:chExt cx="296" cy="390"/>
          </a:xfrm>
        </p:grpSpPr>
        <p:sp>
          <p:nvSpPr>
            <p:cNvPr id="27" name="Oval 106"/>
            <p:cNvSpPr>
              <a:spLocks noChangeArrowheads="1"/>
            </p:cNvSpPr>
            <p:nvPr/>
          </p:nvSpPr>
          <p:spPr bwMode="auto">
            <a:xfrm>
              <a:off x="1192" y="1621"/>
              <a:ext cx="117" cy="11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107"/>
            <p:cNvSpPr>
              <a:spLocks noChangeShapeType="1"/>
            </p:cNvSpPr>
            <p:nvPr/>
          </p:nvSpPr>
          <p:spPr bwMode="auto">
            <a:xfrm>
              <a:off x="1255" y="1738"/>
              <a:ext cx="0" cy="1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108"/>
            <p:cNvSpPr>
              <a:spLocks noChangeShapeType="1"/>
            </p:cNvSpPr>
            <p:nvPr/>
          </p:nvSpPr>
          <p:spPr bwMode="auto">
            <a:xfrm flipH="1">
              <a:off x="1177" y="1909"/>
              <a:ext cx="70" cy="10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109"/>
            <p:cNvSpPr>
              <a:spLocks noChangeShapeType="1"/>
            </p:cNvSpPr>
            <p:nvPr/>
          </p:nvSpPr>
          <p:spPr bwMode="auto">
            <a:xfrm>
              <a:off x="1247" y="1909"/>
              <a:ext cx="7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110"/>
            <p:cNvSpPr>
              <a:spLocks noChangeShapeType="1"/>
            </p:cNvSpPr>
            <p:nvPr/>
          </p:nvSpPr>
          <p:spPr bwMode="auto">
            <a:xfrm flipH="1" flipV="1">
              <a:off x="1099" y="1777"/>
              <a:ext cx="156" cy="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111"/>
            <p:cNvSpPr>
              <a:spLocks noChangeShapeType="1"/>
            </p:cNvSpPr>
            <p:nvPr/>
          </p:nvSpPr>
          <p:spPr bwMode="auto">
            <a:xfrm flipV="1">
              <a:off x="1262" y="1753"/>
              <a:ext cx="133" cy="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3" name="Group 112"/>
          <p:cNvGrpSpPr>
            <a:grpSpLocks/>
          </p:cNvGrpSpPr>
          <p:nvPr/>
        </p:nvGrpSpPr>
        <p:grpSpPr bwMode="auto">
          <a:xfrm>
            <a:off x="2168665" y="3746500"/>
            <a:ext cx="304800" cy="381000"/>
            <a:chOff x="1099" y="1621"/>
            <a:chExt cx="296" cy="390"/>
          </a:xfrm>
        </p:grpSpPr>
        <p:sp>
          <p:nvSpPr>
            <p:cNvPr id="34" name="Oval 113"/>
            <p:cNvSpPr>
              <a:spLocks noChangeArrowheads="1"/>
            </p:cNvSpPr>
            <p:nvPr/>
          </p:nvSpPr>
          <p:spPr bwMode="auto">
            <a:xfrm>
              <a:off x="1192" y="1621"/>
              <a:ext cx="117" cy="11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114"/>
            <p:cNvSpPr>
              <a:spLocks noChangeShapeType="1"/>
            </p:cNvSpPr>
            <p:nvPr/>
          </p:nvSpPr>
          <p:spPr bwMode="auto">
            <a:xfrm>
              <a:off x="1255" y="1738"/>
              <a:ext cx="0" cy="1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115"/>
            <p:cNvSpPr>
              <a:spLocks noChangeShapeType="1"/>
            </p:cNvSpPr>
            <p:nvPr/>
          </p:nvSpPr>
          <p:spPr bwMode="auto">
            <a:xfrm flipH="1">
              <a:off x="1177" y="1909"/>
              <a:ext cx="70" cy="10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116"/>
            <p:cNvSpPr>
              <a:spLocks noChangeShapeType="1"/>
            </p:cNvSpPr>
            <p:nvPr/>
          </p:nvSpPr>
          <p:spPr bwMode="auto">
            <a:xfrm>
              <a:off x="1247" y="1909"/>
              <a:ext cx="7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117"/>
            <p:cNvSpPr>
              <a:spLocks noChangeShapeType="1"/>
            </p:cNvSpPr>
            <p:nvPr/>
          </p:nvSpPr>
          <p:spPr bwMode="auto">
            <a:xfrm flipH="1" flipV="1">
              <a:off x="1099" y="1777"/>
              <a:ext cx="156" cy="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118"/>
            <p:cNvSpPr>
              <a:spLocks noChangeShapeType="1"/>
            </p:cNvSpPr>
            <p:nvPr/>
          </p:nvSpPr>
          <p:spPr bwMode="auto">
            <a:xfrm flipV="1">
              <a:off x="1262" y="1753"/>
              <a:ext cx="133" cy="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 name="Group 119"/>
          <p:cNvGrpSpPr>
            <a:grpSpLocks/>
          </p:cNvGrpSpPr>
          <p:nvPr/>
        </p:nvGrpSpPr>
        <p:grpSpPr bwMode="auto">
          <a:xfrm>
            <a:off x="2397265" y="3670300"/>
            <a:ext cx="304800" cy="533400"/>
            <a:chOff x="1099" y="1621"/>
            <a:chExt cx="296" cy="390"/>
          </a:xfrm>
        </p:grpSpPr>
        <p:sp>
          <p:nvSpPr>
            <p:cNvPr id="41" name="Oval 120"/>
            <p:cNvSpPr>
              <a:spLocks noChangeArrowheads="1"/>
            </p:cNvSpPr>
            <p:nvPr/>
          </p:nvSpPr>
          <p:spPr bwMode="auto">
            <a:xfrm>
              <a:off x="1192" y="1621"/>
              <a:ext cx="117" cy="11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Line 121"/>
            <p:cNvSpPr>
              <a:spLocks noChangeShapeType="1"/>
            </p:cNvSpPr>
            <p:nvPr/>
          </p:nvSpPr>
          <p:spPr bwMode="auto">
            <a:xfrm>
              <a:off x="1255" y="1738"/>
              <a:ext cx="0" cy="1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122"/>
            <p:cNvSpPr>
              <a:spLocks noChangeShapeType="1"/>
            </p:cNvSpPr>
            <p:nvPr/>
          </p:nvSpPr>
          <p:spPr bwMode="auto">
            <a:xfrm flipH="1">
              <a:off x="1177" y="1909"/>
              <a:ext cx="70" cy="10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123"/>
            <p:cNvSpPr>
              <a:spLocks noChangeShapeType="1"/>
            </p:cNvSpPr>
            <p:nvPr/>
          </p:nvSpPr>
          <p:spPr bwMode="auto">
            <a:xfrm>
              <a:off x="1247" y="1909"/>
              <a:ext cx="7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124"/>
            <p:cNvSpPr>
              <a:spLocks noChangeShapeType="1"/>
            </p:cNvSpPr>
            <p:nvPr/>
          </p:nvSpPr>
          <p:spPr bwMode="auto">
            <a:xfrm flipH="1" flipV="1">
              <a:off x="1099" y="1777"/>
              <a:ext cx="156" cy="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125"/>
            <p:cNvSpPr>
              <a:spLocks noChangeShapeType="1"/>
            </p:cNvSpPr>
            <p:nvPr/>
          </p:nvSpPr>
          <p:spPr bwMode="auto">
            <a:xfrm flipV="1">
              <a:off x="1262" y="1753"/>
              <a:ext cx="133" cy="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 name="Group 126"/>
          <p:cNvGrpSpPr>
            <a:grpSpLocks/>
          </p:cNvGrpSpPr>
          <p:nvPr/>
        </p:nvGrpSpPr>
        <p:grpSpPr bwMode="auto">
          <a:xfrm>
            <a:off x="2638565" y="4660900"/>
            <a:ext cx="469900" cy="619125"/>
            <a:chOff x="1099" y="1621"/>
            <a:chExt cx="296" cy="390"/>
          </a:xfrm>
        </p:grpSpPr>
        <p:sp>
          <p:nvSpPr>
            <p:cNvPr id="48" name="Oval 127"/>
            <p:cNvSpPr>
              <a:spLocks noChangeArrowheads="1"/>
            </p:cNvSpPr>
            <p:nvPr/>
          </p:nvSpPr>
          <p:spPr bwMode="auto">
            <a:xfrm>
              <a:off x="1192" y="1621"/>
              <a:ext cx="117" cy="11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128"/>
            <p:cNvSpPr>
              <a:spLocks noChangeShapeType="1"/>
            </p:cNvSpPr>
            <p:nvPr/>
          </p:nvSpPr>
          <p:spPr bwMode="auto">
            <a:xfrm>
              <a:off x="1255" y="1738"/>
              <a:ext cx="0" cy="1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Line 129"/>
            <p:cNvSpPr>
              <a:spLocks noChangeShapeType="1"/>
            </p:cNvSpPr>
            <p:nvPr/>
          </p:nvSpPr>
          <p:spPr bwMode="auto">
            <a:xfrm flipH="1">
              <a:off x="1177" y="1909"/>
              <a:ext cx="70" cy="10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130"/>
            <p:cNvSpPr>
              <a:spLocks noChangeShapeType="1"/>
            </p:cNvSpPr>
            <p:nvPr/>
          </p:nvSpPr>
          <p:spPr bwMode="auto">
            <a:xfrm>
              <a:off x="1247" y="1909"/>
              <a:ext cx="7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131"/>
            <p:cNvSpPr>
              <a:spLocks noChangeShapeType="1"/>
            </p:cNvSpPr>
            <p:nvPr/>
          </p:nvSpPr>
          <p:spPr bwMode="auto">
            <a:xfrm flipH="1" flipV="1">
              <a:off x="1099" y="1777"/>
              <a:ext cx="156" cy="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Line 132"/>
            <p:cNvSpPr>
              <a:spLocks noChangeShapeType="1"/>
            </p:cNvSpPr>
            <p:nvPr/>
          </p:nvSpPr>
          <p:spPr bwMode="auto">
            <a:xfrm flipV="1">
              <a:off x="1262" y="1753"/>
              <a:ext cx="133" cy="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4" name="Group 133"/>
          <p:cNvGrpSpPr>
            <a:grpSpLocks/>
          </p:cNvGrpSpPr>
          <p:nvPr/>
        </p:nvGrpSpPr>
        <p:grpSpPr bwMode="auto">
          <a:xfrm>
            <a:off x="2181365" y="4889500"/>
            <a:ext cx="304800" cy="381000"/>
            <a:chOff x="1099" y="1621"/>
            <a:chExt cx="296" cy="390"/>
          </a:xfrm>
        </p:grpSpPr>
        <p:sp>
          <p:nvSpPr>
            <p:cNvPr id="55" name="Oval 134"/>
            <p:cNvSpPr>
              <a:spLocks noChangeArrowheads="1"/>
            </p:cNvSpPr>
            <p:nvPr/>
          </p:nvSpPr>
          <p:spPr bwMode="auto">
            <a:xfrm>
              <a:off x="1192" y="1621"/>
              <a:ext cx="117" cy="11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Line 135"/>
            <p:cNvSpPr>
              <a:spLocks noChangeShapeType="1"/>
            </p:cNvSpPr>
            <p:nvPr/>
          </p:nvSpPr>
          <p:spPr bwMode="auto">
            <a:xfrm>
              <a:off x="1255" y="1738"/>
              <a:ext cx="0" cy="1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36"/>
            <p:cNvSpPr>
              <a:spLocks noChangeShapeType="1"/>
            </p:cNvSpPr>
            <p:nvPr/>
          </p:nvSpPr>
          <p:spPr bwMode="auto">
            <a:xfrm flipH="1">
              <a:off x="1177" y="1909"/>
              <a:ext cx="70" cy="10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137"/>
            <p:cNvSpPr>
              <a:spLocks noChangeShapeType="1"/>
            </p:cNvSpPr>
            <p:nvPr/>
          </p:nvSpPr>
          <p:spPr bwMode="auto">
            <a:xfrm>
              <a:off x="1247" y="1909"/>
              <a:ext cx="7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138"/>
            <p:cNvSpPr>
              <a:spLocks noChangeShapeType="1"/>
            </p:cNvSpPr>
            <p:nvPr/>
          </p:nvSpPr>
          <p:spPr bwMode="auto">
            <a:xfrm flipH="1" flipV="1">
              <a:off x="1099" y="1777"/>
              <a:ext cx="156" cy="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139"/>
            <p:cNvSpPr>
              <a:spLocks noChangeShapeType="1"/>
            </p:cNvSpPr>
            <p:nvPr/>
          </p:nvSpPr>
          <p:spPr bwMode="auto">
            <a:xfrm flipV="1">
              <a:off x="1262" y="1753"/>
              <a:ext cx="133" cy="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1" name="Group 140"/>
          <p:cNvGrpSpPr>
            <a:grpSpLocks/>
          </p:cNvGrpSpPr>
          <p:nvPr/>
        </p:nvGrpSpPr>
        <p:grpSpPr bwMode="auto">
          <a:xfrm>
            <a:off x="2409965" y="4813300"/>
            <a:ext cx="304800" cy="533400"/>
            <a:chOff x="1099" y="1621"/>
            <a:chExt cx="296" cy="390"/>
          </a:xfrm>
        </p:grpSpPr>
        <p:sp>
          <p:nvSpPr>
            <p:cNvPr id="62" name="Oval 141"/>
            <p:cNvSpPr>
              <a:spLocks noChangeArrowheads="1"/>
            </p:cNvSpPr>
            <p:nvPr/>
          </p:nvSpPr>
          <p:spPr bwMode="auto">
            <a:xfrm>
              <a:off x="1192" y="1621"/>
              <a:ext cx="117" cy="11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142"/>
            <p:cNvSpPr>
              <a:spLocks noChangeShapeType="1"/>
            </p:cNvSpPr>
            <p:nvPr/>
          </p:nvSpPr>
          <p:spPr bwMode="auto">
            <a:xfrm>
              <a:off x="1255" y="1738"/>
              <a:ext cx="0" cy="1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Line 143"/>
            <p:cNvSpPr>
              <a:spLocks noChangeShapeType="1"/>
            </p:cNvSpPr>
            <p:nvPr/>
          </p:nvSpPr>
          <p:spPr bwMode="auto">
            <a:xfrm flipH="1">
              <a:off x="1177" y="1909"/>
              <a:ext cx="70" cy="10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Line 144"/>
            <p:cNvSpPr>
              <a:spLocks noChangeShapeType="1"/>
            </p:cNvSpPr>
            <p:nvPr/>
          </p:nvSpPr>
          <p:spPr bwMode="auto">
            <a:xfrm>
              <a:off x="1247" y="1909"/>
              <a:ext cx="7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Line 145"/>
            <p:cNvSpPr>
              <a:spLocks noChangeShapeType="1"/>
            </p:cNvSpPr>
            <p:nvPr/>
          </p:nvSpPr>
          <p:spPr bwMode="auto">
            <a:xfrm flipH="1" flipV="1">
              <a:off x="1099" y="1777"/>
              <a:ext cx="156" cy="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146"/>
            <p:cNvSpPr>
              <a:spLocks noChangeShapeType="1"/>
            </p:cNvSpPr>
            <p:nvPr/>
          </p:nvSpPr>
          <p:spPr bwMode="auto">
            <a:xfrm flipV="1">
              <a:off x="1262" y="1753"/>
              <a:ext cx="133" cy="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8" name="Text Box 147"/>
          <p:cNvSpPr txBox="1">
            <a:spLocks noChangeArrowheads="1"/>
          </p:cNvSpPr>
          <p:nvPr/>
        </p:nvSpPr>
        <p:spPr bwMode="auto">
          <a:xfrm>
            <a:off x="1724165" y="3022600"/>
            <a:ext cx="182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Premier Members</a:t>
            </a:r>
            <a:endParaRPr lang="en-US" altLang="en-US"/>
          </a:p>
        </p:txBody>
      </p:sp>
      <p:sp>
        <p:nvSpPr>
          <p:cNvPr id="69" name="Text Box 148"/>
          <p:cNvSpPr txBox="1">
            <a:spLocks noChangeArrowheads="1"/>
          </p:cNvSpPr>
          <p:nvPr/>
        </p:nvSpPr>
        <p:spPr bwMode="auto">
          <a:xfrm>
            <a:off x="1419365" y="4203700"/>
            <a:ext cx="2457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Frequent Flyer Members</a:t>
            </a:r>
            <a:endParaRPr lang="en-US" altLang="en-US"/>
          </a:p>
        </p:txBody>
      </p:sp>
      <p:sp>
        <p:nvSpPr>
          <p:cNvPr id="70" name="Text Box 149"/>
          <p:cNvSpPr txBox="1">
            <a:spLocks noChangeArrowheads="1"/>
          </p:cNvSpPr>
          <p:nvPr/>
        </p:nvSpPr>
        <p:spPr bwMode="auto">
          <a:xfrm>
            <a:off x="1647965" y="5360988"/>
            <a:ext cx="1828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Regular Members</a:t>
            </a:r>
            <a:endParaRPr lang="en-US" altLang="en-US"/>
          </a:p>
        </p:txBody>
      </p:sp>
      <p:sp>
        <p:nvSpPr>
          <p:cNvPr id="71" name="Text Box 150"/>
          <p:cNvSpPr txBox="1">
            <a:spLocks noChangeArrowheads="1"/>
          </p:cNvSpPr>
          <p:nvPr/>
        </p:nvSpPr>
        <p:spPr bwMode="auto">
          <a:xfrm>
            <a:off x="5238890" y="3733800"/>
            <a:ext cx="1990725"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Airline Reservation</a:t>
            </a:r>
            <a:endParaRPr lang="en-US" altLang="en-US"/>
          </a:p>
        </p:txBody>
      </p:sp>
      <p:sp>
        <p:nvSpPr>
          <p:cNvPr id="72" name="Line 151"/>
          <p:cNvSpPr>
            <a:spLocks noChangeShapeType="1"/>
          </p:cNvSpPr>
          <p:nvPr/>
        </p:nvSpPr>
        <p:spPr bwMode="auto">
          <a:xfrm>
            <a:off x="3171965" y="2832100"/>
            <a:ext cx="2351088" cy="8842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Line 152"/>
          <p:cNvSpPr>
            <a:spLocks noChangeShapeType="1"/>
          </p:cNvSpPr>
          <p:nvPr/>
        </p:nvSpPr>
        <p:spPr bwMode="auto">
          <a:xfrm>
            <a:off x="3095765" y="3898900"/>
            <a:ext cx="2120900" cy="2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Line 153"/>
          <p:cNvSpPr>
            <a:spLocks noChangeShapeType="1"/>
          </p:cNvSpPr>
          <p:nvPr/>
        </p:nvSpPr>
        <p:spPr bwMode="auto">
          <a:xfrm flipV="1">
            <a:off x="3248165" y="4127500"/>
            <a:ext cx="2286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Text Box 154"/>
          <p:cNvSpPr txBox="1">
            <a:spLocks noChangeArrowheads="1"/>
          </p:cNvSpPr>
          <p:nvPr/>
        </p:nvSpPr>
        <p:spPr bwMode="auto">
          <a:xfrm>
            <a:off x="7631253" y="3594100"/>
            <a:ext cx="1085850" cy="590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a:t>Answering</a:t>
            </a:r>
          </a:p>
          <a:p>
            <a:pPr algn="ctr"/>
            <a:r>
              <a:rPr lang="en-US" altLang="en-US" sz="1600"/>
              <a:t>Machine</a:t>
            </a:r>
          </a:p>
        </p:txBody>
      </p:sp>
      <p:sp>
        <p:nvSpPr>
          <p:cNvPr id="76" name="Line 155"/>
          <p:cNvSpPr>
            <a:spLocks noChangeShapeType="1"/>
          </p:cNvSpPr>
          <p:nvPr/>
        </p:nvSpPr>
        <p:spPr bwMode="auto">
          <a:xfrm>
            <a:off x="7270890" y="38989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Text Box 156"/>
          <p:cNvSpPr txBox="1">
            <a:spLocks noChangeArrowheads="1"/>
          </p:cNvSpPr>
          <p:nvPr/>
        </p:nvSpPr>
        <p:spPr bwMode="auto">
          <a:xfrm>
            <a:off x="9082228" y="2397125"/>
            <a:ext cx="1252537" cy="739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a:t>Premier</a:t>
            </a:r>
          </a:p>
          <a:p>
            <a:pPr algn="ctr"/>
            <a:r>
              <a:rPr lang="en-US" altLang="en-US" sz="1400"/>
              <a:t>Customer</a:t>
            </a:r>
          </a:p>
          <a:p>
            <a:pPr algn="ctr"/>
            <a:r>
              <a:rPr lang="en-US" altLang="en-US" sz="1400"/>
              <a:t>Representative</a:t>
            </a:r>
            <a:endParaRPr lang="en-US" altLang="en-US"/>
          </a:p>
        </p:txBody>
      </p:sp>
      <p:sp>
        <p:nvSpPr>
          <p:cNvPr id="78" name="Text Box 157"/>
          <p:cNvSpPr txBox="1">
            <a:spLocks noChangeArrowheads="1"/>
          </p:cNvSpPr>
          <p:nvPr/>
        </p:nvSpPr>
        <p:spPr bwMode="auto">
          <a:xfrm>
            <a:off x="9115565" y="3517900"/>
            <a:ext cx="1252538" cy="739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a:t>F.F.</a:t>
            </a:r>
          </a:p>
          <a:p>
            <a:pPr algn="ctr"/>
            <a:r>
              <a:rPr lang="en-US" altLang="en-US" sz="1400"/>
              <a:t>Customer</a:t>
            </a:r>
          </a:p>
          <a:p>
            <a:pPr algn="ctr"/>
            <a:r>
              <a:rPr lang="en-US" altLang="en-US" sz="1400"/>
              <a:t>Representative</a:t>
            </a:r>
          </a:p>
        </p:txBody>
      </p:sp>
      <p:sp>
        <p:nvSpPr>
          <p:cNvPr id="79" name="Text Box 158"/>
          <p:cNvSpPr txBox="1">
            <a:spLocks noChangeArrowheads="1"/>
          </p:cNvSpPr>
          <p:nvPr/>
        </p:nvSpPr>
        <p:spPr bwMode="auto">
          <a:xfrm>
            <a:off x="9082228" y="4821238"/>
            <a:ext cx="1252537" cy="739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a:t>Regular</a:t>
            </a:r>
          </a:p>
          <a:p>
            <a:pPr algn="ctr"/>
            <a:r>
              <a:rPr lang="en-US" altLang="en-US" sz="1400"/>
              <a:t>Customer</a:t>
            </a:r>
          </a:p>
          <a:p>
            <a:pPr algn="ctr"/>
            <a:r>
              <a:rPr lang="en-US" altLang="en-US" sz="1400"/>
              <a:t>Representative</a:t>
            </a:r>
          </a:p>
        </p:txBody>
      </p:sp>
      <p:sp>
        <p:nvSpPr>
          <p:cNvPr id="80" name="Line 159"/>
          <p:cNvSpPr>
            <a:spLocks noChangeShapeType="1"/>
          </p:cNvSpPr>
          <p:nvPr/>
        </p:nvSpPr>
        <p:spPr bwMode="auto">
          <a:xfrm flipV="1">
            <a:off x="8718690" y="3136900"/>
            <a:ext cx="381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Line 160"/>
          <p:cNvSpPr>
            <a:spLocks noChangeShapeType="1"/>
          </p:cNvSpPr>
          <p:nvPr/>
        </p:nvSpPr>
        <p:spPr bwMode="auto">
          <a:xfrm>
            <a:off x="8718690" y="38989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Line 161"/>
          <p:cNvSpPr>
            <a:spLocks noChangeShapeType="1"/>
          </p:cNvSpPr>
          <p:nvPr/>
        </p:nvSpPr>
        <p:spPr bwMode="auto">
          <a:xfrm>
            <a:off x="8718690" y="3898900"/>
            <a:ext cx="3810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94861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one is REST?</a:t>
            </a:r>
            <a:endParaRPr lang="en-US" dirty="0"/>
          </a:p>
        </p:txBody>
      </p:sp>
      <p:graphicFrame>
        <p:nvGraphicFramePr>
          <p:cNvPr id="4" name="Object 81"/>
          <p:cNvGraphicFramePr>
            <a:graphicFrameLocks noChangeAspect="1"/>
          </p:cNvGraphicFramePr>
          <p:nvPr>
            <p:extLst>
              <p:ext uri="{D42A27DB-BD31-4B8C-83A1-F6EECF244321}">
                <p14:modId xmlns:p14="http://schemas.microsoft.com/office/powerpoint/2010/main" val="2987555075"/>
              </p:ext>
            </p:extLst>
          </p:nvPr>
        </p:nvGraphicFramePr>
        <p:xfrm>
          <a:off x="4867724" y="2097088"/>
          <a:ext cx="2257425" cy="3322637"/>
        </p:xfrm>
        <a:graphic>
          <a:graphicData uri="http://schemas.openxmlformats.org/presentationml/2006/ole">
            <mc:AlternateContent xmlns:mc="http://schemas.openxmlformats.org/markup-compatibility/2006">
              <mc:Choice xmlns:v="urn:schemas-microsoft-com:vml" Requires="v">
                <p:oleObj spid="_x0000_s2075" name="Clip" r:id="rId3" imgW="2247480" imgH="3306240" progId="MS_ClipArt_Gallery.2">
                  <p:embed/>
                </p:oleObj>
              </mc:Choice>
              <mc:Fallback>
                <p:oleObj name="Clip" r:id="rId3" imgW="2247480" imgH="330624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7724" y="2097088"/>
                        <a:ext cx="2257425" cy="3322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3"/>
          <p:cNvGrpSpPr>
            <a:grpSpLocks/>
          </p:cNvGrpSpPr>
          <p:nvPr/>
        </p:nvGrpSpPr>
        <p:grpSpPr bwMode="auto">
          <a:xfrm>
            <a:off x="3072261" y="2098675"/>
            <a:ext cx="469900" cy="619125"/>
            <a:chOff x="1099" y="1621"/>
            <a:chExt cx="296" cy="390"/>
          </a:xfrm>
        </p:grpSpPr>
        <p:sp>
          <p:nvSpPr>
            <p:cNvPr id="6" name="Oval 4"/>
            <p:cNvSpPr>
              <a:spLocks noChangeArrowheads="1"/>
            </p:cNvSpPr>
            <p:nvPr/>
          </p:nvSpPr>
          <p:spPr bwMode="auto">
            <a:xfrm>
              <a:off x="1192" y="1621"/>
              <a:ext cx="117" cy="11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5"/>
            <p:cNvSpPr>
              <a:spLocks noChangeShapeType="1"/>
            </p:cNvSpPr>
            <p:nvPr/>
          </p:nvSpPr>
          <p:spPr bwMode="auto">
            <a:xfrm>
              <a:off x="1255" y="1738"/>
              <a:ext cx="0" cy="1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6"/>
            <p:cNvSpPr>
              <a:spLocks noChangeShapeType="1"/>
            </p:cNvSpPr>
            <p:nvPr/>
          </p:nvSpPr>
          <p:spPr bwMode="auto">
            <a:xfrm flipH="1">
              <a:off x="1177" y="1909"/>
              <a:ext cx="70" cy="10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7"/>
            <p:cNvSpPr>
              <a:spLocks noChangeShapeType="1"/>
            </p:cNvSpPr>
            <p:nvPr/>
          </p:nvSpPr>
          <p:spPr bwMode="auto">
            <a:xfrm>
              <a:off x="1247" y="1909"/>
              <a:ext cx="7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8"/>
            <p:cNvSpPr>
              <a:spLocks noChangeShapeType="1"/>
            </p:cNvSpPr>
            <p:nvPr/>
          </p:nvSpPr>
          <p:spPr bwMode="auto">
            <a:xfrm flipH="1" flipV="1">
              <a:off x="1099" y="1777"/>
              <a:ext cx="156" cy="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9"/>
            <p:cNvSpPr>
              <a:spLocks noChangeShapeType="1"/>
            </p:cNvSpPr>
            <p:nvPr/>
          </p:nvSpPr>
          <p:spPr bwMode="auto">
            <a:xfrm flipV="1">
              <a:off x="1262" y="1753"/>
              <a:ext cx="133" cy="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 name="Group 10"/>
          <p:cNvGrpSpPr>
            <a:grpSpLocks/>
          </p:cNvGrpSpPr>
          <p:nvPr/>
        </p:nvGrpSpPr>
        <p:grpSpPr bwMode="auto">
          <a:xfrm>
            <a:off x="2615061" y="2327275"/>
            <a:ext cx="304800" cy="381000"/>
            <a:chOff x="1099" y="1621"/>
            <a:chExt cx="296" cy="390"/>
          </a:xfrm>
        </p:grpSpPr>
        <p:sp>
          <p:nvSpPr>
            <p:cNvPr id="13" name="Oval 11"/>
            <p:cNvSpPr>
              <a:spLocks noChangeArrowheads="1"/>
            </p:cNvSpPr>
            <p:nvPr/>
          </p:nvSpPr>
          <p:spPr bwMode="auto">
            <a:xfrm>
              <a:off x="1192" y="1621"/>
              <a:ext cx="117" cy="11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2"/>
            <p:cNvSpPr>
              <a:spLocks noChangeShapeType="1"/>
            </p:cNvSpPr>
            <p:nvPr/>
          </p:nvSpPr>
          <p:spPr bwMode="auto">
            <a:xfrm>
              <a:off x="1255" y="1738"/>
              <a:ext cx="0" cy="1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3"/>
            <p:cNvSpPr>
              <a:spLocks noChangeShapeType="1"/>
            </p:cNvSpPr>
            <p:nvPr/>
          </p:nvSpPr>
          <p:spPr bwMode="auto">
            <a:xfrm flipH="1">
              <a:off x="1177" y="1909"/>
              <a:ext cx="70" cy="10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4"/>
            <p:cNvSpPr>
              <a:spLocks noChangeShapeType="1"/>
            </p:cNvSpPr>
            <p:nvPr/>
          </p:nvSpPr>
          <p:spPr bwMode="auto">
            <a:xfrm>
              <a:off x="1247" y="1909"/>
              <a:ext cx="7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5"/>
            <p:cNvSpPr>
              <a:spLocks noChangeShapeType="1"/>
            </p:cNvSpPr>
            <p:nvPr/>
          </p:nvSpPr>
          <p:spPr bwMode="auto">
            <a:xfrm flipH="1" flipV="1">
              <a:off x="1099" y="1777"/>
              <a:ext cx="156" cy="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6"/>
            <p:cNvSpPr>
              <a:spLocks noChangeShapeType="1"/>
            </p:cNvSpPr>
            <p:nvPr/>
          </p:nvSpPr>
          <p:spPr bwMode="auto">
            <a:xfrm flipV="1">
              <a:off x="1262" y="1753"/>
              <a:ext cx="133" cy="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 name="Group 17"/>
          <p:cNvGrpSpPr>
            <a:grpSpLocks/>
          </p:cNvGrpSpPr>
          <p:nvPr/>
        </p:nvGrpSpPr>
        <p:grpSpPr bwMode="auto">
          <a:xfrm>
            <a:off x="2843661" y="2251075"/>
            <a:ext cx="304800" cy="533400"/>
            <a:chOff x="1099" y="1621"/>
            <a:chExt cx="296" cy="390"/>
          </a:xfrm>
        </p:grpSpPr>
        <p:sp>
          <p:nvSpPr>
            <p:cNvPr id="20" name="Oval 18"/>
            <p:cNvSpPr>
              <a:spLocks noChangeArrowheads="1"/>
            </p:cNvSpPr>
            <p:nvPr/>
          </p:nvSpPr>
          <p:spPr bwMode="auto">
            <a:xfrm>
              <a:off x="1192" y="1621"/>
              <a:ext cx="117" cy="11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9"/>
            <p:cNvSpPr>
              <a:spLocks noChangeShapeType="1"/>
            </p:cNvSpPr>
            <p:nvPr/>
          </p:nvSpPr>
          <p:spPr bwMode="auto">
            <a:xfrm>
              <a:off x="1255" y="1738"/>
              <a:ext cx="0" cy="1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0"/>
            <p:cNvSpPr>
              <a:spLocks noChangeShapeType="1"/>
            </p:cNvSpPr>
            <p:nvPr/>
          </p:nvSpPr>
          <p:spPr bwMode="auto">
            <a:xfrm flipH="1">
              <a:off x="1177" y="1909"/>
              <a:ext cx="70" cy="10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1"/>
            <p:cNvSpPr>
              <a:spLocks noChangeShapeType="1"/>
            </p:cNvSpPr>
            <p:nvPr/>
          </p:nvSpPr>
          <p:spPr bwMode="auto">
            <a:xfrm>
              <a:off x="1247" y="1909"/>
              <a:ext cx="7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2"/>
            <p:cNvSpPr>
              <a:spLocks noChangeShapeType="1"/>
            </p:cNvSpPr>
            <p:nvPr/>
          </p:nvSpPr>
          <p:spPr bwMode="auto">
            <a:xfrm flipH="1" flipV="1">
              <a:off x="1099" y="1777"/>
              <a:ext cx="156" cy="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3"/>
            <p:cNvSpPr>
              <a:spLocks noChangeShapeType="1"/>
            </p:cNvSpPr>
            <p:nvPr/>
          </p:nvSpPr>
          <p:spPr bwMode="auto">
            <a:xfrm flipV="1">
              <a:off x="1262" y="1753"/>
              <a:ext cx="133" cy="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 name="Group 24"/>
          <p:cNvGrpSpPr>
            <a:grpSpLocks/>
          </p:cNvGrpSpPr>
          <p:nvPr/>
        </p:nvGrpSpPr>
        <p:grpSpPr bwMode="auto">
          <a:xfrm>
            <a:off x="3059561" y="3241675"/>
            <a:ext cx="469900" cy="619125"/>
            <a:chOff x="1099" y="1621"/>
            <a:chExt cx="296" cy="390"/>
          </a:xfrm>
        </p:grpSpPr>
        <p:sp>
          <p:nvSpPr>
            <p:cNvPr id="27" name="Oval 25"/>
            <p:cNvSpPr>
              <a:spLocks noChangeArrowheads="1"/>
            </p:cNvSpPr>
            <p:nvPr/>
          </p:nvSpPr>
          <p:spPr bwMode="auto">
            <a:xfrm>
              <a:off x="1192" y="1621"/>
              <a:ext cx="117" cy="11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26"/>
            <p:cNvSpPr>
              <a:spLocks noChangeShapeType="1"/>
            </p:cNvSpPr>
            <p:nvPr/>
          </p:nvSpPr>
          <p:spPr bwMode="auto">
            <a:xfrm>
              <a:off x="1255" y="1738"/>
              <a:ext cx="0" cy="1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27"/>
            <p:cNvSpPr>
              <a:spLocks noChangeShapeType="1"/>
            </p:cNvSpPr>
            <p:nvPr/>
          </p:nvSpPr>
          <p:spPr bwMode="auto">
            <a:xfrm flipH="1">
              <a:off x="1177" y="1909"/>
              <a:ext cx="70" cy="10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28"/>
            <p:cNvSpPr>
              <a:spLocks noChangeShapeType="1"/>
            </p:cNvSpPr>
            <p:nvPr/>
          </p:nvSpPr>
          <p:spPr bwMode="auto">
            <a:xfrm>
              <a:off x="1247" y="1909"/>
              <a:ext cx="7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29"/>
            <p:cNvSpPr>
              <a:spLocks noChangeShapeType="1"/>
            </p:cNvSpPr>
            <p:nvPr/>
          </p:nvSpPr>
          <p:spPr bwMode="auto">
            <a:xfrm flipH="1" flipV="1">
              <a:off x="1099" y="1777"/>
              <a:ext cx="156" cy="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30"/>
            <p:cNvSpPr>
              <a:spLocks noChangeShapeType="1"/>
            </p:cNvSpPr>
            <p:nvPr/>
          </p:nvSpPr>
          <p:spPr bwMode="auto">
            <a:xfrm flipV="1">
              <a:off x="1262" y="1753"/>
              <a:ext cx="133" cy="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3" name="Group 31"/>
          <p:cNvGrpSpPr>
            <a:grpSpLocks/>
          </p:cNvGrpSpPr>
          <p:nvPr/>
        </p:nvGrpSpPr>
        <p:grpSpPr bwMode="auto">
          <a:xfrm>
            <a:off x="2602361" y="3470275"/>
            <a:ext cx="304800" cy="381000"/>
            <a:chOff x="1099" y="1621"/>
            <a:chExt cx="296" cy="390"/>
          </a:xfrm>
        </p:grpSpPr>
        <p:sp>
          <p:nvSpPr>
            <p:cNvPr id="34" name="Oval 32"/>
            <p:cNvSpPr>
              <a:spLocks noChangeArrowheads="1"/>
            </p:cNvSpPr>
            <p:nvPr/>
          </p:nvSpPr>
          <p:spPr bwMode="auto">
            <a:xfrm>
              <a:off x="1192" y="1621"/>
              <a:ext cx="117" cy="11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33"/>
            <p:cNvSpPr>
              <a:spLocks noChangeShapeType="1"/>
            </p:cNvSpPr>
            <p:nvPr/>
          </p:nvSpPr>
          <p:spPr bwMode="auto">
            <a:xfrm>
              <a:off x="1255" y="1738"/>
              <a:ext cx="0" cy="1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34"/>
            <p:cNvSpPr>
              <a:spLocks noChangeShapeType="1"/>
            </p:cNvSpPr>
            <p:nvPr/>
          </p:nvSpPr>
          <p:spPr bwMode="auto">
            <a:xfrm flipH="1">
              <a:off x="1177" y="1909"/>
              <a:ext cx="70" cy="10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35"/>
            <p:cNvSpPr>
              <a:spLocks noChangeShapeType="1"/>
            </p:cNvSpPr>
            <p:nvPr/>
          </p:nvSpPr>
          <p:spPr bwMode="auto">
            <a:xfrm>
              <a:off x="1247" y="1909"/>
              <a:ext cx="7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36"/>
            <p:cNvSpPr>
              <a:spLocks noChangeShapeType="1"/>
            </p:cNvSpPr>
            <p:nvPr/>
          </p:nvSpPr>
          <p:spPr bwMode="auto">
            <a:xfrm flipH="1" flipV="1">
              <a:off x="1099" y="1777"/>
              <a:ext cx="156" cy="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37"/>
            <p:cNvSpPr>
              <a:spLocks noChangeShapeType="1"/>
            </p:cNvSpPr>
            <p:nvPr/>
          </p:nvSpPr>
          <p:spPr bwMode="auto">
            <a:xfrm flipV="1">
              <a:off x="1262" y="1753"/>
              <a:ext cx="133" cy="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 name="Group 38"/>
          <p:cNvGrpSpPr>
            <a:grpSpLocks/>
          </p:cNvGrpSpPr>
          <p:nvPr/>
        </p:nvGrpSpPr>
        <p:grpSpPr bwMode="auto">
          <a:xfrm>
            <a:off x="2830961" y="3394075"/>
            <a:ext cx="304800" cy="533400"/>
            <a:chOff x="1099" y="1621"/>
            <a:chExt cx="296" cy="390"/>
          </a:xfrm>
        </p:grpSpPr>
        <p:sp>
          <p:nvSpPr>
            <p:cNvPr id="41" name="Oval 39"/>
            <p:cNvSpPr>
              <a:spLocks noChangeArrowheads="1"/>
            </p:cNvSpPr>
            <p:nvPr/>
          </p:nvSpPr>
          <p:spPr bwMode="auto">
            <a:xfrm>
              <a:off x="1192" y="1621"/>
              <a:ext cx="117" cy="11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Line 40"/>
            <p:cNvSpPr>
              <a:spLocks noChangeShapeType="1"/>
            </p:cNvSpPr>
            <p:nvPr/>
          </p:nvSpPr>
          <p:spPr bwMode="auto">
            <a:xfrm>
              <a:off x="1255" y="1738"/>
              <a:ext cx="0" cy="1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41"/>
            <p:cNvSpPr>
              <a:spLocks noChangeShapeType="1"/>
            </p:cNvSpPr>
            <p:nvPr/>
          </p:nvSpPr>
          <p:spPr bwMode="auto">
            <a:xfrm flipH="1">
              <a:off x="1177" y="1909"/>
              <a:ext cx="70" cy="10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42"/>
            <p:cNvSpPr>
              <a:spLocks noChangeShapeType="1"/>
            </p:cNvSpPr>
            <p:nvPr/>
          </p:nvSpPr>
          <p:spPr bwMode="auto">
            <a:xfrm>
              <a:off x="1247" y="1909"/>
              <a:ext cx="7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43"/>
            <p:cNvSpPr>
              <a:spLocks noChangeShapeType="1"/>
            </p:cNvSpPr>
            <p:nvPr/>
          </p:nvSpPr>
          <p:spPr bwMode="auto">
            <a:xfrm flipH="1" flipV="1">
              <a:off x="1099" y="1777"/>
              <a:ext cx="156" cy="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44"/>
            <p:cNvSpPr>
              <a:spLocks noChangeShapeType="1"/>
            </p:cNvSpPr>
            <p:nvPr/>
          </p:nvSpPr>
          <p:spPr bwMode="auto">
            <a:xfrm flipV="1">
              <a:off x="1262" y="1753"/>
              <a:ext cx="133" cy="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 name="Group 45"/>
          <p:cNvGrpSpPr>
            <a:grpSpLocks/>
          </p:cNvGrpSpPr>
          <p:nvPr/>
        </p:nvGrpSpPr>
        <p:grpSpPr bwMode="auto">
          <a:xfrm>
            <a:off x="3072261" y="4384675"/>
            <a:ext cx="469900" cy="619125"/>
            <a:chOff x="1099" y="1621"/>
            <a:chExt cx="296" cy="390"/>
          </a:xfrm>
        </p:grpSpPr>
        <p:sp>
          <p:nvSpPr>
            <p:cNvPr id="48" name="Oval 46"/>
            <p:cNvSpPr>
              <a:spLocks noChangeArrowheads="1"/>
            </p:cNvSpPr>
            <p:nvPr/>
          </p:nvSpPr>
          <p:spPr bwMode="auto">
            <a:xfrm>
              <a:off x="1192" y="1621"/>
              <a:ext cx="117" cy="11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47"/>
            <p:cNvSpPr>
              <a:spLocks noChangeShapeType="1"/>
            </p:cNvSpPr>
            <p:nvPr/>
          </p:nvSpPr>
          <p:spPr bwMode="auto">
            <a:xfrm>
              <a:off x="1255" y="1738"/>
              <a:ext cx="0" cy="1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Line 48"/>
            <p:cNvSpPr>
              <a:spLocks noChangeShapeType="1"/>
            </p:cNvSpPr>
            <p:nvPr/>
          </p:nvSpPr>
          <p:spPr bwMode="auto">
            <a:xfrm flipH="1">
              <a:off x="1177" y="1909"/>
              <a:ext cx="70" cy="10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49"/>
            <p:cNvSpPr>
              <a:spLocks noChangeShapeType="1"/>
            </p:cNvSpPr>
            <p:nvPr/>
          </p:nvSpPr>
          <p:spPr bwMode="auto">
            <a:xfrm>
              <a:off x="1247" y="1909"/>
              <a:ext cx="7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50"/>
            <p:cNvSpPr>
              <a:spLocks noChangeShapeType="1"/>
            </p:cNvSpPr>
            <p:nvPr/>
          </p:nvSpPr>
          <p:spPr bwMode="auto">
            <a:xfrm flipH="1" flipV="1">
              <a:off x="1099" y="1777"/>
              <a:ext cx="156" cy="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Line 51"/>
            <p:cNvSpPr>
              <a:spLocks noChangeShapeType="1"/>
            </p:cNvSpPr>
            <p:nvPr/>
          </p:nvSpPr>
          <p:spPr bwMode="auto">
            <a:xfrm flipV="1">
              <a:off x="1262" y="1753"/>
              <a:ext cx="133" cy="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4" name="Group 52"/>
          <p:cNvGrpSpPr>
            <a:grpSpLocks/>
          </p:cNvGrpSpPr>
          <p:nvPr/>
        </p:nvGrpSpPr>
        <p:grpSpPr bwMode="auto">
          <a:xfrm>
            <a:off x="2615061" y="4613275"/>
            <a:ext cx="304800" cy="381000"/>
            <a:chOff x="1099" y="1621"/>
            <a:chExt cx="296" cy="390"/>
          </a:xfrm>
        </p:grpSpPr>
        <p:sp>
          <p:nvSpPr>
            <p:cNvPr id="55" name="Oval 53"/>
            <p:cNvSpPr>
              <a:spLocks noChangeArrowheads="1"/>
            </p:cNvSpPr>
            <p:nvPr/>
          </p:nvSpPr>
          <p:spPr bwMode="auto">
            <a:xfrm>
              <a:off x="1192" y="1621"/>
              <a:ext cx="117" cy="11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Line 54"/>
            <p:cNvSpPr>
              <a:spLocks noChangeShapeType="1"/>
            </p:cNvSpPr>
            <p:nvPr/>
          </p:nvSpPr>
          <p:spPr bwMode="auto">
            <a:xfrm>
              <a:off x="1255" y="1738"/>
              <a:ext cx="0" cy="1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55"/>
            <p:cNvSpPr>
              <a:spLocks noChangeShapeType="1"/>
            </p:cNvSpPr>
            <p:nvPr/>
          </p:nvSpPr>
          <p:spPr bwMode="auto">
            <a:xfrm flipH="1">
              <a:off x="1177" y="1909"/>
              <a:ext cx="70" cy="10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56"/>
            <p:cNvSpPr>
              <a:spLocks noChangeShapeType="1"/>
            </p:cNvSpPr>
            <p:nvPr/>
          </p:nvSpPr>
          <p:spPr bwMode="auto">
            <a:xfrm>
              <a:off x="1247" y="1909"/>
              <a:ext cx="7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57"/>
            <p:cNvSpPr>
              <a:spLocks noChangeShapeType="1"/>
            </p:cNvSpPr>
            <p:nvPr/>
          </p:nvSpPr>
          <p:spPr bwMode="auto">
            <a:xfrm flipH="1" flipV="1">
              <a:off x="1099" y="1777"/>
              <a:ext cx="156" cy="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58"/>
            <p:cNvSpPr>
              <a:spLocks noChangeShapeType="1"/>
            </p:cNvSpPr>
            <p:nvPr/>
          </p:nvSpPr>
          <p:spPr bwMode="auto">
            <a:xfrm flipV="1">
              <a:off x="1262" y="1753"/>
              <a:ext cx="133" cy="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1" name="Group 59"/>
          <p:cNvGrpSpPr>
            <a:grpSpLocks/>
          </p:cNvGrpSpPr>
          <p:nvPr/>
        </p:nvGrpSpPr>
        <p:grpSpPr bwMode="auto">
          <a:xfrm>
            <a:off x="2843661" y="4537075"/>
            <a:ext cx="304800" cy="533400"/>
            <a:chOff x="1099" y="1621"/>
            <a:chExt cx="296" cy="390"/>
          </a:xfrm>
        </p:grpSpPr>
        <p:sp>
          <p:nvSpPr>
            <p:cNvPr id="62" name="Oval 60"/>
            <p:cNvSpPr>
              <a:spLocks noChangeArrowheads="1"/>
            </p:cNvSpPr>
            <p:nvPr/>
          </p:nvSpPr>
          <p:spPr bwMode="auto">
            <a:xfrm>
              <a:off x="1192" y="1621"/>
              <a:ext cx="117" cy="11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61"/>
            <p:cNvSpPr>
              <a:spLocks noChangeShapeType="1"/>
            </p:cNvSpPr>
            <p:nvPr/>
          </p:nvSpPr>
          <p:spPr bwMode="auto">
            <a:xfrm>
              <a:off x="1255" y="1738"/>
              <a:ext cx="0" cy="1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Line 62"/>
            <p:cNvSpPr>
              <a:spLocks noChangeShapeType="1"/>
            </p:cNvSpPr>
            <p:nvPr/>
          </p:nvSpPr>
          <p:spPr bwMode="auto">
            <a:xfrm flipH="1">
              <a:off x="1177" y="1909"/>
              <a:ext cx="70" cy="10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Line 63"/>
            <p:cNvSpPr>
              <a:spLocks noChangeShapeType="1"/>
            </p:cNvSpPr>
            <p:nvPr/>
          </p:nvSpPr>
          <p:spPr bwMode="auto">
            <a:xfrm>
              <a:off x="1247" y="1909"/>
              <a:ext cx="7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Line 64"/>
            <p:cNvSpPr>
              <a:spLocks noChangeShapeType="1"/>
            </p:cNvSpPr>
            <p:nvPr/>
          </p:nvSpPr>
          <p:spPr bwMode="auto">
            <a:xfrm flipH="1" flipV="1">
              <a:off x="1099" y="1777"/>
              <a:ext cx="156" cy="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65"/>
            <p:cNvSpPr>
              <a:spLocks noChangeShapeType="1"/>
            </p:cNvSpPr>
            <p:nvPr/>
          </p:nvSpPr>
          <p:spPr bwMode="auto">
            <a:xfrm flipV="1">
              <a:off x="1262" y="1753"/>
              <a:ext cx="133" cy="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8" name="Text Box 66"/>
          <p:cNvSpPr txBox="1">
            <a:spLocks noChangeArrowheads="1"/>
          </p:cNvSpPr>
          <p:nvPr/>
        </p:nvSpPr>
        <p:spPr bwMode="auto">
          <a:xfrm>
            <a:off x="2157861" y="2746375"/>
            <a:ext cx="182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Premier Members</a:t>
            </a:r>
            <a:endParaRPr lang="en-US" altLang="en-US"/>
          </a:p>
        </p:txBody>
      </p:sp>
      <p:sp>
        <p:nvSpPr>
          <p:cNvPr id="69" name="Text Box 67"/>
          <p:cNvSpPr txBox="1">
            <a:spLocks noChangeArrowheads="1"/>
          </p:cNvSpPr>
          <p:nvPr/>
        </p:nvSpPr>
        <p:spPr bwMode="auto">
          <a:xfrm>
            <a:off x="1853061" y="3927475"/>
            <a:ext cx="2457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Frequent Flyer Members</a:t>
            </a:r>
            <a:endParaRPr lang="en-US" altLang="en-US"/>
          </a:p>
        </p:txBody>
      </p:sp>
      <p:sp>
        <p:nvSpPr>
          <p:cNvPr id="70" name="Text Box 68"/>
          <p:cNvSpPr txBox="1">
            <a:spLocks noChangeArrowheads="1"/>
          </p:cNvSpPr>
          <p:nvPr/>
        </p:nvSpPr>
        <p:spPr bwMode="auto">
          <a:xfrm>
            <a:off x="2081661" y="5084763"/>
            <a:ext cx="1828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Regular Members</a:t>
            </a:r>
            <a:endParaRPr lang="en-US" altLang="en-US"/>
          </a:p>
        </p:txBody>
      </p:sp>
      <p:sp>
        <p:nvSpPr>
          <p:cNvPr id="71" name="Text Box 69"/>
          <p:cNvSpPr txBox="1">
            <a:spLocks noChangeArrowheads="1"/>
          </p:cNvSpPr>
          <p:nvPr/>
        </p:nvSpPr>
        <p:spPr bwMode="auto">
          <a:xfrm>
            <a:off x="6028186" y="2209800"/>
            <a:ext cx="1527175"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1-800-Premier</a:t>
            </a:r>
            <a:endParaRPr lang="en-US" altLang="en-US"/>
          </a:p>
        </p:txBody>
      </p:sp>
      <p:sp>
        <p:nvSpPr>
          <p:cNvPr id="72" name="Line 70"/>
          <p:cNvSpPr>
            <a:spLocks noChangeShapeType="1"/>
          </p:cNvSpPr>
          <p:nvPr/>
        </p:nvSpPr>
        <p:spPr bwMode="auto">
          <a:xfrm>
            <a:off x="3605661" y="2408238"/>
            <a:ext cx="2438400" cy="47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Line 71"/>
          <p:cNvSpPr>
            <a:spLocks noChangeShapeType="1"/>
          </p:cNvSpPr>
          <p:nvPr/>
        </p:nvSpPr>
        <p:spPr bwMode="auto">
          <a:xfrm>
            <a:off x="3529461" y="3622675"/>
            <a:ext cx="2438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Line 72"/>
          <p:cNvSpPr>
            <a:spLocks noChangeShapeType="1"/>
          </p:cNvSpPr>
          <p:nvPr/>
        </p:nvSpPr>
        <p:spPr bwMode="auto">
          <a:xfrm flipV="1">
            <a:off x="3681861" y="4732338"/>
            <a:ext cx="1792288" cy="79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Text Box 73"/>
          <p:cNvSpPr txBox="1">
            <a:spLocks noChangeArrowheads="1"/>
          </p:cNvSpPr>
          <p:nvPr/>
        </p:nvSpPr>
        <p:spPr bwMode="auto">
          <a:xfrm>
            <a:off x="8360224" y="2032000"/>
            <a:ext cx="1252537" cy="739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a:t>Premier</a:t>
            </a:r>
          </a:p>
          <a:p>
            <a:pPr algn="ctr"/>
            <a:r>
              <a:rPr lang="en-US" altLang="en-US" sz="1400"/>
              <a:t>Customer</a:t>
            </a:r>
          </a:p>
          <a:p>
            <a:pPr algn="ctr"/>
            <a:r>
              <a:rPr lang="en-US" altLang="en-US" sz="1400"/>
              <a:t>Representative</a:t>
            </a:r>
            <a:endParaRPr lang="en-US" altLang="en-US"/>
          </a:p>
        </p:txBody>
      </p:sp>
      <p:sp>
        <p:nvSpPr>
          <p:cNvPr id="76" name="Text Box 74"/>
          <p:cNvSpPr txBox="1">
            <a:spLocks noChangeArrowheads="1"/>
          </p:cNvSpPr>
          <p:nvPr/>
        </p:nvSpPr>
        <p:spPr bwMode="auto">
          <a:xfrm>
            <a:off x="8253861" y="3254375"/>
            <a:ext cx="1252538" cy="739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a:t>F.F.</a:t>
            </a:r>
          </a:p>
          <a:p>
            <a:pPr algn="ctr"/>
            <a:r>
              <a:rPr lang="en-US" altLang="en-US" sz="1400"/>
              <a:t>Customer</a:t>
            </a:r>
          </a:p>
          <a:p>
            <a:pPr algn="ctr"/>
            <a:r>
              <a:rPr lang="en-US" altLang="en-US" sz="1400"/>
              <a:t>Representative</a:t>
            </a:r>
          </a:p>
        </p:txBody>
      </p:sp>
      <p:sp>
        <p:nvSpPr>
          <p:cNvPr id="77" name="Text Box 75"/>
          <p:cNvSpPr txBox="1">
            <a:spLocks noChangeArrowheads="1"/>
          </p:cNvSpPr>
          <p:nvPr/>
        </p:nvSpPr>
        <p:spPr bwMode="auto">
          <a:xfrm>
            <a:off x="8195124" y="4367213"/>
            <a:ext cx="1252537" cy="739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a:t>Regular</a:t>
            </a:r>
          </a:p>
          <a:p>
            <a:pPr algn="ctr"/>
            <a:r>
              <a:rPr lang="en-US" altLang="en-US" sz="1400"/>
              <a:t>Customer</a:t>
            </a:r>
          </a:p>
          <a:p>
            <a:pPr algn="ctr"/>
            <a:r>
              <a:rPr lang="en-US" altLang="en-US" sz="1400"/>
              <a:t>Representative</a:t>
            </a:r>
          </a:p>
        </p:txBody>
      </p:sp>
      <p:sp>
        <p:nvSpPr>
          <p:cNvPr id="78" name="Line 76"/>
          <p:cNvSpPr>
            <a:spLocks noChangeShapeType="1"/>
          </p:cNvSpPr>
          <p:nvPr/>
        </p:nvSpPr>
        <p:spPr bwMode="auto">
          <a:xfrm>
            <a:off x="7577586" y="2395538"/>
            <a:ext cx="7699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Text Box 77"/>
          <p:cNvSpPr txBox="1">
            <a:spLocks noChangeArrowheads="1"/>
          </p:cNvSpPr>
          <p:nvPr/>
        </p:nvSpPr>
        <p:spPr bwMode="auto">
          <a:xfrm>
            <a:off x="5958336" y="3438525"/>
            <a:ext cx="1616075"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1-800-Frequent</a:t>
            </a:r>
            <a:endParaRPr lang="en-US" altLang="en-US"/>
          </a:p>
        </p:txBody>
      </p:sp>
      <p:sp>
        <p:nvSpPr>
          <p:cNvPr id="80" name="Line 78"/>
          <p:cNvSpPr>
            <a:spLocks noChangeShapeType="1"/>
          </p:cNvSpPr>
          <p:nvPr/>
        </p:nvSpPr>
        <p:spPr bwMode="auto">
          <a:xfrm>
            <a:off x="7596636" y="3636963"/>
            <a:ext cx="6683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Text Box 79"/>
          <p:cNvSpPr txBox="1">
            <a:spLocks noChangeArrowheads="1"/>
          </p:cNvSpPr>
          <p:nvPr/>
        </p:nvSpPr>
        <p:spPr bwMode="auto">
          <a:xfrm>
            <a:off x="5494786" y="4546600"/>
            <a:ext cx="1895475"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1-800-Reservation</a:t>
            </a:r>
            <a:endParaRPr lang="en-US" altLang="en-US"/>
          </a:p>
        </p:txBody>
      </p:sp>
      <p:sp>
        <p:nvSpPr>
          <p:cNvPr id="82" name="Line 80"/>
          <p:cNvSpPr>
            <a:spLocks noChangeShapeType="1"/>
          </p:cNvSpPr>
          <p:nvPr/>
        </p:nvSpPr>
        <p:spPr bwMode="auto">
          <a:xfrm>
            <a:off x="7420424" y="4733925"/>
            <a:ext cx="7493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45488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one is REST?</a:t>
            </a:r>
            <a:endParaRPr lang="en-US" dirty="0"/>
          </a:p>
        </p:txBody>
      </p:sp>
      <p:graphicFrame>
        <p:nvGraphicFramePr>
          <p:cNvPr id="4" name="Object 27"/>
          <p:cNvGraphicFramePr>
            <a:graphicFrameLocks noChangeAspect="1"/>
          </p:cNvGraphicFramePr>
          <p:nvPr>
            <p:extLst>
              <p:ext uri="{D42A27DB-BD31-4B8C-83A1-F6EECF244321}">
                <p14:modId xmlns:p14="http://schemas.microsoft.com/office/powerpoint/2010/main" val="1356015974"/>
              </p:ext>
            </p:extLst>
          </p:nvPr>
        </p:nvGraphicFramePr>
        <p:xfrm>
          <a:off x="4142501" y="2263066"/>
          <a:ext cx="4086225" cy="2743200"/>
        </p:xfrm>
        <a:graphic>
          <a:graphicData uri="http://schemas.openxmlformats.org/presentationml/2006/ole">
            <mc:AlternateContent xmlns:mc="http://schemas.openxmlformats.org/markup-compatibility/2006">
              <mc:Choice xmlns:v="urn:schemas-microsoft-com:vml" Requires="v">
                <p:oleObj spid="_x0000_s3098" name="Clip" r:id="rId3" imgW="2724120" imgH="1828800" progId="MS_ClipArt_Gallery.2">
                  <p:embed/>
                </p:oleObj>
              </mc:Choice>
              <mc:Fallback>
                <p:oleObj name="Clip" r:id="rId3" imgW="2724120" imgH="182880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2501" y="2263066"/>
                        <a:ext cx="4086225" cy="274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3"/>
          <p:cNvSpPr>
            <a:spLocks noChangeArrowheads="1"/>
          </p:cNvSpPr>
          <p:nvPr/>
        </p:nvSpPr>
        <p:spPr bwMode="auto">
          <a:xfrm>
            <a:off x="2539126" y="2151941"/>
            <a:ext cx="717550" cy="4206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Text Box 4"/>
          <p:cNvSpPr txBox="1">
            <a:spLocks noChangeArrowheads="1"/>
          </p:cNvSpPr>
          <p:nvPr/>
        </p:nvSpPr>
        <p:spPr bwMode="auto">
          <a:xfrm>
            <a:off x="2247026" y="2866316"/>
            <a:ext cx="182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Premier Members</a:t>
            </a:r>
            <a:endParaRPr lang="en-US" altLang="en-US"/>
          </a:p>
        </p:txBody>
      </p:sp>
      <p:sp>
        <p:nvSpPr>
          <p:cNvPr id="7" name="Text Box 5"/>
          <p:cNvSpPr txBox="1">
            <a:spLocks noChangeArrowheads="1"/>
          </p:cNvSpPr>
          <p:nvPr/>
        </p:nvSpPr>
        <p:spPr bwMode="auto">
          <a:xfrm>
            <a:off x="1942226" y="4060116"/>
            <a:ext cx="2457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Frequent Flyer Members</a:t>
            </a:r>
            <a:endParaRPr lang="en-US" altLang="en-US"/>
          </a:p>
        </p:txBody>
      </p:sp>
      <p:sp>
        <p:nvSpPr>
          <p:cNvPr id="8" name="Text Box 6"/>
          <p:cNvSpPr txBox="1">
            <a:spLocks noChangeArrowheads="1"/>
          </p:cNvSpPr>
          <p:nvPr/>
        </p:nvSpPr>
        <p:spPr bwMode="auto">
          <a:xfrm>
            <a:off x="2170826" y="5242804"/>
            <a:ext cx="1828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Regular Members</a:t>
            </a:r>
            <a:endParaRPr lang="en-US" altLang="en-US"/>
          </a:p>
        </p:txBody>
      </p:sp>
      <p:sp>
        <p:nvSpPr>
          <p:cNvPr id="9" name="Text Box 7"/>
          <p:cNvSpPr txBox="1">
            <a:spLocks noChangeArrowheads="1"/>
          </p:cNvSpPr>
          <p:nvPr/>
        </p:nvSpPr>
        <p:spPr bwMode="auto">
          <a:xfrm>
            <a:off x="6145926" y="3425116"/>
            <a:ext cx="1285875" cy="9255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t>Reservation</a:t>
            </a:r>
          </a:p>
          <a:p>
            <a:pPr algn="ctr"/>
            <a:r>
              <a:rPr lang="en-US" altLang="en-US" sz="1800"/>
              <a:t>Web </a:t>
            </a:r>
          </a:p>
          <a:p>
            <a:pPr algn="ctr"/>
            <a:r>
              <a:rPr lang="en-US" altLang="en-US" sz="1800"/>
              <a:t>Service</a:t>
            </a:r>
            <a:endParaRPr lang="en-US" altLang="en-US"/>
          </a:p>
        </p:txBody>
      </p:sp>
      <p:sp>
        <p:nvSpPr>
          <p:cNvPr id="10" name="Line 8"/>
          <p:cNvSpPr>
            <a:spLocks noChangeShapeType="1"/>
          </p:cNvSpPr>
          <p:nvPr/>
        </p:nvSpPr>
        <p:spPr bwMode="auto">
          <a:xfrm>
            <a:off x="3694826" y="2764716"/>
            <a:ext cx="23622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9"/>
          <p:cNvSpPr>
            <a:spLocks noChangeShapeType="1"/>
          </p:cNvSpPr>
          <p:nvPr/>
        </p:nvSpPr>
        <p:spPr bwMode="auto">
          <a:xfrm flipV="1">
            <a:off x="3717051" y="3831516"/>
            <a:ext cx="23399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10"/>
          <p:cNvSpPr>
            <a:spLocks noChangeShapeType="1"/>
          </p:cNvSpPr>
          <p:nvPr/>
        </p:nvSpPr>
        <p:spPr bwMode="auto">
          <a:xfrm flipV="1">
            <a:off x="3771026" y="4060116"/>
            <a:ext cx="2286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Text Box 11"/>
          <p:cNvSpPr txBox="1">
            <a:spLocks noChangeArrowheads="1"/>
          </p:cNvSpPr>
          <p:nvPr/>
        </p:nvSpPr>
        <p:spPr bwMode="auto">
          <a:xfrm>
            <a:off x="7868363" y="3526716"/>
            <a:ext cx="1054100" cy="590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a:t>Determine</a:t>
            </a:r>
          </a:p>
          <a:p>
            <a:pPr algn="ctr"/>
            <a:r>
              <a:rPr lang="en-US" altLang="en-US" sz="1600"/>
              <a:t>Priority</a:t>
            </a:r>
          </a:p>
        </p:txBody>
      </p:sp>
      <p:sp>
        <p:nvSpPr>
          <p:cNvPr id="14" name="Line 12"/>
          <p:cNvSpPr>
            <a:spLocks noChangeShapeType="1"/>
          </p:cNvSpPr>
          <p:nvPr/>
        </p:nvSpPr>
        <p:spPr bwMode="auto">
          <a:xfrm>
            <a:off x="7488951" y="3831516"/>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Text Box 13"/>
          <p:cNvSpPr txBox="1">
            <a:spLocks noChangeArrowheads="1"/>
          </p:cNvSpPr>
          <p:nvPr/>
        </p:nvSpPr>
        <p:spPr bwMode="auto">
          <a:xfrm>
            <a:off x="9330451" y="2786941"/>
            <a:ext cx="885825" cy="527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a:t>Premier</a:t>
            </a:r>
          </a:p>
          <a:p>
            <a:pPr algn="ctr"/>
            <a:r>
              <a:rPr lang="en-US" altLang="en-US" sz="1400"/>
              <a:t>Customer</a:t>
            </a:r>
            <a:endParaRPr lang="en-US" altLang="en-US"/>
          </a:p>
        </p:txBody>
      </p:sp>
      <p:sp>
        <p:nvSpPr>
          <p:cNvPr id="16" name="Text Box 14"/>
          <p:cNvSpPr txBox="1">
            <a:spLocks noChangeArrowheads="1"/>
          </p:cNvSpPr>
          <p:nvPr/>
        </p:nvSpPr>
        <p:spPr bwMode="auto">
          <a:xfrm>
            <a:off x="9363788" y="3552116"/>
            <a:ext cx="885825" cy="527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a:t>F.F.</a:t>
            </a:r>
          </a:p>
          <a:p>
            <a:pPr algn="ctr"/>
            <a:r>
              <a:rPr lang="en-US" altLang="en-US" sz="1400"/>
              <a:t>Customer</a:t>
            </a:r>
          </a:p>
        </p:txBody>
      </p:sp>
      <p:sp>
        <p:nvSpPr>
          <p:cNvPr id="17" name="Text Box 15"/>
          <p:cNvSpPr txBox="1">
            <a:spLocks noChangeArrowheads="1"/>
          </p:cNvSpPr>
          <p:nvPr/>
        </p:nvSpPr>
        <p:spPr bwMode="auto">
          <a:xfrm>
            <a:off x="9330451" y="4322054"/>
            <a:ext cx="885825" cy="527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a:t>Regular</a:t>
            </a:r>
          </a:p>
          <a:p>
            <a:pPr algn="ctr"/>
            <a:r>
              <a:rPr lang="en-US" altLang="en-US" sz="1400"/>
              <a:t>Customer</a:t>
            </a:r>
          </a:p>
        </p:txBody>
      </p:sp>
      <p:sp>
        <p:nvSpPr>
          <p:cNvPr id="18" name="Line 16"/>
          <p:cNvSpPr>
            <a:spLocks noChangeShapeType="1"/>
          </p:cNvSpPr>
          <p:nvPr/>
        </p:nvSpPr>
        <p:spPr bwMode="auto">
          <a:xfrm flipV="1">
            <a:off x="8936751" y="3069516"/>
            <a:ext cx="381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7"/>
          <p:cNvSpPr>
            <a:spLocks noChangeShapeType="1"/>
          </p:cNvSpPr>
          <p:nvPr/>
        </p:nvSpPr>
        <p:spPr bwMode="auto">
          <a:xfrm>
            <a:off x="8936751" y="3831516"/>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8"/>
          <p:cNvSpPr>
            <a:spLocks noChangeShapeType="1"/>
          </p:cNvSpPr>
          <p:nvPr/>
        </p:nvSpPr>
        <p:spPr bwMode="auto">
          <a:xfrm>
            <a:off x="8936751" y="3831516"/>
            <a:ext cx="3810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Rectangle 19"/>
          <p:cNvSpPr>
            <a:spLocks noChangeArrowheads="1"/>
          </p:cNvSpPr>
          <p:nvPr/>
        </p:nvSpPr>
        <p:spPr bwMode="auto">
          <a:xfrm>
            <a:off x="2742326" y="2317041"/>
            <a:ext cx="717550" cy="4206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Rectangle 20"/>
          <p:cNvSpPr>
            <a:spLocks noChangeArrowheads="1"/>
          </p:cNvSpPr>
          <p:nvPr/>
        </p:nvSpPr>
        <p:spPr bwMode="auto">
          <a:xfrm>
            <a:off x="2907426" y="2482141"/>
            <a:ext cx="717550" cy="4206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t>client</a:t>
            </a:r>
            <a:endParaRPr lang="en-US" altLang="en-US"/>
          </a:p>
        </p:txBody>
      </p:sp>
      <p:sp>
        <p:nvSpPr>
          <p:cNvPr id="23" name="Rectangle 21"/>
          <p:cNvSpPr>
            <a:spLocks noChangeArrowheads="1"/>
          </p:cNvSpPr>
          <p:nvPr/>
        </p:nvSpPr>
        <p:spPr bwMode="auto">
          <a:xfrm>
            <a:off x="2526426" y="3345741"/>
            <a:ext cx="717550" cy="4206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Rectangle 22"/>
          <p:cNvSpPr>
            <a:spLocks noChangeArrowheads="1"/>
          </p:cNvSpPr>
          <p:nvPr/>
        </p:nvSpPr>
        <p:spPr bwMode="auto">
          <a:xfrm>
            <a:off x="2729626" y="3510841"/>
            <a:ext cx="717550" cy="4206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Rectangle 23"/>
          <p:cNvSpPr>
            <a:spLocks noChangeArrowheads="1"/>
          </p:cNvSpPr>
          <p:nvPr/>
        </p:nvSpPr>
        <p:spPr bwMode="auto">
          <a:xfrm>
            <a:off x="2894726" y="3675941"/>
            <a:ext cx="717550" cy="4206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t>client</a:t>
            </a:r>
            <a:endParaRPr lang="en-US" altLang="en-US"/>
          </a:p>
        </p:txBody>
      </p:sp>
      <p:sp>
        <p:nvSpPr>
          <p:cNvPr id="26" name="Rectangle 24"/>
          <p:cNvSpPr>
            <a:spLocks noChangeArrowheads="1"/>
          </p:cNvSpPr>
          <p:nvPr/>
        </p:nvSpPr>
        <p:spPr bwMode="auto">
          <a:xfrm>
            <a:off x="2526426" y="4514141"/>
            <a:ext cx="717550" cy="4206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Rectangle 25"/>
          <p:cNvSpPr>
            <a:spLocks noChangeArrowheads="1"/>
          </p:cNvSpPr>
          <p:nvPr/>
        </p:nvSpPr>
        <p:spPr bwMode="auto">
          <a:xfrm>
            <a:off x="2729626" y="4679241"/>
            <a:ext cx="717550" cy="4206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Rectangle 26"/>
          <p:cNvSpPr>
            <a:spLocks noChangeArrowheads="1"/>
          </p:cNvSpPr>
          <p:nvPr/>
        </p:nvSpPr>
        <p:spPr bwMode="auto">
          <a:xfrm>
            <a:off x="2894726" y="4844341"/>
            <a:ext cx="717550" cy="4206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t>client</a:t>
            </a:r>
            <a:endParaRPr lang="en-US" altLang="en-US"/>
          </a:p>
        </p:txBody>
      </p:sp>
    </p:spTree>
    <p:extLst>
      <p:ext uri="{BB962C8B-B14F-4D97-AF65-F5344CB8AC3E}">
        <p14:creationId xmlns:p14="http://schemas.microsoft.com/office/powerpoint/2010/main" val="320919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one is REST?</a:t>
            </a:r>
            <a:endParaRPr lang="en-US" dirty="0"/>
          </a:p>
        </p:txBody>
      </p:sp>
      <p:graphicFrame>
        <p:nvGraphicFramePr>
          <p:cNvPr id="4" name="Object 30"/>
          <p:cNvGraphicFramePr>
            <a:graphicFrameLocks noChangeAspect="1"/>
          </p:cNvGraphicFramePr>
          <p:nvPr>
            <p:extLst>
              <p:ext uri="{D42A27DB-BD31-4B8C-83A1-F6EECF244321}">
                <p14:modId xmlns:p14="http://schemas.microsoft.com/office/powerpoint/2010/main" val="3763704534"/>
              </p:ext>
            </p:extLst>
          </p:nvPr>
        </p:nvGraphicFramePr>
        <p:xfrm>
          <a:off x="4840433" y="2554480"/>
          <a:ext cx="2257425" cy="3322637"/>
        </p:xfrm>
        <a:graphic>
          <a:graphicData uri="http://schemas.openxmlformats.org/presentationml/2006/ole">
            <mc:AlternateContent xmlns:mc="http://schemas.openxmlformats.org/markup-compatibility/2006">
              <mc:Choice xmlns:v="urn:schemas-microsoft-com:vml" Requires="v">
                <p:oleObj spid="_x0000_s4122" name="Clip" r:id="rId3" imgW="2247480" imgH="3306240" progId="MS_ClipArt_Gallery.2">
                  <p:embed/>
                </p:oleObj>
              </mc:Choice>
              <mc:Fallback>
                <p:oleObj name="Clip" r:id="rId3" imgW="2247480" imgH="330624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0433" y="2554480"/>
                        <a:ext cx="2257425" cy="3322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31"/>
          <p:cNvSpPr txBox="1">
            <a:spLocks noChangeArrowheads="1"/>
          </p:cNvSpPr>
          <p:nvPr/>
        </p:nvSpPr>
        <p:spPr bwMode="auto">
          <a:xfrm>
            <a:off x="2968770" y="2738630"/>
            <a:ext cx="1828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Premier Members</a:t>
            </a:r>
            <a:endParaRPr lang="en-US" altLang="en-US"/>
          </a:p>
        </p:txBody>
      </p:sp>
      <p:sp>
        <p:nvSpPr>
          <p:cNvPr id="6" name="Text Box 32"/>
          <p:cNvSpPr txBox="1">
            <a:spLocks noChangeArrowheads="1"/>
          </p:cNvSpPr>
          <p:nvPr/>
        </p:nvSpPr>
        <p:spPr bwMode="auto">
          <a:xfrm>
            <a:off x="2663970" y="4161030"/>
            <a:ext cx="2457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Frequent Flyer Members</a:t>
            </a:r>
            <a:endParaRPr lang="en-US" altLang="en-US"/>
          </a:p>
        </p:txBody>
      </p:sp>
      <p:sp>
        <p:nvSpPr>
          <p:cNvPr id="7" name="Text Box 33"/>
          <p:cNvSpPr txBox="1">
            <a:spLocks noChangeArrowheads="1"/>
          </p:cNvSpPr>
          <p:nvPr/>
        </p:nvSpPr>
        <p:spPr bwMode="auto">
          <a:xfrm>
            <a:off x="2892570" y="5623117"/>
            <a:ext cx="182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Regular Members</a:t>
            </a:r>
            <a:endParaRPr lang="en-US" altLang="en-US"/>
          </a:p>
        </p:txBody>
      </p:sp>
      <p:sp>
        <p:nvSpPr>
          <p:cNvPr id="8" name="Line 34"/>
          <p:cNvSpPr>
            <a:spLocks noChangeShapeType="1"/>
          </p:cNvSpPr>
          <p:nvPr/>
        </p:nvSpPr>
        <p:spPr bwMode="auto">
          <a:xfrm>
            <a:off x="4292745" y="2438592"/>
            <a:ext cx="3292475" cy="47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35"/>
          <p:cNvSpPr>
            <a:spLocks noChangeShapeType="1"/>
          </p:cNvSpPr>
          <p:nvPr/>
        </p:nvSpPr>
        <p:spPr bwMode="auto">
          <a:xfrm flipV="1">
            <a:off x="4265758" y="3894330"/>
            <a:ext cx="3330575" cy="15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36"/>
          <p:cNvSpPr>
            <a:spLocks noChangeShapeType="1"/>
          </p:cNvSpPr>
          <p:nvPr/>
        </p:nvSpPr>
        <p:spPr bwMode="auto">
          <a:xfrm flipV="1">
            <a:off x="4332433" y="5270692"/>
            <a:ext cx="3286125" cy="79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37"/>
          <p:cNvSpPr>
            <a:spLocks noChangeArrowheads="1"/>
          </p:cNvSpPr>
          <p:nvPr/>
        </p:nvSpPr>
        <p:spPr bwMode="auto">
          <a:xfrm>
            <a:off x="3133870" y="2036955"/>
            <a:ext cx="717550" cy="4206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38"/>
          <p:cNvSpPr>
            <a:spLocks noChangeArrowheads="1"/>
          </p:cNvSpPr>
          <p:nvPr/>
        </p:nvSpPr>
        <p:spPr bwMode="auto">
          <a:xfrm>
            <a:off x="3337070" y="2202055"/>
            <a:ext cx="717550" cy="4206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39"/>
          <p:cNvSpPr>
            <a:spLocks noChangeArrowheads="1"/>
          </p:cNvSpPr>
          <p:nvPr/>
        </p:nvSpPr>
        <p:spPr bwMode="auto">
          <a:xfrm>
            <a:off x="3502170" y="2367155"/>
            <a:ext cx="717550" cy="4206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t>client</a:t>
            </a:r>
            <a:endParaRPr lang="en-US" altLang="en-US"/>
          </a:p>
        </p:txBody>
      </p:sp>
      <p:sp>
        <p:nvSpPr>
          <p:cNvPr id="14" name="Rectangle 40"/>
          <p:cNvSpPr>
            <a:spLocks noChangeArrowheads="1"/>
          </p:cNvSpPr>
          <p:nvPr/>
        </p:nvSpPr>
        <p:spPr bwMode="auto">
          <a:xfrm>
            <a:off x="3133870" y="3472055"/>
            <a:ext cx="717550" cy="4206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Rectangle 41"/>
          <p:cNvSpPr>
            <a:spLocks noChangeArrowheads="1"/>
          </p:cNvSpPr>
          <p:nvPr/>
        </p:nvSpPr>
        <p:spPr bwMode="auto">
          <a:xfrm>
            <a:off x="3337070" y="3637155"/>
            <a:ext cx="717550" cy="4206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Rectangle 42"/>
          <p:cNvSpPr>
            <a:spLocks noChangeArrowheads="1"/>
          </p:cNvSpPr>
          <p:nvPr/>
        </p:nvSpPr>
        <p:spPr bwMode="auto">
          <a:xfrm>
            <a:off x="3502170" y="3802255"/>
            <a:ext cx="717550" cy="4206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t>client</a:t>
            </a:r>
            <a:endParaRPr lang="en-US" altLang="en-US"/>
          </a:p>
        </p:txBody>
      </p:sp>
      <p:sp>
        <p:nvSpPr>
          <p:cNvPr id="17" name="Rectangle 43"/>
          <p:cNvSpPr>
            <a:spLocks noChangeArrowheads="1"/>
          </p:cNvSpPr>
          <p:nvPr/>
        </p:nvSpPr>
        <p:spPr bwMode="auto">
          <a:xfrm>
            <a:off x="3121170" y="4919855"/>
            <a:ext cx="717550" cy="4206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Rectangle 44"/>
          <p:cNvSpPr>
            <a:spLocks noChangeArrowheads="1"/>
          </p:cNvSpPr>
          <p:nvPr/>
        </p:nvSpPr>
        <p:spPr bwMode="auto">
          <a:xfrm>
            <a:off x="3324370" y="5084955"/>
            <a:ext cx="717550" cy="4206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Rectangle 45"/>
          <p:cNvSpPr>
            <a:spLocks noChangeArrowheads="1"/>
          </p:cNvSpPr>
          <p:nvPr/>
        </p:nvSpPr>
        <p:spPr bwMode="auto">
          <a:xfrm>
            <a:off x="3489470" y="5250055"/>
            <a:ext cx="717550" cy="4206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t>client</a:t>
            </a:r>
            <a:endParaRPr lang="en-US" altLang="en-US"/>
          </a:p>
        </p:txBody>
      </p:sp>
      <p:sp>
        <p:nvSpPr>
          <p:cNvPr id="20" name="Text Box 46"/>
          <p:cNvSpPr txBox="1">
            <a:spLocks noChangeArrowheads="1"/>
          </p:cNvSpPr>
          <p:nvPr/>
        </p:nvSpPr>
        <p:spPr bwMode="auto">
          <a:xfrm>
            <a:off x="4529283" y="2187767"/>
            <a:ext cx="283039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dirty="0"/>
              <a:t>http://</a:t>
            </a:r>
            <a:r>
              <a:rPr lang="en-US" altLang="en-US" sz="1200" dirty="0" smtClean="0"/>
              <a:t>www.light-air/reservations/premier</a:t>
            </a:r>
            <a:endParaRPr lang="en-US" altLang="en-US" sz="1800" dirty="0"/>
          </a:p>
        </p:txBody>
      </p:sp>
      <p:sp>
        <p:nvSpPr>
          <p:cNvPr id="21" name="Text Box 47"/>
          <p:cNvSpPr txBox="1">
            <a:spLocks noChangeArrowheads="1"/>
          </p:cNvSpPr>
          <p:nvPr/>
        </p:nvSpPr>
        <p:spPr bwMode="auto">
          <a:xfrm>
            <a:off x="4345133" y="3646680"/>
            <a:ext cx="32006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dirty="0"/>
              <a:t>http://</a:t>
            </a:r>
            <a:r>
              <a:rPr lang="en-US" altLang="en-US" sz="1200" dirty="0" smtClean="0"/>
              <a:t>www.light-air/reservations/frequent-flyer</a:t>
            </a:r>
            <a:endParaRPr lang="en-US" altLang="en-US" sz="1800" dirty="0"/>
          </a:p>
        </p:txBody>
      </p:sp>
      <p:sp>
        <p:nvSpPr>
          <p:cNvPr id="22" name="Text Box 48"/>
          <p:cNvSpPr txBox="1">
            <a:spLocks noChangeArrowheads="1"/>
          </p:cNvSpPr>
          <p:nvPr/>
        </p:nvSpPr>
        <p:spPr bwMode="auto">
          <a:xfrm>
            <a:off x="4559445" y="5026217"/>
            <a:ext cx="277588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dirty="0"/>
              <a:t>http://</a:t>
            </a:r>
            <a:r>
              <a:rPr lang="en-US" altLang="en-US" sz="1200" dirty="0" smtClean="0"/>
              <a:t>www.light-air/reservations/regular</a:t>
            </a:r>
            <a:endParaRPr lang="en-US" altLang="en-US" sz="1800" dirty="0"/>
          </a:p>
        </p:txBody>
      </p:sp>
      <p:sp>
        <p:nvSpPr>
          <p:cNvPr id="23" name="Text Box 50"/>
          <p:cNvSpPr txBox="1">
            <a:spLocks noChangeArrowheads="1"/>
          </p:cNvSpPr>
          <p:nvPr/>
        </p:nvSpPr>
        <p:spPr bwMode="auto">
          <a:xfrm>
            <a:off x="7656658" y="1946467"/>
            <a:ext cx="1157287"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a:t>Premier</a:t>
            </a:r>
          </a:p>
          <a:p>
            <a:pPr algn="ctr"/>
            <a:r>
              <a:rPr lang="en-US" altLang="en-US" sz="1600"/>
              <a:t>Member</a:t>
            </a:r>
          </a:p>
          <a:p>
            <a:pPr algn="ctr"/>
            <a:r>
              <a:rPr lang="en-US" altLang="en-US" sz="1600"/>
              <a:t>Reservation</a:t>
            </a:r>
          </a:p>
          <a:p>
            <a:pPr algn="ctr"/>
            <a:r>
              <a:rPr lang="en-US" altLang="en-US" sz="1600"/>
              <a:t>Service</a:t>
            </a:r>
          </a:p>
        </p:txBody>
      </p:sp>
      <p:sp>
        <p:nvSpPr>
          <p:cNvPr id="24" name="Oval 51"/>
          <p:cNvSpPr>
            <a:spLocks noChangeArrowheads="1"/>
          </p:cNvSpPr>
          <p:nvPr/>
        </p:nvSpPr>
        <p:spPr bwMode="auto">
          <a:xfrm>
            <a:off x="7612208" y="3267267"/>
            <a:ext cx="1211262" cy="118903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Text Box 52"/>
          <p:cNvSpPr txBox="1">
            <a:spLocks noChangeArrowheads="1"/>
          </p:cNvSpPr>
          <p:nvPr/>
        </p:nvSpPr>
        <p:spPr bwMode="auto">
          <a:xfrm>
            <a:off x="7656658" y="3368867"/>
            <a:ext cx="1157287"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a:t>Frequent</a:t>
            </a:r>
          </a:p>
          <a:p>
            <a:pPr algn="ctr"/>
            <a:r>
              <a:rPr lang="en-US" altLang="en-US" sz="1600"/>
              <a:t>Flyer</a:t>
            </a:r>
          </a:p>
          <a:p>
            <a:pPr algn="ctr"/>
            <a:r>
              <a:rPr lang="en-US" altLang="en-US" sz="1600"/>
              <a:t>Reservation</a:t>
            </a:r>
          </a:p>
          <a:p>
            <a:pPr algn="ctr"/>
            <a:r>
              <a:rPr lang="en-US" altLang="en-US" sz="1600"/>
              <a:t>Service</a:t>
            </a:r>
          </a:p>
        </p:txBody>
      </p:sp>
      <p:sp>
        <p:nvSpPr>
          <p:cNvPr id="26" name="Oval 53"/>
          <p:cNvSpPr>
            <a:spLocks noChangeArrowheads="1"/>
          </p:cNvSpPr>
          <p:nvPr/>
        </p:nvSpPr>
        <p:spPr bwMode="auto">
          <a:xfrm>
            <a:off x="7612208" y="4664267"/>
            <a:ext cx="1211262" cy="118903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Text Box 54"/>
          <p:cNvSpPr txBox="1">
            <a:spLocks noChangeArrowheads="1"/>
          </p:cNvSpPr>
          <p:nvPr/>
        </p:nvSpPr>
        <p:spPr bwMode="auto">
          <a:xfrm>
            <a:off x="7656658" y="4765867"/>
            <a:ext cx="1157287"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a:t>Regular</a:t>
            </a:r>
          </a:p>
          <a:p>
            <a:pPr algn="ctr"/>
            <a:r>
              <a:rPr lang="en-US" altLang="en-US" sz="1600"/>
              <a:t>Member</a:t>
            </a:r>
          </a:p>
          <a:p>
            <a:pPr algn="ctr"/>
            <a:r>
              <a:rPr lang="en-US" altLang="en-US" sz="1600"/>
              <a:t>Reservation</a:t>
            </a:r>
          </a:p>
          <a:p>
            <a:pPr algn="ctr"/>
            <a:r>
              <a:rPr lang="en-US" altLang="en-US" sz="1600"/>
              <a:t>Service</a:t>
            </a:r>
          </a:p>
        </p:txBody>
      </p:sp>
    </p:spTree>
    <p:extLst>
      <p:ext uri="{BB962C8B-B14F-4D97-AF65-F5344CB8AC3E}">
        <p14:creationId xmlns:p14="http://schemas.microsoft.com/office/powerpoint/2010/main" val="2431254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is a design pattern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a:t>
            </a:r>
            <a:r>
              <a:rPr lang="en-US" altLang="en-US" b="1" dirty="0" smtClean="0"/>
              <a:t>Resources</a:t>
            </a:r>
            <a:endParaRPr lang="en-US" altLang="en-US" dirty="0"/>
          </a:p>
          <a:p>
            <a:pPr>
              <a:buFont typeface="Wingdings" panose="05000000000000000000" pitchFamily="2" charset="2"/>
              <a:buChar char="Ø"/>
            </a:pPr>
            <a:r>
              <a:rPr lang="en-US" altLang="en-US" dirty="0" smtClean="0"/>
              <a:t> Every </a:t>
            </a:r>
            <a:r>
              <a:rPr lang="en-US" altLang="en-US" dirty="0"/>
              <a:t>distinguishable entity is a resource.  A resource may be a Web site, an HTML page, an XML document, a Web service, a physical device, </a:t>
            </a:r>
            <a:r>
              <a:rPr lang="en-US" altLang="en-US" i="1" dirty="0"/>
              <a:t>etc</a:t>
            </a:r>
            <a:r>
              <a:rPr lang="en-US" altLang="en-US" i="1" dirty="0" smtClean="0"/>
              <a:t>.</a:t>
            </a:r>
          </a:p>
          <a:p>
            <a:pPr>
              <a:buFont typeface="Wingdings" panose="05000000000000000000" pitchFamily="2" charset="2"/>
              <a:buChar char="Ø"/>
            </a:pPr>
            <a:endParaRPr lang="en-US" altLang="en-US" dirty="0"/>
          </a:p>
          <a:p>
            <a:pPr>
              <a:buFont typeface="Wingdings" panose="05000000000000000000" pitchFamily="2" charset="2"/>
              <a:buChar char="Ø"/>
            </a:pPr>
            <a:r>
              <a:rPr lang="en-US" altLang="en-US" b="1" dirty="0" smtClean="0"/>
              <a:t> URLs </a:t>
            </a:r>
            <a:r>
              <a:rPr lang="en-US" altLang="en-US" b="1" dirty="0"/>
              <a:t>Identify </a:t>
            </a:r>
            <a:r>
              <a:rPr lang="en-US" altLang="en-US" b="1" dirty="0" smtClean="0"/>
              <a:t>Resources</a:t>
            </a:r>
            <a:endParaRPr lang="en-US" altLang="en-US" dirty="0" smtClean="0"/>
          </a:p>
          <a:p>
            <a:pPr>
              <a:buFont typeface="Wingdings" panose="05000000000000000000" pitchFamily="2" charset="2"/>
              <a:buChar char="Ø"/>
            </a:pPr>
            <a:r>
              <a:rPr lang="en-US" altLang="en-US" dirty="0"/>
              <a:t> </a:t>
            </a:r>
            <a:r>
              <a:rPr lang="en-US" altLang="en-US" dirty="0" smtClean="0"/>
              <a:t>Every </a:t>
            </a:r>
            <a:r>
              <a:rPr lang="en-US" altLang="en-US" dirty="0"/>
              <a:t>resource is uniquely identified by a URL.  This is Tim Berners-Lee Web Design, Axiom 0.</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6152796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need REST?</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 Consider </a:t>
            </a:r>
            <a:r>
              <a:rPr lang="en-US" dirty="0"/>
              <a:t>a scenario where you are using </a:t>
            </a:r>
            <a:r>
              <a:rPr lang="en-US" dirty="0" smtClean="0"/>
              <a:t>an app to book movie tickets. </a:t>
            </a:r>
          </a:p>
          <a:p>
            <a:pPr>
              <a:buFont typeface="Wingdings" panose="05000000000000000000" pitchFamily="2" charset="2"/>
              <a:buChar char="Ø"/>
            </a:pPr>
            <a:r>
              <a:rPr lang="en-US" dirty="0"/>
              <a:t> </a:t>
            </a:r>
            <a:r>
              <a:rPr lang="en-US" dirty="0" smtClean="0"/>
              <a:t>Now</a:t>
            </a:r>
            <a:r>
              <a:rPr lang="en-US" dirty="0"/>
              <a:t>, obviously, this application needs a lot of Input data, as the data present in the application is never static. Either it is movies getting released on a frequent basis, or various cities showing different languages movies at various times of the day. It’s never static which implies the fact that data is always changing in these applications.</a:t>
            </a:r>
          </a:p>
          <a:p>
            <a:pPr>
              <a:buFont typeface="Wingdings" panose="05000000000000000000" pitchFamily="2" charset="2"/>
              <a:buChar char="Ø"/>
            </a:pPr>
            <a:r>
              <a:rPr lang="en-US" dirty="0" smtClean="0"/>
              <a:t> Now</a:t>
            </a:r>
            <a:r>
              <a:rPr lang="en-US" dirty="0"/>
              <a:t>, where do you think we get this data from?</a:t>
            </a:r>
          </a:p>
          <a:p>
            <a:pPr>
              <a:buFont typeface="Wingdings" panose="05000000000000000000" pitchFamily="2" charset="2"/>
              <a:buChar char="Ø"/>
            </a:pPr>
            <a:r>
              <a:rPr lang="en-US" dirty="0" smtClean="0"/>
              <a:t> Well</a:t>
            </a:r>
            <a:r>
              <a:rPr lang="en-US" dirty="0"/>
              <a:t>, this data is received from the Server or most commonly known as a Web-server. So, the client requests the server for the required information, via an API, and then, the server sends a response to the client.</a:t>
            </a:r>
          </a:p>
          <a:p>
            <a:pPr>
              <a:buFont typeface="Wingdings" panose="05000000000000000000" pitchFamily="2" charset="2"/>
              <a:buChar char="Ø"/>
            </a:pPr>
            <a:r>
              <a:rPr lang="en-US" dirty="0" smtClean="0"/>
              <a:t> Over </a:t>
            </a:r>
            <a:r>
              <a:rPr lang="en-US" dirty="0"/>
              <a:t>here, the response sent to the client is in the form of an HTML Web Page. But, do you think this is an apt response that you would expect when you send a request</a:t>
            </a:r>
            <a:r>
              <a:rPr lang="en-US" dirty="0" smtClean="0"/>
              <a:t>?</a:t>
            </a:r>
            <a:endParaRPr lang="en-US" dirty="0"/>
          </a:p>
        </p:txBody>
      </p:sp>
    </p:spTree>
    <p:extLst>
      <p:ext uri="{BB962C8B-B14F-4D97-AF65-F5344CB8AC3E}">
        <p14:creationId xmlns:p14="http://schemas.microsoft.com/office/powerpoint/2010/main" val="33120508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need REST?</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smtClean="0"/>
              <a:t> You </a:t>
            </a:r>
            <a:r>
              <a:rPr lang="en-US" dirty="0"/>
              <a:t>would prefer the data to be returned in the form of a structured format, rather than the complete Web page.</a:t>
            </a:r>
          </a:p>
          <a:p>
            <a:pPr>
              <a:buFont typeface="Wingdings" panose="05000000000000000000" pitchFamily="2" charset="2"/>
              <a:buChar char="Ø"/>
            </a:pPr>
            <a:r>
              <a:rPr lang="en-US" dirty="0" smtClean="0"/>
              <a:t> So</a:t>
            </a:r>
            <a:r>
              <a:rPr lang="en-US" dirty="0"/>
              <a:t>, for such reasons, the data returned by the server, in response to the request of the client is either in the format of JSON or XML. Both JSON and XML formats have a proper hierarchical structure of data.</a:t>
            </a:r>
          </a:p>
          <a:p>
            <a:pPr>
              <a:buFont typeface="Wingdings" panose="05000000000000000000" pitchFamily="2" charset="2"/>
              <a:buChar char="Ø"/>
            </a:pPr>
            <a:r>
              <a:rPr lang="en-US" dirty="0" smtClean="0"/>
              <a:t> Now</a:t>
            </a:r>
            <a:r>
              <a:rPr lang="en-US" dirty="0"/>
              <a:t>, this sounds quite simple, right?</a:t>
            </a:r>
          </a:p>
          <a:p>
            <a:pPr>
              <a:buFont typeface="Wingdings" panose="05000000000000000000" pitchFamily="2" charset="2"/>
              <a:buChar char="Ø"/>
            </a:pPr>
            <a:r>
              <a:rPr lang="en-US" dirty="0" smtClean="0"/>
              <a:t> But</a:t>
            </a:r>
            <a:r>
              <a:rPr lang="en-US" dirty="0"/>
              <a:t>, the only issue which is present in this framework until now is that you have to use a lot of methods to get the required information. To the fact, using these methods to retrieve information, becomes quite cumbersome when you require complex data.</a:t>
            </a:r>
          </a:p>
          <a:p>
            <a:pPr>
              <a:buFont typeface="Wingdings" panose="05000000000000000000" pitchFamily="2" charset="2"/>
              <a:buChar char="Ø"/>
            </a:pPr>
            <a:r>
              <a:rPr lang="en-US" dirty="0" smtClean="0"/>
              <a:t> So</a:t>
            </a:r>
            <a:r>
              <a:rPr lang="en-US" dirty="0"/>
              <a:t>, this is where REST API comes into the picture. The REST API creates an object, and thereafter sends the values of an object in response to the client. It breaks down a transaction in order to create small modules. Now, each of these modules is used to address a specific part of the transaction. This approach provides more flexibility but requires a lot of effort to be built from the very scratch.</a:t>
            </a:r>
            <a:endParaRPr lang="en-US" dirty="0"/>
          </a:p>
        </p:txBody>
      </p:sp>
    </p:spTree>
    <p:extLst>
      <p:ext uri="{BB962C8B-B14F-4D97-AF65-F5344CB8AC3E}">
        <p14:creationId xmlns:p14="http://schemas.microsoft.com/office/powerpoint/2010/main" val="29975374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REST API</a:t>
            </a:r>
            <a:endParaRPr lang="en-US" dirty="0"/>
          </a:p>
        </p:txBody>
      </p:sp>
      <p:sp>
        <p:nvSpPr>
          <p:cNvPr id="3" name="Content Placeholder 2"/>
          <p:cNvSpPr>
            <a:spLocks noGrp="1"/>
          </p:cNvSpPr>
          <p:nvPr>
            <p:ph idx="1"/>
          </p:nvPr>
        </p:nvSpPr>
        <p:spPr/>
        <p:txBody>
          <a:bodyPr/>
          <a:lstStyle/>
          <a:p>
            <a:r>
              <a:rPr lang="en-US" dirty="0" smtClean="0"/>
              <a:t> </a:t>
            </a:r>
            <a:r>
              <a:rPr lang="en-US" b="1" dirty="0"/>
              <a:t>Stateless</a:t>
            </a:r>
            <a:endParaRPr lang="en-US" dirty="0"/>
          </a:p>
          <a:p>
            <a:r>
              <a:rPr lang="en-US" dirty="0"/>
              <a:t>The requests sent from a client to a server will contain all the required information to make the server understand the requests sent from the client. </a:t>
            </a:r>
            <a:endParaRPr lang="en-US" dirty="0" smtClean="0"/>
          </a:p>
          <a:p>
            <a:r>
              <a:rPr lang="en-US" dirty="0" smtClean="0"/>
              <a:t>This </a:t>
            </a:r>
            <a:r>
              <a:rPr lang="en-US" dirty="0"/>
              <a:t>can be either a part of URL,  query-string parameters, body, or even headers. </a:t>
            </a:r>
            <a:endParaRPr lang="en-US" dirty="0" smtClean="0"/>
          </a:p>
          <a:p>
            <a:r>
              <a:rPr lang="en-US" dirty="0" smtClean="0"/>
              <a:t>The </a:t>
            </a:r>
            <a:r>
              <a:rPr lang="en-US" dirty="0"/>
              <a:t>URL is used to uniquely identify the resource and the body holds the state of the requesting resource. </a:t>
            </a:r>
            <a:endParaRPr lang="en-US" dirty="0" smtClean="0"/>
          </a:p>
          <a:p>
            <a:r>
              <a:rPr lang="en-US" dirty="0" smtClean="0"/>
              <a:t>Once </a:t>
            </a:r>
            <a:r>
              <a:rPr lang="en-US" dirty="0"/>
              <a:t>the server processes the request, a response is sent to the client through body, status or headers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41885460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APIs – developers </a:t>
            </a:r>
            <a:r>
              <a:rPr lang="en-US" dirty="0" smtClean="0">
                <a:sym typeface="Wingdings" panose="05000000000000000000" pitchFamily="2" charset="2"/>
              </a:rPr>
              <a:t>user</a:t>
            </a:r>
            <a:endParaRPr lang="en-US" dirty="0"/>
          </a:p>
        </p:txBody>
      </p:sp>
      <p:grpSp>
        <p:nvGrpSpPr>
          <p:cNvPr id="8" name="Group 7"/>
          <p:cNvGrpSpPr/>
          <p:nvPr/>
        </p:nvGrpSpPr>
        <p:grpSpPr>
          <a:xfrm>
            <a:off x="1473958" y="1910686"/>
            <a:ext cx="9204050" cy="4281647"/>
            <a:chOff x="1473958" y="1910686"/>
            <a:chExt cx="9204050" cy="4281647"/>
          </a:xfrm>
        </p:grpSpPr>
        <p:pic>
          <p:nvPicPr>
            <p:cNvPr id="4" name="Picture 3"/>
            <p:cNvPicPr>
              <a:picLocks noChangeAspect="1"/>
            </p:cNvPicPr>
            <p:nvPr/>
          </p:nvPicPr>
          <p:blipFill rotWithShape="1">
            <a:blip r:embed="rId2"/>
            <a:srcRect l="15671" t="35216" r="39105" b="29542"/>
            <a:stretch/>
          </p:blipFill>
          <p:spPr>
            <a:xfrm>
              <a:off x="1574951" y="1910686"/>
              <a:ext cx="9103057" cy="3988220"/>
            </a:xfrm>
            <a:prstGeom prst="rect">
              <a:avLst/>
            </a:prstGeom>
          </p:spPr>
        </p:pic>
        <p:sp>
          <p:nvSpPr>
            <p:cNvPr id="5" name="Rectangle 4"/>
            <p:cNvSpPr/>
            <p:nvPr/>
          </p:nvSpPr>
          <p:spPr>
            <a:xfrm>
              <a:off x="1473958" y="5431809"/>
              <a:ext cx="1446663" cy="5868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003576" y="5605479"/>
              <a:ext cx="3674432" cy="5868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223145" y="4844954"/>
              <a:ext cx="1034956" cy="2866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335938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REST API</a:t>
            </a:r>
            <a:endParaRPr lang="en-US" dirty="0"/>
          </a:p>
        </p:txBody>
      </p:sp>
      <p:sp>
        <p:nvSpPr>
          <p:cNvPr id="3" name="Content Placeholder 2"/>
          <p:cNvSpPr>
            <a:spLocks noGrp="1"/>
          </p:cNvSpPr>
          <p:nvPr>
            <p:ph idx="1"/>
          </p:nvPr>
        </p:nvSpPr>
        <p:spPr/>
        <p:txBody>
          <a:bodyPr/>
          <a:lstStyle/>
          <a:p>
            <a:r>
              <a:rPr lang="en-US" b="1" dirty="0"/>
              <a:t>Client-Server</a:t>
            </a:r>
            <a:endParaRPr lang="en-US" dirty="0"/>
          </a:p>
          <a:p>
            <a:r>
              <a:rPr lang="en-US" dirty="0"/>
              <a:t>The client-server architecture enables a uniform interface and separates clients from the servers.  </a:t>
            </a:r>
            <a:endParaRPr lang="en-US" dirty="0" smtClean="0"/>
          </a:p>
          <a:p>
            <a:r>
              <a:rPr lang="en-US" dirty="0" smtClean="0"/>
              <a:t>This </a:t>
            </a:r>
            <a:r>
              <a:rPr lang="en-US" dirty="0"/>
              <a:t>enhances the portability across multiple platforms as well as the scalability of the server components.</a:t>
            </a:r>
          </a:p>
        </p:txBody>
      </p:sp>
    </p:spTree>
    <p:extLst>
      <p:ext uri="{BB962C8B-B14F-4D97-AF65-F5344CB8AC3E}">
        <p14:creationId xmlns:p14="http://schemas.microsoft.com/office/powerpoint/2010/main" val="9957153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REST API</a:t>
            </a:r>
            <a:endParaRPr lang="en-US" dirty="0"/>
          </a:p>
        </p:txBody>
      </p:sp>
      <p:sp>
        <p:nvSpPr>
          <p:cNvPr id="3" name="Content Placeholder 2"/>
          <p:cNvSpPr>
            <a:spLocks noGrp="1"/>
          </p:cNvSpPr>
          <p:nvPr>
            <p:ph idx="1"/>
          </p:nvPr>
        </p:nvSpPr>
        <p:spPr/>
        <p:txBody>
          <a:bodyPr/>
          <a:lstStyle/>
          <a:p>
            <a:r>
              <a:rPr lang="en-US" b="1" dirty="0"/>
              <a:t>Uniform Interface</a:t>
            </a:r>
            <a:endParaRPr lang="en-US" dirty="0"/>
          </a:p>
          <a:p>
            <a:r>
              <a:rPr lang="en-US" dirty="0"/>
              <a:t>To obtain the uniformity throughout the application, REST has the following four interface constraints</a:t>
            </a:r>
            <a:r>
              <a:rPr lang="en-US" dirty="0" smtClean="0"/>
              <a:t>:</a:t>
            </a:r>
          </a:p>
          <a:p>
            <a:r>
              <a:rPr lang="en-US" dirty="0"/>
              <a:t>Resource identification</a:t>
            </a:r>
          </a:p>
          <a:p>
            <a:r>
              <a:rPr lang="en-US" dirty="0"/>
              <a:t>Resource Manipulation using representations</a:t>
            </a:r>
          </a:p>
          <a:p>
            <a:r>
              <a:rPr lang="en-US" dirty="0"/>
              <a:t>Self-descriptive messages</a:t>
            </a:r>
          </a:p>
          <a:p>
            <a:r>
              <a:rPr lang="en-US" dirty="0"/>
              <a:t>Hypermedia as the engine of application state</a:t>
            </a:r>
          </a:p>
          <a:p>
            <a:endParaRPr lang="en-US" dirty="0"/>
          </a:p>
        </p:txBody>
      </p:sp>
    </p:spTree>
    <p:extLst>
      <p:ext uri="{BB962C8B-B14F-4D97-AF65-F5344CB8AC3E}">
        <p14:creationId xmlns:p14="http://schemas.microsoft.com/office/powerpoint/2010/main" val="17426204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REST API</a:t>
            </a:r>
            <a:endParaRPr lang="en-US" dirty="0"/>
          </a:p>
        </p:txBody>
      </p:sp>
      <p:sp>
        <p:nvSpPr>
          <p:cNvPr id="3" name="Content Placeholder 2"/>
          <p:cNvSpPr>
            <a:spLocks noGrp="1"/>
          </p:cNvSpPr>
          <p:nvPr>
            <p:ph idx="1"/>
          </p:nvPr>
        </p:nvSpPr>
        <p:spPr/>
        <p:txBody>
          <a:bodyPr/>
          <a:lstStyle/>
          <a:p>
            <a:r>
              <a:rPr lang="en-US" b="1" dirty="0"/>
              <a:t>Cacheable</a:t>
            </a:r>
            <a:endParaRPr lang="en-US" dirty="0"/>
          </a:p>
          <a:p>
            <a:r>
              <a:rPr lang="en-US" dirty="0"/>
              <a:t>In order to provide a better performance, the applications are often made cacheable. </a:t>
            </a:r>
            <a:endParaRPr lang="en-US" dirty="0" smtClean="0"/>
          </a:p>
          <a:p>
            <a:r>
              <a:rPr lang="en-US" dirty="0" smtClean="0"/>
              <a:t>This </a:t>
            </a:r>
            <a:r>
              <a:rPr lang="en-US" dirty="0"/>
              <a:t>is done by labeling the response from the server as cacheable or non-cacheable either implicitly or explicitly. </a:t>
            </a:r>
            <a:endParaRPr lang="en-US" dirty="0" smtClean="0"/>
          </a:p>
          <a:p>
            <a:r>
              <a:rPr lang="en-US" dirty="0" smtClean="0"/>
              <a:t>If </a:t>
            </a:r>
            <a:r>
              <a:rPr lang="en-US" dirty="0"/>
              <a:t>the response is defined as cacheable, then the client cache can reuse the response data for equivalent responses in the future.</a:t>
            </a:r>
          </a:p>
        </p:txBody>
      </p:sp>
    </p:spTree>
    <p:extLst>
      <p:ext uri="{BB962C8B-B14F-4D97-AF65-F5344CB8AC3E}">
        <p14:creationId xmlns:p14="http://schemas.microsoft.com/office/powerpoint/2010/main" val="6366391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REST API</a:t>
            </a:r>
            <a:endParaRPr lang="en-US" dirty="0"/>
          </a:p>
        </p:txBody>
      </p:sp>
      <p:sp>
        <p:nvSpPr>
          <p:cNvPr id="3" name="Content Placeholder 2"/>
          <p:cNvSpPr>
            <a:spLocks noGrp="1"/>
          </p:cNvSpPr>
          <p:nvPr>
            <p:ph idx="1"/>
          </p:nvPr>
        </p:nvSpPr>
        <p:spPr/>
        <p:txBody>
          <a:bodyPr/>
          <a:lstStyle/>
          <a:p>
            <a:r>
              <a:rPr lang="en-US" b="1" dirty="0"/>
              <a:t>Layered system</a:t>
            </a:r>
            <a:endParaRPr lang="en-US" dirty="0"/>
          </a:p>
          <a:p>
            <a:r>
              <a:rPr lang="en-US" dirty="0"/>
              <a:t>The layered system architecture allows an application to be more stable by limiting component behavior.  </a:t>
            </a:r>
            <a:endParaRPr lang="en-US" dirty="0" smtClean="0"/>
          </a:p>
          <a:p>
            <a:r>
              <a:rPr lang="en-US" dirty="0" smtClean="0"/>
              <a:t>This </a:t>
            </a:r>
            <a:r>
              <a:rPr lang="en-US" dirty="0"/>
              <a:t>type of architecture helps in enhancing the application’s security as components in each layer cannot interact beyond the next immediate layer they are in. </a:t>
            </a:r>
            <a:endParaRPr lang="en-US" dirty="0" smtClean="0"/>
          </a:p>
          <a:p>
            <a:r>
              <a:rPr lang="en-US" dirty="0" smtClean="0"/>
              <a:t>Also</a:t>
            </a:r>
            <a:r>
              <a:rPr lang="en-US" dirty="0"/>
              <a:t>, it enables load balancing and provides shared caches for promoting scalability.</a:t>
            </a:r>
          </a:p>
        </p:txBody>
      </p:sp>
    </p:spTree>
    <p:extLst>
      <p:ext uri="{BB962C8B-B14F-4D97-AF65-F5344CB8AC3E}">
        <p14:creationId xmlns:p14="http://schemas.microsoft.com/office/powerpoint/2010/main" val="29242358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REST API</a:t>
            </a:r>
            <a:endParaRPr lang="en-US" dirty="0"/>
          </a:p>
        </p:txBody>
      </p:sp>
      <p:sp>
        <p:nvSpPr>
          <p:cNvPr id="3" name="Content Placeholder 2"/>
          <p:cNvSpPr>
            <a:spLocks noGrp="1"/>
          </p:cNvSpPr>
          <p:nvPr>
            <p:ph idx="1"/>
          </p:nvPr>
        </p:nvSpPr>
        <p:spPr/>
        <p:txBody>
          <a:bodyPr/>
          <a:lstStyle/>
          <a:p>
            <a:r>
              <a:rPr lang="en-US" b="1" dirty="0"/>
              <a:t>Code on demand</a:t>
            </a:r>
            <a:endParaRPr lang="en-US" dirty="0"/>
          </a:p>
          <a:p>
            <a:r>
              <a:rPr lang="en-US" dirty="0"/>
              <a:t>This is an optional constraint and is used the least. </a:t>
            </a:r>
            <a:endParaRPr lang="en-US" dirty="0" smtClean="0"/>
          </a:p>
          <a:p>
            <a:r>
              <a:rPr lang="en-US" dirty="0" smtClean="0"/>
              <a:t>It </a:t>
            </a:r>
            <a:r>
              <a:rPr lang="en-US" dirty="0"/>
              <a:t>permits a clients code or applets to be downloaded and to be used within the application. </a:t>
            </a:r>
            <a:endParaRPr lang="en-US" dirty="0" smtClean="0"/>
          </a:p>
          <a:p>
            <a:r>
              <a:rPr lang="en-US" dirty="0" smtClean="0"/>
              <a:t>In </a:t>
            </a:r>
            <a:r>
              <a:rPr lang="en-US" dirty="0"/>
              <a:t>essence, it simplifies the clients by creating a smart application which doesn’t rely on its own code structure.</a:t>
            </a:r>
          </a:p>
        </p:txBody>
      </p:sp>
    </p:spTree>
    <p:extLst>
      <p:ext uri="{BB962C8B-B14F-4D97-AF65-F5344CB8AC3E}">
        <p14:creationId xmlns:p14="http://schemas.microsoft.com/office/powerpoint/2010/main" val="42540134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Methods</a:t>
            </a:r>
            <a:endParaRPr lang="en-US" dirty="0"/>
          </a:p>
        </p:txBody>
      </p:sp>
      <p:grpSp>
        <p:nvGrpSpPr>
          <p:cNvPr id="5" name="Group 4"/>
          <p:cNvGrpSpPr/>
          <p:nvPr/>
        </p:nvGrpSpPr>
        <p:grpSpPr>
          <a:xfrm>
            <a:off x="1306606" y="1907795"/>
            <a:ext cx="9639748" cy="4192753"/>
            <a:chOff x="1306606" y="1907795"/>
            <a:chExt cx="9639748" cy="4192753"/>
          </a:xfrm>
        </p:grpSpPr>
        <p:pic>
          <p:nvPicPr>
            <p:cNvPr id="12290" name="Picture 2" descr="CRUD Operations - What is REST API - Edurek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06606" y="1907795"/>
              <a:ext cx="9639748" cy="419275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676263" y="1907795"/>
              <a:ext cx="1270091" cy="4942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968781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Tmux</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Terminal Multiplexer</a:t>
            </a:r>
          </a:p>
          <a:p>
            <a:pPr>
              <a:buFont typeface="Wingdings" panose="05000000000000000000" pitchFamily="2" charset="2"/>
              <a:buChar char="Ø"/>
            </a:pPr>
            <a:r>
              <a:rPr lang="en-US" dirty="0"/>
              <a:t> </a:t>
            </a:r>
            <a:r>
              <a:rPr lang="en-US" dirty="0"/>
              <a:t>Within one terminal window you can open multiple windows and split-views (called </a:t>
            </a:r>
            <a:r>
              <a:rPr lang="en-US" i="1" dirty="0"/>
              <a:t>“panes”</a:t>
            </a:r>
            <a:r>
              <a:rPr lang="en-US" dirty="0"/>
              <a:t> in </a:t>
            </a:r>
            <a:r>
              <a:rPr lang="en-US" dirty="0" err="1"/>
              <a:t>tmux</a:t>
            </a:r>
            <a:r>
              <a:rPr lang="en-US" dirty="0"/>
              <a:t> lingo</a:t>
            </a:r>
            <a:r>
              <a:rPr lang="en-US" dirty="0" smtClean="0"/>
              <a:t>)</a:t>
            </a:r>
          </a:p>
          <a:p>
            <a:pPr>
              <a:buFont typeface="Wingdings" panose="05000000000000000000" pitchFamily="2" charset="2"/>
              <a:buChar char="Ø"/>
            </a:pPr>
            <a:r>
              <a:rPr lang="en-US" dirty="0"/>
              <a:t> </a:t>
            </a:r>
            <a:r>
              <a:rPr lang="en-US" dirty="0"/>
              <a:t>Each pane will contain its own, independently running terminal instance. This allows you to have multiple terminal commands and applications running visually next to each other without the need to open multiple terminal emulator windows.</a:t>
            </a:r>
          </a:p>
          <a:p>
            <a:pPr>
              <a:buFont typeface="Wingdings" panose="05000000000000000000" pitchFamily="2" charset="2"/>
              <a:buChar char="Ø"/>
            </a:pPr>
            <a:r>
              <a:rPr lang="en-US" dirty="0" smtClean="0"/>
              <a:t> On </a:t>
            </a:r>
            <a:r>
              <a:rPr lang="en-US" dirty="0"/>
              <a:t>top of that </a:t>
            </a:r>
            <a:r>
              <a:rPr lang="en-US" dirty="0" err="1"/>
              <a:t>tmux</a:t>
            </a:r>
            <a:r>
              <a:rPr lang="en-US" dirty="0"/>
              <a:t> keeps these windows and panes in a session. You can exit a session at any point. This is called </a:t>
            </a:r>
            <a:r>
              <a:rPr lang="en-US" i="1" dirty="0"/>
              <a:t>“detaching”</a:t>
            </a:r>
            <a:r>
              <a:rPr lang="en-US" dirty="0"/>
              <a:t>. </a:t>
            </a:r>
            <a:r>
              <a:rPr lang="en-US" dirty="0" err="1"/>
              <a:t>tmux</a:t>
            </a:r>
            <a:r>
              <a:rPr lang="en-US" dirty="0"/>
              <a:t> will keep this session alive until you kill the </a:t>
            </a:r>
            <a:r>
              <a:rPr lang="en-US" dirty="0" err="1"/>
              <a:t>tmux</a:t>
            </a:r>
            <a:r>
              <a:rPr lang="en-US" dirty="0"/>
              <a:t> server (e.g. when you reboot)</a:t>
            </a:r>
            <a:r>
              <a:rPr lang="en-US" baseline="30000" dirty="0">
                <a:hlinkClick r:id="rId2"/>
              </a:rPr>
              <a:t>2</a:t>
            </a:r>
            <a:r>
              <a:rPr lang="en-US" dirty="0"/>
              <a:t>. This is incredibly useful because at any later point in time you can pick that session up exactly from where you left it by simply </a:t>
            </a:r>
            <a:r>
              <a:rPr lang="en-US" i="1" dirty="0"/>
              <a:t>“attaching”</a:t>
            </a:r>
            <a:r>
              <a:rPr lang="en-US" dirty="0"/>
              <a:t> to that session.</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8224185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it important?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When </a:t>
            </a:r>
            <a:r>
              <a:rPr lang="en-US" dirty="0"/>
              <a:t>you lose your </a:t>
            </a:r>
            <a:r>
              <a:rPr lang="en-US" dirty="0" err="1"/>
              <a:t>ssh</a:t>
            </a:r>
            <a:r>
              <a:rPr lang="en-US" dirty="0"/>
              <a:t> connection the </a:t>
            </a:r>
            <a:r>
              <a:rPr lang="en-US" dirty="0" err="1"/>
              <a:t>tmux</a:t>
            </a:r>
            <a:r>
              <a:rPr lang="en-US" dirty="0"/>
              <a:t> session will simply be detached but will keep running on the server in the background including all the processes that run within your session. </a:t>
            </a:r>
            <a:endParaRPr lang="en-US" dirty="0" smtClean="0"/>
          </a:p>
          <a:p>
            <a:pPr>
              <a:buFont typeface="Wingdings" panose="05000000000000000000" pitchFamily="2" charset="2"/>
              <a:buChar char="Ø"/>
            </a:pPr>
            <a:r>
              <a:rPr lang="en-US" dirty="0"/>
              <a:t> </a:t>
            </a:r>
            <a:r>
              <a:rPr lang="en-US" dirty="0" smtClean="0"/>
              <a:t>To </a:t>
            </a:r>
            <a:r>
              <a:rPr lang="en-US" dirty="0"/>
              <a:t>continue your session simply </a:t>
            </a:r>
            <a:r>
              <a:rPr lang="en-US" dirty="0" err="1"/>
              <a:t>ssh</a:t>
            </a:r>
            <a:r>
              <a:rPr lang="en-US" dirty="0"/>
              <a:t> to the server again and attach to the running session.</a:t>
            </a:r>
          </a:p>
          <a:p>
            <a:pPr>
              <a:buFont typeface="Wingdings" panose="05000000000000000000" pitchFamily="2" charset="2"/>
              <a:buChar char="Ø"/>
            </a:pPr>
            <a:r>
              <a:rPr lang="en-US" dirty="0" smtClean="0"/>
              <a:t> But </a:t>
            </a:r>
            <a:r>
              <a:rPr lang="en-US" dirty="0" err="1"/>
              <a:t>tmux</a:t>
            </a:r>
            <a:r>
              <a:rPr lang="en-US" dirty="0"/>
              <a:t> is not only helpful when working on a remote machine. </a:t>
            </a:r>
            <a:endParaRPr lang="en-US" dirty="0" smtClean="0"/>
          </a:p>
          <a:p>
            <a:pPr>
              <a:buFont typeface="Wingdings" panose="05000000000000000000" pitchFamily="2" charset="2"/>
              <a:buChar char="Ø"/>
            </a:pPr>
            <a:r>
              <a:rPr lang="en-US" dirty="0"/>
              <a:t> </a:t>
            </a:r>
            <a:r>
              <a:rPr lang="en-US" dirty="0" smtClean="0"/>
              <a:t>Start a </a:t>
            </a:r>
            <a:r>
              <a:rPr lang="en-US" dirty="0"/>
              <a:t>new session for </a:t>
            </a:r>
            <a:r>
              <a:rPr lang="en-US" dirty="0" smtClean="0"/>
              <a:t>a new </a:t>
            </a:r>
            <a:r>
              <a:rPr lang="en-US" dirty="0"/>
              <a:t>task and attach to the old session whenever </a:t>
            </a:r>
            <a:r>
              <a:rPr lang="en-US" dirty="0" smtClean="0"/>
              <a:t>you want </a:t>
            </a:r>
            <a:r>
              <a:rPr lang="en-US" dirty="0"/>
              <a:t>to continue with </a:t>
            </a:r>
            <a:r>
              <a:rPr lang="en-US" dirty="0" smtClean="0"/>
              <a:t>the </a:t>
            </a:r>
            <a:r>
              <a:rPr lang="en-US" dirty="0"/>
              <a:t>old task</a:t>
            </a:r>
            <a:r>
              <a:rPr lang="en-US" dirty="0" smtClean="0"/>
              <a:t>.</a:t>
            </a:r>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a:p>
            <a:pPr>
              <a:buFont typeface="Wingdings" panose="05000000000000000000" pitchFamily="2" charset="2"/>
              <a:buChar char="Ø"/>
            </a:pPr>
            <a:r>
              <a:rPr lang="en-US" dirty="0"/>
              <a:t> </a:t>
            </a:r>
            <a:r>
              <a:rPr lang="en-US" dirty="0">
                <a:hlinkClick r:id="rId2"/>
              </a:rPr>
              <a:t>https://www.hamvocke.com/blog/a-quick-and-easy-guide-to-tmux/</a:t>
            </a:r>
            <a:endParaRPr lang="en-US" dirty="0"/>
          </a:p>
        </p:txBody>
      </p:sp>
    </p:spTree>
    <p:extLst>
      <p:ext uri="{BB962C8B-B14F-4D97-AF65-F5344CB8AC3E}">
        <p14:creationId xmlns:p14="http://schemas.microsoft.com/office/powerpoint/2010/main" val="39686387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API from Python</a:t>
            </a:r>
            <a:endParaRPr lang="en-US" dirty="0"/>
          </a:p>
        </p:txBody>
      </p:sp>
      <p:sp>
        <p:nvSpPr>
          <p:cNvPr id="3" name="Content Placeholder 2"/>
          <p:cNvSpPr>
            <a:spLocks noGrp="1"/>
          </p:cNvSpPr>
          <p:nvPr>
            <p:ph idx="1"/>
          </p:nvPr>
        </p:nvSpPr>
        <p:spPr/>
        <p:txBody>
          <a:bodyPr/>
          <a:lstStyle/>
          <a:p>
            <a:r>
              <a:rPr lang="en-US" dirty="0">
                <a:hlinkClick r:id="rId2"/>
              </a:rPr>
              <a:t>https://medium.com/quick-code/absolute-beginners-guide-to-slaying-apis-using-python-7b380dc82236</a:t>
            </a:r>
            <a:endParaRPr lang="en-US" dirty="0"/>
          </a:p>
        </p:txBody>
      </p:sp>
    </p:spTree>
    <p:extLst>
      <p:ext uri="{BB962C8B-B14F-4D97-AF65-F5344CB8AC3E}">
        <p14:creationId xmlns:p14="http://schemas.microsoft.com/office/powerpoint/2010/main" val="30042572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Flask</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a:t>
            </a:r>
            <a:r>
              <a:rPr lang="en-US" dirty="0"/>
              <a:t>A</a:t>
            </a:r>
            <a:r>
              <a:rPr lang="en-US" dirty="0" smtClean="0"/>
              <a:t> </a:t>
            </a:r>
            <a:r>
              <a:rPr lang="en-US" dirty="0"/>
              <a:t>web service development framework in Python. </a:t>
            </a:r>
            <a:endParaRPr lang="en-US" dirty="0" smtClean="0"/>
          </a:p>
          <a:p>
            <a:pPr>
              <a:buFont typeface="Wingdings" panose="05000000000000000000" pitchFamily="2" charset="2"/>
              <a:buChar char="Ø"/>
            </a:pPr>
            <a:r>
              <a:rPr lang="en-US" dirty="0"/>
              <a:t> </a:t>
            </a:r>
            <a:r>
              <a:rPr lang="en-US" dirty="0" smtClean="0"/>
              <a:t>It </a:t>
            </a:r>
            <a:r>
              <a:rPr lang="en-US" dirty="0"/>
              <a:t>is not the only one in Python, there </a:t>
            </a:r>
            <a:r>
              <a:rPr lang="en-US" dirty="0" smtClean="0"/>
              <a:t>are a few </a:t>
            </a:r>
            <a:r>
              <a:rPr lang="en-US" dirty="0"/>
              <a:t>others as well such as Django, Falcon, Hug, </a:t>
            </a:r>
            <a:r>
              <a:rPr lang="en-US" dirty="0" smtClean="0"/>
              <a:t>etc.</a:t>
            </a:r>
          </a:p>
          <a:p>
            <a:pPr>
              <a:buFont typeface="Wingdings" panose="05000000000000000000" pitchFamily="2" charset="2"/>
              <a:buChar char="Ø"/>
            </a:pPr>
            <a:r>
              <a:rPr lang="en-US" dirty="0"/>
              <a:t> </a:t>
            </a:r>
            <a:r>
              <a:rPr lang="en-US" dirty="0" smtClean="0"/>
              <a:t>Flask creates REST API</a:t>
            </a:r>
          </a:p>
          <a:p>
            <a:pPr>
              <a:buFont typeface="Wingdings" panose="05000000000000000000" pitchFamily="2" charset="2"/>
              <a:buChar char="Ø"/>
            </a:pPr>
            <a:r>
              <a:rPr lang="en-US" dirty="0"/>
              <a:t> </a:t>
            </a:r>
            <a:r>
              <a:rPr lang="en-US" dirty="0"/>
              <a:t>Flask framework comes with an inbuilt light-weighted web server which needs minimal configuration, and it can be controlled from your Python code. This is one of the reasons why it is so popular.</a:t>
            </a:r>
            <a:endParaRPr lang="en-US" dirty="0"/>
          </a:p>
        </p:txBody>
      </p:sp>
    </p:spTree>
    <p:extLst>
      <p:ext uri="{BB962C8B-B14F-4D97-AF65-F5344CB8AC3E}">
        <p14:creationId xmlns:p14="http://schemas.microsoft.com/office/powerpoint/2010/main" val="1136513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API</a:t>
            </a:r>
            <a:endParaRPr lang="en-US" dirty="0"/>
          </a:p>
        </p:txBody>
      </p:sp>
      <p:pic>
        <p:nvPicPr>
          <p:cNvPr id="5122" name="Picture 2" descr="API types | ffeathers"/>
          <p:cNvPicPr>
            <a:picLocks noChangeAspect="1" noChangeArrowheads="1"/>
          </p:cNvPicPr>
          <p:nvPr/>
        </p:nvPicPr>
        <p:blipFill rotWithShape="1">
          <a:blip r:embed="rId2">
            <a:extLst>
              <a:ext uri="{28A0092B-C50C-407E-A947-70E740481C1C}">
                <a14:useLocalDpi xmlns:a14="http://schemas.microsoft.com/office/drawing/2010/main" val="0"/>
              </a:ext>
            </a:extLst>
          </a:blip>
          <a:srcRect l="3828" t="4979" r="6866" b="15803"/>
          <a:stretch/>
        </p:blipFill>
        <p:spPr bwMode="auto">
          <a:xfrm>
            <a:off x="1731901" y="1856094"/>
            <a:ext cx="8789158" cy="4418727"/>
          </a:xfrm>
          <a:prstGeom prst="rect">
            <a:avLst/>
          </a:prstGeom>
          <a:noFill/>
          <a:extLst>
            <a:ext uri="{909E8E84-426E-40DD-AFC4-6F175D3DCCD1}">
              <a14:hiddenFill xmlns:a14="http://schemas.microsoft.com/office/drawing/2010/main">
                <a:solidFill>
                  <a:srgbClr val="FFFFFF"/>
                </a:solidFill>
              </a14:hiddenFill>
            </a:ext>
          </a:extLst>
        </p:spPr>
      </p:pic>
      <p:sp>
        <p:nvSpPr>
          <p:cNvPr id="5" name="Left Brace 4"/>
          <p:cNvSpPr/>
          <p:nvPr/>
        </p:nvSpPr>
        <p:spPr>
          <a:xfrm>
            <a:off x="1487606" y="2702257"/>
            <a:ext cx="423081" cy="114641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p:cNvSpPr/>
          <p:nvPr/>
        </p:nvSpPr>
        <p:spPr>
          <a:xfrm rot="10800000">
            <a:off x="4260376" y="2702257"/>
            <a:ext cx="423081" cy="114641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2224585" y="3562066"/>
            <a:ext cx="586854" cy="3821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6950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Essentially …</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3 files needed for API</a:t>
            </a:r>
          </a:p>
          <a:p>
            <a:pPr>
              <a:buFont typeface="Wingdings" panose="05000000000000000000" pitchFamily="2" charset="2"/>
              <a:buChar char="Ø"/>
            </a:pPr>
            <a:r>
              <a:rPr lang="en-US" dirty="0"/>
              <a:t> </a:t>
            </a:r>
            <a:r>
              <a:rPr lang="en-US" dirty="0" smtClean="0"/>
              <a:t>1. Modeling file (Can be </a:t>
            </a:r>
            <a:r>
              <a:rPr lang="en-US" dirty="0" err="1" smtClean="0"/>
              <a:t>Jupyter</a:t>
            </a:r>
            <a:r>
              <a:rPr lang="en-US" dirty="0" smtClean="0"/>
              <a:t>)</a:t>
            </a:r>
          </a:p>
          <a:p>
            <a:pPr>
              <a:buFont typeface="Wingdings" panose="05000000000000000000" pitchFamily="2" charset="2"/>
              <a:buChar char="Ø"/>
            </a:pPr>
            <a:r>
              <a:rPr lang="en-US" dirty="0"/>
              <a:t> </a:t>
            </a:r>
            <a:r>
              <a:rPr lang="en-US" dirty="0" smtClean="0"/>
              <a:t>2. Loader file that restores the saved model and makes predictions (cannot be </a:t>
            </a:r>
            <a:r>
              <a:rPr lang="en-US" dirty="0" err="1" smtClean="0"/>
              <a:t>Jupyter</a:t>
            </a:r>
            <a:r>
              <a:rPr lang="en-US" dirty="0" smtClean="0"/>
              <a:t>)</a:t>
            </a:r>
          </a:p>
          <a:p>
            <a:pPr>
              <a:buFont typeface="Wingdings" panose="05000000000000000000" pitchFamily="2" charset="2"/>
              <a:buChar char="Ø"/>
            </a:pPr>
            <a:r>
              <a:rPr lang="en-US" dirty="0"/>
              <a:t> </a:t>
            </a:r>
            <a:r>
              <a:rPr lang="en-US" dirty="0" smtClean="0"/>
              <a:t>3. Controller / Predictor file that runs the command from Flask (Cannot be </a:t>
            </a:r>
            <a:r>
              <a:rPr lang="en-US" dirty="0" err="1" smtClean="0"/>
              <a:t>Jupyter</a:t>
            </a:r>
            <a:r>
              <a:rPr lang="en-US" dirty="0" smtClean="0"/>
              <a:t>)</a:t>
            </a:r>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t> Default is port 5000. Sometimes the client provides port number to be hosted on.</a:t>
            </a:r>
          </a:p>
          <a:p>
            <a:pPr>
              <a:buFont typeface="Wingdings" panose="05000000000000000000" pitchFamily="2" charset="2"/>
              <a:buChar char="Ø"/>
            </a:pPr>
            <a:r>
              <a:rPr lang="en-US" dirty="0"/>
              <a:t> </a:t>
            </a:r>
            <a:r>
              <a:rPr lang="en-US" dirty="0" smtClean="0"/>
              <a:t>Integration by front end developer is a must.</a:t>
            </a:r>
            <a:endParaRPr lang="en-US" dirty="0"/>
          </a:p>
        </p:txBody>
      </p:sp>
    </p:spTree>
    <p:extLst>
      <p:ext uri="{BB962C8B-B14F-4D97-AF65-F5344CB8AC3E}">
        <p14:creationId xmlns:p14="http://schemas.microsoft.com/office/powerpoint/2010/main" val="1665083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this…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www.datacamp.com/community/tutorials/machine-learning-models-api-python</a:t>
            </a:r>
            <a:endParaRPr lang="en-US" dirty="0" smtClean="0"/>
          </a:p>
          <a:p>
            <a:endParaRPr lang="en-US" dirty="0"/>
          </a:p>
        </p:txBody>
      </p:sp>
    </p:spTree>
    <p:extLst>
      <p:ext uri="{BB962C8B-B14F-4D97-AF65-F5344CB8AC3E}">
        <p14:creationId xmlns:p14="http://schemas.microsoft.com/office/powerpoint/2010/main" val="3573752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a:bodyPr>
          <a:lstStyle/>
          <a:p>
            <a:pPr algn="ctr"/>
            <a:endParaRPr lang="en-US" sz="3200" b="1" dirty="0" smtClean="0">
              <a:solidFill>
                <a:srgbClr val="FF0000"/>
              </a:solidFill>
            </a:endParaRPr>
          </a:p>
          <a:p>
            <a:pPr algn="ctr"/>
            <a:endParaRPr lang="en-US" sz="3200" b="1" dirty="0">
              <a:solidFill>
                <a:srgbClr val="FF0000"/>
              </a:solidFill>
            </a:endParaRPr>
          </a:p>
          <a:p>
            <a:pPr algn="ctr"/>
            <a:endParaRPr lang="en-US" sz="3200" b="1" dirty="0" smtClean="0">
              <a:solidFill>
                <a:srgbClr val="FF0000"/>
              </a:solidFill>
            </a:endParaRPr>
          </a:p>
          <a:p>
            <a:pPr algn="ctr"/>
            <a:r>
              <a:rPr lang="en-US" sz="3200" b="1" dirty="0" smtClean="0">
                <a:solidFill>
                  <a:srgbClr val="FF0000"/>
                </a:solidFill>
              </a:rPr>
              <a:t>Thank you!</a:t>
            </a:r>
            <a:endParaRPr lang="en-US" sz="3200" b="1" dirty="0">
              <a:solidFill>
                <a:srgbClr val="FF0000"/>
              </a:solidFill>
            </a:endParaRPr>
          </a:p>
        </p:txBody>
      </p:sp>
    </p:spTree>
    <p:extLst>
      <p:ext uri="{BB962C8B-B14F-4D97-AF65-F5344CB8AC3E}">
        <p14:creationId xmlns:p14="http://schemas.microsoft.com/office/powerpoint/2010/main" val="92176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a nutshell</a:t>
            </a:r>
            <a:endParaRPr lang="en-US" dirty="0"/>
          </a:p>
        </p:txBody>
      </p:sp>
      <p:pic>
        <p:nvPicPr>
          <p:cNvPr id="11266" name="Picture 2" descr="A Comprehensive Guide to REST vs. SOAP - DZone Integ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7199" y="1848679"/>
            <a:ext cx="3856867" cy="4458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947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is REST API?</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A REST API defines a set of functions which developers can perform requests and receive responses via HTTP protocol such as GET and POST</a:t>
            </a:r>
          </a:p>
          <a:p>
            <a:pPr>
              <a:buFont typeface="Wingdings" panose="05000000000000000000" pitchFamily="2" charset="2"/>
              <a:buChar char="Ø"/>
            </a:pPr>
            <a:endParaRPr lang="en-US" dirty="0" smtClean="0"/>
          </a:p>
          <a:p>
            <a:pPr>
              <a:buFont typeface="Wingdings" panose="05000000000000000000" pitchFamily="2" charset="2"/>
              <a:buChar char="Ø"/>
            </a:pPr>
            <a:r>
              <a:rPr lang="en-US" dirty="0"/>
              <a:t> </a:t>
            </a:r>
            <a:r>
              <a:rPr lang="en-US" dirty="0" smtClean="0"/>
              <a:t>In simple words – REST is a way to talk to other machines through the server with an HTTP protocol</a:t>
            </a:r>
          </a:p>
          <a:p>
            <a:pPr>
              <a:buFont typeface="Wingdings" panose="05000000000000000000" pitchFamily="2" charset="2"/>
              <a:buChar char="Ø"/>
            </a:pPr>
            <a:r>
              <a:rPr lang="en-US" dirty="0"/>
              <a:t> </a:t>
            </a:r>
            <a:r>
              <a:rPr lang="en-US" dirty="0" smtClean="0"/>
              <a:t>Using actions and items</a:t>
            </a:r>
          </a:p>
        </p:txBody>
      </p:sp>
    </p:spTree>
    <p:extLst>
      <p:ext uri="{BB962C8B-B14F-4D97-AF65-F5344CB8AC3E}">
        <p14:creationId xmlns:p14="http://schemas.microsoft.com/office/powerpoint/2010/main" val="18663661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want to view a web page</a:t>
            </a:r>
            <a:endParaRPr lang="en-US" dirty="0"/>
          </a:p>
        </p:txBody>
      </p:sp>
      <p:pic>
        <p:nvPicPr>
          <p:cNvPr id="7" name="Picture 6"/>
          <p:cNvPicPr>
            <a:picLocks noChangeAspect="1"/>
          </p:cNvPicPr>
          <p:nvPr/>
        </p:nvPicPr>
        <p:blipFill>
          <a:blip r:embed="rId2"/>
          <a:stretch>
            <a:fillRect/>
          </a:stretch>
        </p:blipFill>
        <p:spPr>
          <a:xfrm>
            <a:off x="1383030" y="2097917"/>
            <a:ext cx="9486900" cy="3371850"/>
          </a:xfrm>
          <a:prstGeom prst="rect">
            <a:avLst/>
          </a:prstGeom>
        </p:spPr>
      </p:pic>
      <p:pic>
        <p:nvPicPr>
          <p:cNvPr id="8" name="Picture 7"/>
          <p:cNvPicPr>
            <a:picLocks noChangeAspect="1"/>
          </p:cNvPicPr>
          <p:nvPr/>
        </p:nvPicPr>
        <p:blipFill>
          <a:blip r:embed="rId3"/>
          <a:stretch>
            <a:fillRect/>
          </a:stretch>
        </p:blipFill>
        <p:spPr>
          <a:xfrm>
            <a:off x="3249930" y="2195512"/>
            <a:ext cx="2876550" cy="638175"/>
          </a:xfrm>
          <a:prstGeom prst="rect">
            <a:avLst/>
          </a:prstGeom>
        </p:spPr>
      </p:pic>
      <p:pic>
        <p:nvPicPr>
          <p:cNvPr id="9" name="Picture 8"/>
          <p:cNvPicPr>
            <a:picLocks noChangeAspect="1"/>
          </p:cNvPicPr>
          <p:nvPr/>
        </p:nvPicPr>
        <p:blipFill>
          <a:blip r:embed="rId4"/>
          <a:stretch>
            <a:fillRect/>
          </a:stretch>
        </p:blipFill>
        <p:spPr>
          <a:xfrm>
            <a:off x="3970788" y="4244524"/>
            <a:ext cx="1657350" cy="962025"/>
          </a:xfrm>
          <a:prstGeom prst="rect">
            <a:avLst/>
          </a:prstGeom>
        </p:spPr>
      </p:pic>
    </p:spTree>
    <p:extLst>
      <p:ext uri="{BB962C8B-B14F-4D97-AF65-F5344CB8AC3E}">
        <p14:creationId xmlns:p14="http://schemas.microsoft.com/office/powerpoint/2010/main" val="126555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Similarly 2 Apps can talk to each other</a:t>
            </a:r>
            <a:endParaRPr lang="en-US" dirty="0"/>
          </a:p>
        </p:txBody>
      </p:sp>
      <p:pic>
        <p:nvPicPr>
          <p:cNvPr id="4" name="Picture 3"/>
          <p:cNvPicPr>
            <a:picLocks noChangeAspect="1"/>
          </p:cNvPicPr>
          <p:nvPr/>
        </p:nvPicPr>
        <p:blipFill rotWithShape="1">
          <a:blip r:embed="rId2"/>
          <a:srcRect l="17238" t="35615" r="40896" b="35117"/>
          <a:stretch/>
        </p:blipFill>
        <p:spPr>
          <a:xfrm>
            <a:off x="1097280" y="1951630"/>
            <a:ext cx="9580729" cy="3765688"/>
          </a:xfrm>
          <a:prstGeom prst="rect">
            <a:avLst/>
          </a:prstGeom>
        </p:spPr>
      </p:pic>
    </p:spTree>
    <p:extLst>
      <p:ext uri="{BB962C8B-B14F-4D97-AF65-F5344CB8AC3E}">
        <p14:creationId xmlns:p14="http://schemas.microsoft.com/office/powerpoint/2010/main" val="21695270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 </a:t>
            </a:r>
            <a:r>
              <a:rPr lang="en-US" dirty="0" err="1" smtClean="0"/>
              <a:t>REpresentational</a:t>
            </a:r>
            <a:r>
              <a:rPr lang="en-US" dirty="0" smtClean="0"/>
              <a:t> State Transfer</a:t>
            </a:r>
          </a:p>
          <a:p>
            <a:pPr>
              <a:buFont typeface="Wingdings" panose="05000000000000000000" pitchFamily="2" charset="2"/>
              <a:buChar char="Ø"/>
            </a:pPr>
            <a:r>
              <a:rPr lang="en-US" dirty="0"/>
              <a:t> </a:t>
            </a:r>
            <a:r>
              <a:rPr lang="en-US" dirty="0" smtClean="0"/>
              <a:t>It represents the state of the database at a time</a:t>
            </a:r>
          </a:p>
          <a:p>
            <a:pPr>
              <a:buFont typeface="Wingdings" panose="05000000000000000000" pitchFamily="2" charset="2"/>
              <a:buChar char="Ø"/>
            </a:pPr>
            <a:r>
              <a:rPr lang="en-US" dirty="0"/>
              <a:t> </a:t>
            </a:r>
            <a:r>
              <a:rPr lang="en-US" dirty="0" smtClean="0"/>
              <a:t>REST is based on HTTP Protocol</a:t>
            </a:r>
          </a:p>
          <a:p>
            <a:pPr>
              <a:buFont typeface="Wingdings" panose="05000000000000000000" pitchFamily="2" charset="2"/>
              <a:buChar char="Ø"/>
            </a:pPr>
            <a:r>
              <a:rPr lang="en-US" dirty="0"/>
              <a:t> </a:t>
            </a:r>
            <a:r>
              <a:rPr lang="en-US" dirty="0" smtClean="0"/>
              <a:t>Everything in REST is called a resource</a:t>
            </a:r>
          </a:p>
          <a:p>
            <a:pPr>
              <a:buFont typeface="Wingdings" panose="05000000000000000000" pitchFamily="2" charset="2"/>
              <a:buChar char="Ø"/>
            </a:pPr>
            <a:r>
              <a:rPr lang="en-US" dirty="0"/>
              <a:t> </a:t>
            </a:r>
            <a:r>
              <a:rPr lang="en-US" dirty="0" smtClean="0"/>
              <a:t>Resources are accessed via a common interface based on HTTP standards</a:t>
            </a:r>
          </a:p>
          <a:p>
            <a:pPr>
              <a:buFont typeface="Wingdings" panose="05000000000000000000" pitchFamily="2" charset="2"/>
              <a:buChar char="Ø"/>
            </a:pPr>
            <a:r>
              <a:rPr lang="en-US" dirty="0"/>
              <a:t> </a:t>
            </a:r>
            <a:r>
              <a:rPr lang="en-US" dirty="0" smtClean="0"/>
              <a:t>REST server provides access to the resources</a:t>
            </a:r>
          </a:p>
          <a:p>
            <a:pPr>
              <a:buFont typeface="Wingdings" panose="05000000000000000000" pitchFamily="2" charset="2"/>
              <a:buChar char="Ø"/>
            </a:pPr>
            <a:r>
              <a:rPr lang="en-US" dirty="0"/>
              <a:t> </a:t>
            </a:r>
            <a:r>
              <a:rPr lang="en-US" dirty="0" smtClean="0"/>
              <a:t>REST client accesses and modifies the resources</a:t>
            </a:r>
          </a:p>
          <a:p>
            <a:pPr>
              <a:buFont typeface="Wingdings" panose="05000000000000000000" pitchFamily="2" charset="2"/>
              <a:buChar char="Ø"/>
            </a:pPr>
            <a:r>
              <a:rPr lang="en-US" dirty="0"/>
              <a:t> </a:t>
            </a:r>
            <a:r>
              <a:rPr lang="en-US" dirty="0" smtClean="0"/>
              <a:t>It leverages lesser bandwidth and hence makes the application more suitable for the internet</a:t>
            </a:r>
            <a:endParaRPr lang="en-US" dirty="0"/>
          </a:p>
        </p:txBody>
      </p:sp>
    </p:spTree>
    <p:extLst>
      <p:ext uri="{BB962C8B-B14F-4D97-AF65-F5344CB8AC3E}">
        <p14:creationId xmlns:p14="http://schemas.microsoft.com/office/powerpoint/2010/main" val="204885127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190</TotalTime>
  <Words>1877</Words>
  <Application>Microsoft Office PowerPoint</Application>
  <PresentationFormat>Widescreen</PresentationFormat>
  <Paragraphs>306</Paragraphs>
  <Slides>42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8" baseType="lpstr">
      <vt:lpstr>Arial</vt:lpstr>
      <vt:lpstr>Calibri</vt:lpstr>
      <vt:lpstr>Calibri Light</vt:lpstr>
      <vt:lpstr>Wingdings</vt:lpstr>
      <vt:lpstr>Retrospect</vt:lpstr>
      <vt:lpstr>Microsoft Clip Gallery</vt:lpstr>
      <vt:lpstr>APIs</vt:lpstr>
      <vt:lpstr>Application Programming Interface</vt:lpstr>
      <vt:lpstr>APIs – developers user</vt:lpstr>
      <vt:lpstr>Types of API</vt:lpstr>
      <vt:lpstr>In a nutshell</vt:lpstr>
      <vt:lpstr>So what is REST API?</vt:lpstr>
      <vt:lpstr>If you want to view a web page</vt:lpstr>
      <vt:lpstr>Similarly 2 Apps can talk to each other</vt:lpstr>
      <vt:lpstr>REST</vt:lpstr>
      <vt:lpstr>What?</vt:lpstr>
      <vt:lpstr>Simple Example</vt:lpstr>
      <vt:lpstr>Example</vt:lpstr>
      <vt:lpstr>Approach 1</vt:lpstr>
      <vt:lpstr>Approach 2</vt:lpstr>
      <vt:lpstr>Comments</vt:lpstr>
      <vt:lpstr>Web Based Reservation System</vt:lpstr>
      <vt:lpstr>Approach 1</vt:lpstr>
      <vt:lpstr>Disadvantages</vt:lpstr>
      <vt:lpstr>Axiom 0</vt:lpstr>
      <vt:lpstr>Approach 2</vt:lpstr>
      <vt:lpstr>Advantages of Approach 2</vt:lpstr>
      <vt:lpstr>Which one is REST?</vt:lpstr>
      <vt:lpstr>Which one is REST?</vt:lpstr>
      <vt:lpstr>Which one is REST?</vt:lpstr>
      <vt:lpstr>Which one is REST?</vt:lpstr>
      <vt:lpstr>REST is a design pattern</vt:lpstr>
      <vt:lpstr>Why do we need REST?</vt:lpstr>
      <vt:lpstr>Why do we need REST?</vt:lpstr>
      <vt:lpstr>Principles of REST API</vt:lpstr>
      <vt:lpstr>Principles of REST API</vt:lpstr>
      <vt:lpstr>Principles of REST API</vt:lpstr>
      <vt:lpstr>Principles of REST API</vt:lpstr>
      <vt:lpstr>Principles of REST API</vt:lpstr>
      <vt:lpstr>Principles of REST API</vt:lpstr>
      <vt:lpstr>REST Methods</vt:lpstr>
      <vt:lpstr>Tmux</vt:lpstr>
      <vt:lpstr>Why is it important?</vt:lpstr>
      <vt:lpstr>Create API from Python</vt:lpstr>
      <vt:lpstr>Flask</vt:lpstr>
      <vt:lpstr>Essentially …</vt:lpstr>
      <vt:lpstr>Try this…</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APIs</dc:title>
  <dc:creator>This Pc</dc:creator>
  <cp:lastModifiedBy>This Pc</cp:lastModifiedBy>
  <cp:revision>36</cp:revision>
  <dcterms:created xsi:type="dcterms:W3CDTF">2020-08-30T23:10:22Z</dcterms:created>
  <dcterms:modified xsi:type="dcterms:W3CDTF">2020-08-31T02:21:05Z</dcterms:modified>
</cp:coreProperties>
</file>