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6F13FC-18D3-4062-A37E-BE01895CAA26}">
  <a:tblStyle styleId="{7C6F13FC-18D3-4062-A37E-BE01895CAA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894006d71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894006d7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8f7663de6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8f7663d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894006d71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894006d7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94006d71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894006d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94006d71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894006d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894006d71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894006d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94006d71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94006d7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f7663de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8f7663d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pricing game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3"/>
            <a:ext cx="82221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Solution </a:t>
            </a:r>
            <a:r>
              <a:rPr lang="en" sz="2400"/>
              <a:t>by WorldExperts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sng"/>
              <a:t>David Ling - davidlkl</a:t>
            </a:r>
            <a:endParaRPr sz="24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William Lo - kkwilllo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Gloria Lo - GLo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 Estimation Model - Base models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279500" y="1809475"/>
            <a:ext cx="8127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GLM x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Tweedie Regression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handcrafted features (Interactions, binnarizations ...)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Gradient Boosting Machine x 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XGBoost, LightGBM, Catboost, Deep Forest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Monotonicity Constraint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Neural Networks x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Shallow and small (2 - 3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dense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layers, 64 - 128 neurons)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Objective functions: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Tweedie Loss - Predict μ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Zero-inflated Log-normal distribution likelihood - Predict p, μ|p and σ|p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 Estimation Model - Meta model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203300" y="1898950"/>
            <a:ext cx="10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Dataset: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2" name="Google Shape;182;p23"/>
          <p:cNvGraphicFramePr/>
          <p:nvPr/>
        </p:nvGraphicFramePr>
        <p:xfrm>
          <a:off x="279500" y="30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{7C6F13FC-18D3-4062-A37E-BE01895CAA26}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GLM_pred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GBM1_pred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GBM2_pred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GBM3_pred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GBM4_pred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NN1_pred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NN2_pred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Claim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23"/>
          <p:cNvSpPr/>
          <p:nvPr/>
        </p:nvSpPr>
        <p:spPr>
          <a:xfrm rot="-5400000">
            <a:off x="3450975" y="-496500"/>
            <a:ext cx="291600" cy="6645900"/>
          </a:xfrm>
          <a:prstGeom prst="rightBrace">
            <a:avLst>
              <a:gd fmla="val 5952" name="adj1"/>
              <a:gd fmla="val 5155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2056500" y="2378725"/>
            <a:ext cx="34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Prediction from base models as Features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03300" y="3684200"/>
            <a:ext cx="7696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GLM (Tweedie Regression)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Robust and avoid overfitting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395700" y="1958250"/>
            <a:ext cx="812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Price = Max(5, (1 + Profit loading) * Expected claim) + Fixed loading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471900" y="2466950"/>
            <a:ext cx="38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Profit loading = 15.5% + conditional loading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4" name="Google Shape;194;p24"/>
          <p:cNvGraphicFramePr/>
          <p:nvPr/>
        </p:nvGraphicFramePr>
        <p:xfrm>
          <a:off x="551125" y="346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{7C6F13FC-18D3-4062-A37E-BE01895CAA26}</a:tableStyleId>
              </a:tblPr>
              <a:tblGrid>
                <a:gridCol w="1593350"/>
                <a:gridCol w="829700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Based on percentile in expected claim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Top 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Top 5-15%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Top 15-20%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Google Shape;195;p24"/>
          <p:cNvGraphicFramePr/>
          <p:nvPr/>
        </p:nvGraphicFramePr>
        <p:xfrm>
          <a:off x="551125" y="28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{7C6F13FC-18D3-4062-A37E-BE01895CAA26}</a:tableStyleId>
              </a:tblPr>
              <a:tblGrid>
                <a:gridCol w="1825775"/>
                <a:gridCol w="597275"/>
              </a:tblGrid>
              <a:tr h="2095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Based on large claim detection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Predicted as Large Claim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4"/>
          <p:cNvSpPr txBox="1"/>
          <p:nvPr/>
        </p:nvSpPr>
        <p:spPr>
          <a:xfrm>
            <a:off x="453625" y="4432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Fixed loading =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800" y="2543150"/>
            <a:ext cx="3866685" cy="2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lingkaileong@gmail.com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davidlkl@github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16534" t="0"/>
          <a:stretch/>
        </p:blipFill>
        <p:spPr>
          <a:xfrm>
            <a:off x="2849475" y="0"/>
            <a:ext cx="62945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Bachelor in Actuarial Science @ HKU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Master in Big Data Technology @ HKUST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Analyst in GIC (The sovereign wealth fund in Singapore)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life insurance experience through internship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Got to know this game through Singapore Actuary Society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19025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749575" y="2915350"/>
            <a:ext cx="8222100" cy="13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Overall architecture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Pricing</a:t>
            </a:r>
            <a:endParaRPr sz="24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Architecture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442225" y="2518288"/>
            <a:ext cx="16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Large Claim Detection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938150" y="3457175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Policy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>
            <a:stCxn id="90" idx="3"/>
            <a:endCxn id="89" idx="1"/>
          </p:cNvCxnSpPr>
          <p:nvPr/>
        </p:nvCxnSpPr>
        <p:spPr>
          <a:xfrm flipH="1" rot="10800000">
            <a:off x="1642850" y="2825975"/>
            <a:ext cx="799500" cy="8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5277950" y="2016425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Heavy loading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277950" y="3056975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Normal loading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Google Shape;94;p16"/>
          <p:cNvCxnSpPr>
            <a:stCxn id="89" idx="3"/>
            <a:endCxn id="92" idx="1"/>
          </p:cNvCxnSpPr>
          <p:nvPr/>
        </p:nvCxnSpPr>
        <p:spPr>
          <a:xfrm flipH="1" rot="10800000">
            <a:off x="4048125" y="2216488"/>
            <a:ext cx="12297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9" idx="3"/>
            <a:endCxn id="93" idx="1"/>
          </p:cNvCxnSpPr>
          <p:nvPr/>
        </p:nvCxnSpPr>
        <p:spPr>
          <a:xfrm>
            <a:off x="4048125" y="2826088"/>
            <a:ext cx="12297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2442225" y="4042150"/>
            <a:ext cx="16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Claim estimation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6"/>
          <p:cNvCxnSpPr>
            <a:stCxn id="90" idx="3"/>
            <a:endCxn id="96" idx="1"/>
          </p:cNvCxnSpPr>
          <p:nvPr/>
        </p:nvCxnSpPr>
        <p:spPr>
          <a:xfrm>
            <a:off x="1642850" y="3657275"/>
            <a:ext cx="7995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2" idx="3"/>
            <a:endCxn id="93" idx="3"/>
          </p:cNvCxnSpPr>
          <p:nvPr/>
        </p:nvCxnSpPr>
        <p:spPr>
          <a:xfrm>
            <a:off x="6682850" y="2216525"/>
            <a:ext cx="600" cy="1040700"/>
          </a:xfrm>
          <a:prstGeom prst="bentConnector3">
            <a:avLst>
              <a:gd fmla="val 394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5277950" y="4149850"/>
            <a:ext cx="16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Expected claim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16"/>
          <p:cNvCxnSpPr>
            <a:stCxn id="96" idx="3"/>
            <a:endCxn id="99" idx="1"/>
          </p:cNvCxnSpPr>
          <p:nvPr/>
        </p:nvCxnSpPr>
        <p:spPr>
          <a:xfrm>
            <a:off x="4048125" y="4349950"/>
            <a:ext cx="12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6682913" y="2536700"/>
            <a:ext cx="2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6"/>
          <p:cNvCxnSpPr>
            <a:stCxn id="101" idx="3"/>
            <a:endCxn id="99" idx="3"/>
          </p:cNvCxnSpPr>
          <p:nvPr/>
        </p:nvCxnSpPr>
        <p:spPr>
          <a:xfrm>
            <a:off x="6919613" y="2736800"/>
            <a:ext cx="600" cy="16131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/>
        </p:nvSpPr>
        <p:spPr>
          <a:xfrm>
            <a:off x="7289100" y="3343250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114750" y="2216500"/>
            <a:ext cx="5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Large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048125" y="3004550"/>
            <a:ext cx="7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Not Large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architecture?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55863" t="0"/>
          <a:stretch/>
        </p:blipFill>
        <p:spPr>
          <a:xfrm>
            <a:off x="1160175" y="1842775"/>
            <a:ext cx="2747426" cy="301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4359025" y="2048400"/>
            <a:ext cx="4418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Feedback from week 8: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Positive slope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Making more profit for each policy won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model is fine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Shifted to the left (-ve)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Always winning some large claims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Key to secure higher position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474025" y="2442250"/>
            <a:ext cx="139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DC3545"/>
                </a:solidFill>
                <a:highlight>
                  <a:srgbClr val="FFFFFF"/>
                </a:highlight>
              </a:rPr>
              <a:t>Avg Profit: </a:t>
            </a:r>
            <a:r>
              <a:rPr b="1" lang="en" sz="950">
                <a:solidFill>
                  <a:srgbClr val="DC3545"/>
                </a:solidFill>
                <a:highlight>
                  <a:srgbClr val="FFFFFF"/>
                </a:highlight>
              </a:rPr>
              <a:t>-30699.19</a:t>
            </a:r>
            <a:endParaRPr b="1" sz="950">
              <a:solidFill>
                <a:srgbClr val="DC3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DC3545"/>
                </a:solidFill>
                <a:highlight>
                  <a:srgbClr val="FFFFFF"/>
                </a:highlight>
              </a:rPr>
              <a:t>Rank: 80</a:t>
            </a:r>
            <a:endParaRPr b="1" sz="950">
              <a:solidFill>
                <a:srgbClr val="DC3545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/>
              <a:t>switching the architecture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025" y="1826338"/>
            <a:ext cx="2863329" cy="24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353" y="1826337"/>
            <a:ext cx="2764521" cy="24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2103925" y="4420200"/>
            <a:ext cx="515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stable profit at the cost of some profitability (Also due to some change in pricing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strategy)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219300" y="2083875"/>
            <a:ext cx="1161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DC3545"/>
                </a:solidFill>
                <a:highlight>
                  <a:srgbClr val="FFFFFF"/>
                </a:highlight>
              </a:rPr>
              <a:t>Week 9</a:t>
            </a:r>
            <a:endParaRPr b="1" sz="950">
              <a:solidFill>
                <a:srgbClr val="DC3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DC3545"/>
                </a:solidFill>
                <a:highlight>
                  <a:srgbClr val="FFFFFF"/>
                </a:highlight>
              </a:rPr>
              <a:t>Avg Profit:</a:t>
            </a:r>
            <a:r>
              <a:rPr b="1" lang="en" sz="950">
                <a:solidFill>
                  <a:srgbClr val="DC3545"/>
                </a:solidFill>
                <a:highlight>
                  <a:srgbClr val="FFFFFF"/>
                </a:highlight>
              </a:rPr>
              <a:t>787.11</a:t>
            </a:r>
            <a:endParaRPr b="1" sz="950">
              <a:solidFill>
                <a:srgbClr val="DC3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DC3545"/>
                </a:solidFill>
                <a:highlight>
                  <a:srgbClr val="FFFFFF"/>
                </a:highlight>
              </a:rPr>
              <a:t>Rank: 21</a:t>
            </a:r>
            <a:endParaRPr b="1" sz="950">
              <a:solidFill>
                <a:srgbClr val="DC3545"/>
              </a:solidFill>
              <a:highlight>
                <a:srgbClr val="FFFFFF"/>
              </a:highlight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067175" y="2083875"/>
            <a:ext cx="1254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DC3545"/>
                </a:solidFill>
                <a:highlight>
                  <a:srgbClr val="FFFFFF"/>
                </a:highlight>
              </a:rPr>
              <a:t>Week 10</a:t>
            </a:r>
            <a:endParaRPr b="1" sz="950">
              <a:solidFill>
                <a:srgbClr val="DC3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DC3545"/>
                </a:solidFill>
                <a:highlight>
                  <a:srgbClr val="FFFFFF"/>
                </a:highlight>
              </a:rPr>
              <a:t>Avg Profit: </a:t>
            </a:r>
            <a:r>
              <a:rPr b="1" lang="en" sz="950">
                <a:solidFill>
                  <a:srgbClr val="DC3545"/>
                </a:solidFill>
                <a:highlight>
                  <a:srgbClr val="FFFFFF"/>
                </a:highlight>
              </a:rPr>
              <a:t>-571.28</a:t>
            </a:r>
            <a:endParaRPr b="1" sz="950">
              <a:solidFill>
                <a:srgbClr val="DC3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DC3545"/>
                </a:solidFill>
                <a:highlight>
                  <a:srgbClr val="FFFFFF"/>
                </a:highlight>
              </a:rPr>
              <a:t>Rank: 45</a:t>
            </a:r>
            <a:endParaRPr b="1" sz="950">
              <a:solidFill>
                <a:srgbClr val="DC3545"/>
              </a:solidFill>
              <a:highlight>
                <a:srgbClr val="FFFFFF"/>
              </a:highlight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Claim Detection Model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2090227" y="3319075"/>
            <a:ext cx="1413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XGBClassifier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with bagging and resampling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090227" y="4057053"/>
            <a:ext cx="141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with re-weighting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917350" y="3814987"/>
            <a:ext cx="57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Policy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19"/>
          <p:cNvCxnSpPr>
            <a:stCxn id="134" idx="3"/>
            <a:endCxn id="132" idx="1"/>
          </p:cNvCxnSpPr>
          <p:nvPr/>
        </p:nvCxnSpPr>
        <p:spPr>
          <a:xfrm flipH="1" rot="10800000">
            <a:off x="1487350" y="3665287"/>
            <a:ext cx="6030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>
            <a:stCxn id="134" idx="3"/>
            <a:endCxn id="133" idx="1"/>
          </p:cNvCxnSpPr>
          <p:nvPr/>
        </p:nvCxnSpPr>
        <p:spPr>
          <a:xfrm>
            <a:off x="1487350" y="3991987"/>
            <a:ext cx="6030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>
            <a:stCxn id="132" idx="3"/>
            <a:endCxn id="133" idx="3"/>
          </p:cNvCxnSpPr>
          <p:nvPr/>
        </p:nvCxnSpPr>
        <p:spPr>
          <a:xfrm>
            <a:off x="3504127" y="3665425"/>
            <a:ext cx="600" cy="6531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9"/>
          <p:cNvSpPr txBox="1"/>
          <p:nvPr/>
        </p:nvSpPr>
        <p:spPr>
          <a:xfrm>
            <a:off x="3550841" y="3791887"/>
            <a:ext cx="1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19"/>
          <p:cNvCxnSpPr>
            <a:stCxn id="138" idx="3"/>
            <a:endCxn id="140" idx="1"/>
          </p:cNvCxnSpPr>
          <p:nvPr/>
        </p:nvCxnSpPr>
        <p:spPr>
          <a:xfrm flipH="1" rot="10800000">
            <a:off x="3742241" y="3665287"/>
            <a:ext cx="18690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3926369" y="3380725"/>
            <a:ext cx="1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Predicted as “Large” by any of them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611330" y="3488425"/>
            <a:ext cx="126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Large claim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p19"/>
          <p:cNvCxnSpPr>
            <a:stCxn id="138" idx="3"/>
            <a:endCxn id="143" idx="1"/>
          </p:cNvCxnSpPr>
          <p:nvPr/>
        </p:nvCxnSpPr>
        <p:spPr>
          <a:xfrm>
            <a:off x="3742241" y="3991987"/>
            <a:ext cx="18690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/>
        </p:nvSpPr>
        <p:spPr>
          <a:xfrm>
            <a:off x="5611305" y="4141653"/>
            <a:ext cx="126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Large claim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2131163" y="4644675"/>
            <a:ext cx="133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Threshold: 0.5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71900" y="1897125"/>
            <a:ext cx="6772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Label: Claim amount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&gt;= 3000?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Frequency: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1510 out of 228216 (0.66%)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package: Imbalanced-learn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26500" y="28450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Conservative two-model approach:</a:t>
            </a:r>
            <a:endParaRPr sz="1300"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Claim Detection Model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272100" y="3678500"/>
            <a:ext cx="742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Large claim % drops to 0.2% from 0.66%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Sacrifice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~46% of the market shares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471900" y="22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{7C6F13FC-18D3-4062-A37E-BE01895CAA26}</a:tableStyleId>
              </a:tblPr>
              <a:tblGrid>
                <a:gridCol w="1302050"/>
                <a:gridCol w="1270300"/>
                <a:gridCol w="1058575"/>
                <a:gridCol w="1058575"/>
              </a:tblGrid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Predict: Not Large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Predict: Large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Actual: Not Large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122801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103905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226706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Actual: Large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123050 (54%)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1"/>
                          </a:solidFill>
                        </a:rPr>
                        <a:t>105166 (46%)</a:t>
                      </a:r>
                      <a:endParaRPr b="1" sz="10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228216 (100%)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Large claim 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0.20%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0.66%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 Estimation Model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79" y="3033450"/>
            <a:ext cx="5795246" cy="202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243300" y="1800200"/>
            <a:ext cx="6772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Trained by all data (i.e. does not exclude the zeros)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Claim amount is capped by 5k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Error metrics: Tweedie Loss, RMSE (Not robust to outlier)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71900" y="26479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Stacking:</a:t>
            </a:r>
            <a:endParaRPr sz="1300"/>
          </a:p>
        </p:txBody>
      </p:sp>
      <p:sp>
        <p:nvSpPr>
          <p:cNvPr id="164" name="Google Shape;164;p21"/>
          <p:cNvSpPr txBox="1"/>
          <p:nvPr/>
        </p:nvSpPr>
        <p:spPr>
          <a:xfrm>
            <a:off x="1722175" y="4129600"/>
            <a:ext cx="1082700" cy="4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“Not so bad” and </a:t>
            </a:r>
            <a:r>
              <a:rPr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independent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250175" y="4206150"/>
            <a:ext cx="1352100" cy="64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Simple (e.g. Linear model / Simple averaging)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687375" y="2960300"/>
            <a:ext cx="1206300" cy="218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4208000" y="2989775"/>
            <a:ext cx="1206300" cy="218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