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9"/>
    <p:restoredTop sz="87755"/>
  </p:normalViewPr>
  <p:slideViewPr>
    <p:cSldViewPr snapToGrid="0" snapToObjects="1">
      <p:cViewPr varScale="1">
        <p:scale>
          <a:sx n="92" d="100"/>
          <a:sy n="92" d="100"/>
        </p:scale>
        <p:origin x="176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6777A-39AF-D649-8FC9-2DAFD3D9913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24F59-621F-6E40-A689-E153F00A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24F59-621F-6E40-A689-E153F00A0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 proper meaningful hyperlink, and an example of an inactive link. Grouped image with alt text, each single image is marked as decorative.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24F59-621F-6E40-A689-E153F00A0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order is accurate and accurate language attribution is assigned to the French text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24F59-621F-6E40-A689-E153F00A0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24F59-621F-6E40-A689-E153F00A0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solution than using Smart Art would be to select a template and modify the content area it to fit your needs, then check the reading order of the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24F59-621F-6E40-A689-E153F00A0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8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DBB-4507-FD4C-8C94-A50C7961E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46F8C-5053-C143-9F88-4208B31DA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A62E-191E-3140-BB40-6BF88333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6969-5443-5B47-8EEA-54303899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94FC-3938-4540-8E24-6BB37B6B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E71E-BB30-534F-8854-A3D60821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50B05-3C95-0547-BF34-B2CE83500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C7E6-E677-4246-B63C-7B3375F8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2759-7F14-254A-B1A1-916FC1D1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33B7-01A6-8E43-B554-0EFE7A04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19DEC-A170-F84B-A160-F92AA008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3BE0-B94D-5A47-8B98-40DD87F8B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D8F7-0279-9442-9964-57C1E2B9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6923-81F3-BC4F-B176-0A039129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0858-8DE6-384A-9FE2-89AE0A1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C58E-36D5-5044-8264-D8E406BC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EAE5-3BB5-1F48-B531-8CC3BAF0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F6A6-CF0B-454E-B892-3E4694F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61B6-EED2-264D-8317-78B82910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E8B5-54D9-F849-90FE-2E14795B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8472-6FBD-E347-9464-149BB433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64828-82C8-E745-AF8A-5ECA266F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07EB-DAEA-E549-B70F-D5B9386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9DFF-AB5A-FB44-A05E-A39F211C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8E00-7AB0-0C4C-9874-874CA29B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4029-E29B-344D-A870-7138150A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A3A5-4EF0-034D-9EA4-49227785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EB917-D635-8646-8D3E-F966C1CA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68AB3-8CFE-A746-BA26-BAD35AD3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C913-265D-7A48-A240-B771F48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398A3-0C11-CE47-B92B-2D06E65F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DF32-B7A1-F74D-8A3D-9C4E3492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5F7CC-B527-3E47-A6D7-E9290FFA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CE52-EA48-EB4D-9A12-5499BB4F9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356A9-413C-324C-9263-225080FDB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46C-ABAF-8C4B-9935-E9D7E279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1EDBF-194A-194E-82DB-581E7CE0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973F0-34D8-7642-8D47-FCAEAC47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D54CC-C3FD-7744-AE6F-05D61026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9995-2B6E-024F-9046-DCBB904C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1B425-67A8-6549-BFC6-32CC1CAE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97E86-B2EF-BA46-A71D-205E9C8B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8A3B8-FC0E-854E-8F7C-90705432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DB0A9-0132-CC45-B7D7-6104A289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E1917-BF5E-1C49-8051-51111421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6A95-A15C-E94F-B957-C363A90D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784A-C051-AD49-8DA8-D68E4CBC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A58C-6676-0E4C-959F-4EDE9673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89043-C059-ED4D-A385-E25162607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2AC2D-EC8A-2E41-8DE7-C12BC3FD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D9762-9E27-D846-9909-2551F6AB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0A6D-5675-4647-95E7-36B19283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98D-7A7B-3B4C-8594-EEEB104A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A3E02-DCE3-FD4D-B1A6-72F623445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388EF-667C-704A-AFE4-6F93A95D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AFD2-3A8E-F844-844E-18F9E9E3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F81-ABE1-F44C-B9E2-CE35CD186E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399B-CEB8-AA4C-9FA0-14C52C67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4012-C641-674D-AA36-C5CC3875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D244-012D-3F4E-977A-5D67E4BAC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97ECC-E50E-8944-979A-95BC2BBF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E704-3798-4246-8967-415C6B3C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E5F6-1532-2247-BABD-7440F1763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CBF13F81-ABE1-F44C-B9E2-CE35CD186EDD}" type="datetimeFigureOut">
              <a:rPr lang="en-US" smtClean="0"/>
              <a:pPr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DB33-2CA7-FE42-AC18-60973E568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DDBD-952D-524B-81A6-D91CEEC96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68BD244-012D-3F4E-977A-5D67E4BAC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2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.edu/accesscomputing/AU/aft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B0BB-182B-BE4C-9243-31D630F8C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+mj-lt"/>
              </a:rPr>
              <a:t>Introduction to Physics</a:t>
            </a:r>
          </a:p>
        </p:txBody>
      </p:sp>
      <p:pic>
        <p:nvPicPr>
          <p:cNvPr id="4" name="image1.png" descr="Accessible University logo">
            <a:extLst>
              <a:ext uri="{FF2B5EF4-FFF2-40B4-BE49-F238E27FC236}">
                <a16:creationId xmlns:a16="http://schemas.microsoft.com/office/drawing/2014/main" id="{4003DE12-1F3B-7E4D-83DE-EDBF8273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91008" y="3708055"/>
            <a:ext cx="7609984" cy="15530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1050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837C-79E4-C149-9FC0-348DB65B41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j-lt"/>
              </a:rPr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6A99-F9F1-C240-ACAA-265FECC8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259"/>
            <a:ext cx="10515600" cy="4351338"/>
          </a:xfrm>
        </p:spPr>
        <p:txBody>
          <a:bodyPr/>
          <a:lstStyle/>
          <a:p>
            <a:r>
              <a:rPr lang="en-US" dirty="0">
                <a:latin typeface="+mn-lt"/>
              </a:rPr>
              <a:t>Text </a:t>
            </a:r>
            <a:r>
              <a:rPr lang="en-US" dirty="0">
                <a:latin typeface="+mn-lt"/>
                <a:hlinkClick r:id="rId3"/>
              </a:rPr>
              <a:t>Introduction to Physics, Second Edition</a:t>
            </a:r>
            <a:r>
              <a:rPr lang="en-US" dirty="0">
                <a:latin typeface="+mn-lt"/>
              </a:rPr>
              <a:t>, authored by the instructor</a:t>
            </a:r>
          </a:p>
          <a:p>
            <a:pPr lvl="1"/>
            <a:r>
              <a:rPr lang="en-US" dirty="0">
                <a:latin typeface="+mn-lt"/>
              </a:rPr>
              <a:t>washington.edu/accesscomputing/AU/after.html</a:t>
            </a:r>
          </a:p>
        </p:txBody>
      </p:sp>
      <p:grpSp>
        <p:nvGrpSpPr>
          <p:cNvPr id="10" name="Group 9" descr="A group of ice cubes representing solid. Water with bubbles representing liquid. A cloud in the sky representing gas. These elements make up the three phases of matter. ">
            <a:extLst>
              <a:ext uri="{FF2B5EF4-FFF2-40B4-BE49-F238E27FC236}">
                <a16:creationId xmlns:a16="http://schemas.microsoft.com/office/drawing/2014/main" id="{45C6DB85-8116-EC23-D004-A45FD3B82916}"/>
              </a:ext>
            </a:extLst>
          </p:cNvPr>
          <p:cNvGrpSpPr/>
          <p:nvPr/>
        </p:nvGrpSpPr>
        <p:grpSpPr>
          <a:xfrm>
            <a:off x="1052718" y="3429000"/>
            <a:ext cx="10301082" cy="2160270"/>
            <a:chOff x="1026353" y="4192034"/>
            <a:chExt cx="10301082" cy="21602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896E73-4961-20CA-B045-78747518D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5247" y="4495530"/>
              <a:ext cx="3362188" cy="182427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E13461-5C66-27C3-182F-AB113B411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4906" y="4224531"/>
              <a:ext cx="3362188" cy="2095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1B5643-B2E6-26B6-CB1B-A451C00F7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6353" y="4192034"/>
              <a:ext cx="3200400" cy="2160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8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4BE3-D424-A947-8278-183FFE60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j-lt"/>
              </a:rPr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84EC-76D5-A544-9727-366B3EB2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</a:pPr>
            <a:r>
              <a:rPr lang="en-US" dirty="0">
                <a:latin typeface="+mn-lt"/>
              </a:rPr>
              <a:t>To offer students exposure to basic principles of Physics</a:t>
            </a:r>
          </a:p>
          <a:p>
            <a:pPr lvl="0">
              <a:spcBef>
                <a:spcPts val="600"/>
              </a:spcBef>
            </a:pPr>
            <a:r>
              <a:rPr lang="en-US" dirty="0">
                <a:latin typeface="+mn-lt"/>
              </a:rPr>
              <a:t>To provide students with rich, thought-provoking discussions during lecture sessions</a:t>
            </a:r>
          </a:p>
          <a:p>
            <a:pPr lvl="0">
              <a:spcBef>
                <a:spcPts val="600"/>
              </a:spcBef>
            </a:pPr>
            <a:r>
              <a:rPr lang="en-US" dirty="0">
                <a:latin typeface="+mn-lt"/>
              </a:rPr>
              <a:t>To provide students with experiential learning opportunities during laboratory sessions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5520D-CC30-B576-DEEC-37694F57F987}"/>
              </a:ext>
            </a:extLst>
          </p:cNvPr>
          <p:cNvSpPr txBox="1"/>
          <p:nvPr/>
        </p:nvSpPr>
        <p:spPr>
          <a:xfrm>
            <a:off x="1871157" y="5103493"/>
            <a:ext cx="844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 programme est également disponible en français sur demande.</a:t>
            </a:r>
          </a:p>
        </p:txBody>
      </p:sp>
    </p:spTree>
    <p:extLst>
      <p:ext uri="{BB962C8B-B14F-4D97-AF65-F5344CB8AC3E}">
        <p14:creationId xmlns:p14="http://schemas.microsoft.com/office/powerpoint/2010/main" val="6272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73A974-CD58-CE48-BC84-428C1CCC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j-lt"/>
              </a:rPr>
              <a:t>Class Schedule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B77F2C-9EC6-6540-84E0-C273D0DD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</p:txBody>
      </p:sp>
      <p:graphicFrame>
        <p:nvGraphicFramePr>
          <p:cNvPr id="9" name="Table 8" descr="Simple table with 3 columns and 7 rows.">
            <a:extLst>
              <a:ext uri="{FF2B5EF4-FFF2-40B4-BE49-F238E27FC236}">
                <a16:creationId xmlns:a16="http://schemas.microsoft.com/office/drawing/2014/main" id="{5D8A8DE4-196E-1F44-8828-2FD04815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21952"/>
              </p:ext>
            </p:extLst>
          </p:nvPr>
        </p:nvGraphicFramePr>
        <p:xfrm>
          <a:off x="838201" y="1825625"/>
          <a:ext cx="10515600" cy="4486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9811">
                  <a:extLst>
                    <a:ext uri="{9D8B030D-6E8A-4147-A177-3AD203B41FA5}">
                      <a16:colId xmlns:a16="http://schemas.microsoft.com/office/drawing/2014/main" val="2527190168"/>
                    </a:ext>
                  </a:extLst>
                </a:gridCol>
                <a:gridCol w="5850377">
                  <a:extLst>
                    <a:ext uri="{9D8B030D-6E8A-4147-A177-3AD203B41FA5}">
                      <a16:colId xmlns:a16="http://schemas.microsoft.com/office/drawing/2014/main" val="2897234877"/>
                    </a:ext>
                  </a:extLst>
                </a:gridCol>
                <a:gridCol w="3025412">
                  <a:extLst>
                    <a:ext uri="{9D8B030D-6E8A-4147-A177-3AD203B41FA5}">
                      <a16:colId xmlns:a16="http://schemas.microsoft.com/office/drawing/2014/main" val="2140703003"/>
                    </a:ext>
                  </a:extLst>
                </a:gridCol>
              </a:tblGrid>
              <a:tr h="7638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Week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Reading Assignment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2556143"/>
                  </a:ext>
                </a:extLst>
              </a:tr>
              <a:tr h="3205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Course Introduction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Chapter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400486"/>
                  </a:ext>
                </a:extLst>
              </a:tr>
              <a:tr h="583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Inertia, equilibrium, kinematics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Chapters 2-3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358078"/>
                  </a:ext>
                </a:extLst>
              </a:tr>
              <a:tr h="583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Newton’s laws, vectors, momentum, energy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Chapters 4-7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385091"/>
                  </a:ext>
                </a:extLst>
              </a:tr>
              <a:tr h="3205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Matter, elasticity, scaling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Chapters 8-10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699955"/>
                  </a:ext>
                </a:extLst>
              </a:tr>
              <a:tr h="8752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Wake kinematics, sound, electricity, magnetism, induction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Chapters 11-15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600938"/>
                  </a:ext>
                </a:extLst>
              </a:tr>
              <a:tr h="583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Light, reflection and refraction, emission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Chapters 16-18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569975"/>
                  </a:ext>
                </a:extLst>
              </a:tr>
              <a:tr h="3205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Review, final exam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17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99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73A974-CD58-CE48-BC84-428C1CCC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j-lt"/>
              </a:rPr>
              <a:t>Grades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A7434-7A5C-4B8C-DD10-99BAE5869069}"/>
              </a:ext>
            </a:extLst>
          </p:cNvPr>
          <p:cNvSpPr txBox="1"/>
          <p:nvPr/>
        </p:nvSpPr>
        <p:spPr>
          <a:xfrm>
            <a:off x="836612" y="143161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Grades will be assigned on a ten-point scale (90 to 100 is an A, 80 to 89 is a B, etc.). Homework, exams, and projects will be weighted as follows: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4D6C8AC-B4B0-054F-2054-A168E8FE37E6}"/>
              </a:ext>
            </a:extLst>
          </p:cNvPr>
          <p:cNvSpPr txBox="1">
            <a:spLocks/>
          </p:cNvSpPr>
          <p:nvPr/>
        </p:nvSpPr>
        <p:spPr>
          <a:xfrm>
            <a:off x="913714" y="2431143"/>
            <a:ext cx="3383280" cy="99785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Homework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13C9F79-1286-01A9-A171-C8CE9F5065B0}"/>
              </a:ext>
            </a:extLst>
          </p:cNvPr>
          <p:cNvSpPr txBox="1">
            <a:spLocks/>
          </p:cNvSpPr>
          <p:nvPr/>
        </p:nvSpPr>
        <p:spPr>
          <a:xfrm>
            <a:off x="916895" y="3429000"/>
            <a:ext cx="3383281" cy="3217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/>
            <a:r>
              <a:rPr lang="en-US" dirty="0">
                <a:latin typeface="+mn-lt"/>
              </a:rPr>
              <a:t>15%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930ACB-C498-C75D-6557-0A270F87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197" y="2419806"/>
            <a:ext cx="3392855" cy="997857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Exams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B77F2C-9EC6-6540-84E0-C273D0DDD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2770" y="3417663"/>
            <a:ext cx="3383282" cy="32178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20040"/>
            <a:r>
              <a:rPr lang="en-US" dirty="0">
                <a:latin typeface="+mn-lt"/>
              </a:rPr>
              <a:t>1 – 15%</a:t>
            </a:r>
          </a:p>
          <a:p>
            <a:pPr marL="320040"/>
            <a:r>
              <a:rPr lang="en-US" dirty="0">
                <a:latin typeface="+mn-lt"/>
              </a:rPr>
              <a:t>2 – 15%</a:t>
            </a:r>
          </a:p>
          <a:p>
            <a:pPr marL="320040"/>
            <a:r>
              <a:rPr lang="en-US" dirty="0">
                <a:latin typeface="+mn-lt"/>
              </a:rPr>
              <a:t>Final – 20%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B84DB-1C77-F4CD-B3B4-87B9D381D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2257" y="2422265"/>
            <a:ext cx="3383279" cy="997856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3732E-D8B6-D5EA-E24F-481ED52F5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82255" y="3420121"/>
            <a:ext cx="3383282" cy="322674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320040"/>
            <a:r>
              <a:rPr lang="en-US" dirty="0">
                <a:latin typeface="+mn-lt"/>
              </a:rPr>
              <a:t>1 – 10%</a:t>
            </a:r>
          </a:p>
          <a:p>
            <a:pPr marL="320040"/>
            <a:r>
              <a:rPr lang="en-US" dirty="0">
                <a:latin typeface="+mn-lt"/>
              </a:rPr>
              <a:t>2 – 10%</a:t>
            </a:r>
          </a:p>
          <a:p>
            <a:pPr marL="320040"/>
            <a:r>
              <a:rPr lang="en-US" dirty="0">
                <a:latin typeface="+mn-lt"/>
              </a:rPr>
              <a:t>Final – 15%</a:t>
            </a:r>
          </a:p>
        </p:txBody>
      </p:sp>
    </p:spTree>
    <p:extLst>
      <p:ext uri="{BB962C8B-B14F-4D97-AF65-F5344CB8AC3E}">
        <p14:creationId xmlns:p14="http://schemas.microsoft.com/office/powerpoint/2010/main" val="222828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286</Words>
  <Application>Microsoft Macintosh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Introduction to Physics</vt:lpstr>
      <vt:lpstr>Textbook</vt:lpstr>
      <vt:lpstr>Course Objectives</vt:lpstr>
      <vt:lpstr>Class Schedule</vt:lpstr>
      <vt:lpstr>Grades</vt:lpstr>
    </vt:vector>
  </TitlesOfParts>
  <Company>Univeristy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Accessible University Mock Presentation</dc:title>
  <dc:creator>Gaby de Jongh</dc:creator>
  <dc:description>This document was created to test and demonstrate accessibility features of HTML, Word, and PDF.</dc:description>
  <cp:lastModifiedBy>Gaby de Jongh</cp:lastModifiedBy>
  <cp:revision>35</cp:revision>
  <dcterms:created xsi:type="dcterms:W3CDTF">2021-05-05T23:55:26Z</dcterms:created>
  <dcterms:modified xsi:type="dcterms:W3CDTF">2022-11-11T21:00:53Z</dcterms:modified>
</cp:coreProperties>
</file>