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4" r:id="rId4"/>
    <p:sldId id="258" r:id="rId5"/>
    <p:sldId id="304" r:id="rId6"/>
    <p:sldId id="281" r:id="rId7"/>
    <p:sldId id="305" r:id="rId8"/>
    <p:sldId id="306" r:id="rId9"/>
    <p:sldId id="261" r:id="rId10"/>
    <p:sldId id="283" r:id="rId11"/>
    <p:sldId id="282" r:id="rId12"/>
    <p:sldId id="262" r:id="rId13"/>
    <p:sldId id="284" r:id="rId14"/>
    <p:sldId id="285" r:id="rId15"/>
    <p:sldId id="260" r:id="rId16"/>
    <p:sldId id="299" r:id="rId17"/>
    <p:sldId id="280" r:id="rId18"/>
    <p:sldId id="286" r:id="rId19"/>
    <p:sldId id="264" r:id="rId20"/>
    <p:sldId id="301" r:id="rId21"/>
    <p:sldId id="265" r:id="rId22"/>
    <p:sldId id="266" r:id="rId23"/>
    <p:sldId id="290" r:id="rId24"/>
    <p:sldId id="267" r:id="rId25"/>
    <p:sldId id="268" r:id="rId26"/>
    <p:sldId id="300" r:id="rId27"/>
    <p:sldId id="303" r:id="rId28"/>
    <p:sldId id="302" r:id="rId29"/>
    <p:sldId id="269" r:id="rId30"/>
    <p:sldId id="270" r:id="rId31"/>
    <p:sldId id="271" r:id="rId32"/>
    <p:sldId id="307" r:id="rId33"/>
    <p:sldId id="308" r:id="rId34"/>
    <p:sldId id="272" r:id="rId35"/>
    <p:sldId id="273" r:id="rId36"/>
    <p:sldId id="293" r:id="rId37"/>
    <p:sldId id="275" r:id="rId38"/>
    <p:sldId id="276" r:id="rId39"/>
    <p:sldId id="291" r:id="rId40"/>
    <p:sldId id="278" r:id="rId41"/>
    <p:sldId id="296" r:id="rId42"/>
    <p:sldId id="297" r:id="rId43"/>
    <p:sldId id="309" r:id="rId44"/>
    <p:sldId id="310" r:id="rId45"/>
  </p:sldIdLst>
  <p:sldSz cx="9144000" cy="6858000" type="screen4x3"/>
  <p:notesSz cx="6858000" cy="9144000"/>
  <p:embeddedFontLst>
    <p:embeddedFont>
      <p:font typeface="Calibri" pitchFamily="34" charset="0"/>
      <p:regular r:id="rId47"/>
      <p:bold r:id="rId48"/>
      <p:italic r:id="rId49"/>
      <p:boldItalic r:id="rId50"/>
    </p:embeddedFont>
    <p:embeddedFont>
      <p:font typeface="Consolas" pitchFamily="49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3333B2"/>
    <a:srgbClr val="85B717"/>
    <a:srgbClr val="7F0055"/>
    <a:srgbClr val="E8F7C1"/>
    <a:srgbClr val="FFFFFF"/>
    <a:srgbClr val="A6E31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2" autoAdjust="0"/>
    <p:restoredTop sz="94655" autoAdjust="0"/>
  </p:normalViewPr>
  <p:slideViewPr>
    <p:cSldViewPr>
      <p:cViewPr varScale="1">
        <p:scale>
          <a:sx n="127" d="100"/>
          <a:sy n="127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8596" y="1714488"/>
            <a:ext cx="8286808" cy="1133468"/>
          </a:xfrm>
          <a:prstGeom prst="roundRect">
            <a:avLst>
              <a:gd name="adj" fmla="val 13450"/>
            </a:avLst>
          </a:prstGeom>
          <a:solidFill>
            <a:srgbClr val="E8F7C1"/>
          </a:solidFill>
          <a:ln>
            <a:noFill/>
          </a:ln>
          <a:effectLst>
            <a:outerShdw blurRad="50800" dist="38100" dir="4080000" sx="100800" sy="1008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929618" cy="838200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429000"/>
            <a:ext cx="9144000" cy="11049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Autor</a:t>
            </a:r>
            <a:endParaRPr lang="en-US" dirty="0"/>
          </a:p>
        </p:txBody>
      </p:sp>
      <p:pic>
        <p:nvPicPr>
          <p:cNvPr id="9" name="Picture 15" descr="tud_logo_rgb_15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96" y="261448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4"/>
          <p:cNvSpPr>
            <a:spLocks/>
          </p:cNvSpPr>
          <p:nvPr userDrawn="1"/>
        </p:nvSpPr>
        <p:spPr bwMode="auto">
          <a:xfrm flipV="1">
            <a:off x="-97155" y="1000108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 hasCustomPrompt="1"/>
          </p:nvPr>
        </p:nvSpPr>
        <p:spPr>
          <a:xfrm>
            <a:off x="0" y="4929198"/>
            <a:ext cx="9144000" cy="714380"/>
          </a:xfrm>
        </p:spPr>
        <p:txBody>
          <a:bodyPr/>
          <a:lstStyle>
            <a:lvl1pPr algn="ctr">
              <a:buNone/>
              <a:defRPr sz="2800" baseline="0"/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9556C-2595-4E56-A717-316D8EFEAEE5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0A5D-7968-4289-B148-46667062E381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gradFill>
            <a:gsLst>
              <a:gs pos="0">
                <a:srgbClr val="A6E31F"/>
              </a:gs>
              <a:gs pos="100000">
                <a:srgbClr val="85B71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071546"/>
          </a:xfrm>
          <a:prstGeom prst="rect">
            <a:avLst/>
          </a:prstGeom>
          <a:gradFill flip="none" rotWithShape="1">
            <a:gsLst>
              <a:gs pos="0">
                <a:srgbClr val="85B717"/>
              </a:gs>
              <a:gs pos="100000">
                <a:srgbClr val="FFFFFF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71670" y="6643710"/>
            <a:ext cx="5000660" cy="21429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noProof="0" dirty="0" smtClean="0">
                <a:solidFill>
                  <a:schemeClr val="tx1"/>
                </a:solidFill>
                <a:latin typeface="+mn-lt"/>
                <a:cs typeface="+mn-cs"/>
              </a:rPr>
              <a:t>C++ Grundlagen</a:t>
            </a:r>
            <a:endParaRPr lang="de-DE" sz="1200" noProof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596" y="1066800"/>
            <a:ext cx="8143932" cy="5059363"/>
          </a:xfrm>
        </p:spPr>
        <p:txBody>
          <a:bodyPr anchor="ctr" anchorCtr="0"/>
          <a:lstStyle>
            <a:lvl1pPr>
              <a:buClr>
                <a:srgbClr val="85B717"/>
              </a:buClr>
              <a:buSzPct val="100000"/>
              <a:buFont typeface="Arial" pitchFamily="34" charset="0"/>
              <a:buChar char="•"/>
              <a:defRPr sz="2800" baseline="0"/>
            </a:lvl1pPr>
            <a:lvl2pPr>
              <a:buClr>
                <a:srgbClr val="85B717"/>
              </a:buClr>
              <a:buSzPct val="80000"/>
              <a:buFont typeface="Arial" pitchFamily="34" charset="0"/>
              <a:buChar char="•"/>
              <a:defRPr sz="2400"/>
            </a:lvl2pPr>
          </a:lstStyle>
          <a:p>
            <a:pPr lvl="0"/>
            <a:r>
              <a:rPr lang="en-US" dirty="0" smtClean="0"/>
              <a:t>Click </a:t>
            </a:r>
          </a:p>
          <a:p>
            <a:pPr lvl="1"/>
            <a:r>
              <a:rPr lang="en-US" dirty="0" smtClean="0"/>
              <a:t>Click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15404" cy="1071546"/>
          </a:xfrm>
        </p:spPr>
        <p:txBody>
          <a:bodyPr/>
          <a:lstStyle>
            <a:lvl1pPr marL="182880" algn="l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6"/>
          <p:cNvSpPr txBox="1"/>
          <p:nvPr userDrawn="1"/>
        </p:nvSpPr>
        <p:spPr>
          <a:xfrm>
            <a:off x="0" y="6643710"/>
            <a:ext cx="3143240" cy="214290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noProof="0" dirty="0" smtClean="0">
                <a:solidFill>
                  <a:schemeClr val="tx1"/>
                </a:solidFill>
                <a:latin typeface="+mn-lt"/>
                <a:cs typeface="+mn-cs"/>
              </a:rPr>
              <a:t>Jens </a:t>
            </a:r>
            <a:r>
              <a:rPr lang="de-DE" sz="1200" noProof="0" dirty="0" err="1" smtClean="0">
                <a:solidFill>
                  <a:schemeClr val="tx1"/>
                </a:solidFill>
                <a:latin typeface="+mn-lt"/>
                <a:cs typeface="+mn-cs"/>
              </a:rPr>
              <a:t>Quedenfeld</a:t>
            </a:r>
            <a:endParaRPr lang="de-DE" sz="1200" noProof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1" name="TextBox 6"/>
          <p:cNvSpPr txBox="1"/>
          <p:nvPr userDrawn="1"/>
        </p:nvSpPr>
        <p:spPr>
          <a:xfrm>
            <a:off x="7929586" y="6643710"/>
            <a:ext cx="1214414" cy="21429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18C191-169B-430B-8DD4-6A55E8A61AA1}" type="slidenum">
              <a:rPr lang="de-DE" sz="1200" noProof="0" smtClean="0">
                <a:solidFill>
                  <a:schemeClr val="tx1"/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200" noProof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0982-9BD1-41A4-898E-2DE3EFDAD62B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0ADF50-10D7-42AC-AB89-4CCBF61CB015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165E67-DA18-45D0-8E9E-6B8ACAE456BC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F7254F-48EC-4278-B0A8-D3E98656B758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D2C74D-DD70-47EE-8C13-D0349F90F129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659C-7A1E-4BA8-A357-D19EE208B1A5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4503-3AD9-4F80-9E80-DDFEFC8BB6B0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3D0017-6054-459D-AE5C-191A18401D8C}" type="datetime1">
              <a:rPr lang="en-US" smtClean="0"/>
              <a:pPr>
                <a:defRPr/>
              </a:pPr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 err="1" smtClean="0"/>
              <a:t>Grundlagen</a:t>
            </a:r>
            <a:endParaRPr lang="en-US" dirty="0" smtClean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857256"/>
          </a:xfrm>
        </p:spPr>
        <p:txBody>
          <a:bodyPr rtlCol="0" anchor="ctr" anchorCtr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Jens </a:t>
            </a:r>
            <a:r>
              <a:rPr lang="en-US" dirty="0" err="1" smtClean="0"/>
              <a:t>Quedenfeld</a:t>
            </a:r>
            <a:endParaRPr lang="en-US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02. April 2014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71546"/>
            <a:ext cx="8143932" cy="5059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4122738" algn="l"/>
              </a:tabLst>
            </a:pPr>
            <a:r>
              <a:rPr lang="de-DE" sz="2600" dirty="0" smtClean="0">
                <a:latin typeface="Consolas"/>
              </a:rPr>
              <a:t>Zugriff auf Arrays wie bei Java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a[10];	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Array der Länge 10</a:t>
            </a:r>
            <a:endParaRPr lang="de-DE" sz="2200" dirty="0" smtClean="0">
              <a:latin typeface="Consolas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</a:tabLst>
            </a:pPr>
            <a:r>
              <a:rPr lang="de-DE" sz="2200" b="1" dirty="0" smtClean="0">
                <a:latin typeface="Consolas"/>
              </a:rPr>
              <a:t>a[0] = 42;</a:t>
            </a:r>
            <a:r>
              <a:rPr lang="de-DE" sz="2200" dirty="0" smtClean="0">
                <a:latin typeface="Consolas"/>
              </a:rPr>
              <a:t>	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0-tes Element bekommt Wert 42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</a:tabLst>
            </a:pPr>
            <a:r>
              <a:rPr lang="de-DE" sz="2200" b="1" dirty="0" smtClean="0">
                <a:latin typeface="Consolas"/>
              </a:rPr>
              <a:t>a[10] = 42;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 // Undefiniertes Verhalten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</a:tabLst>
            </a:pPr>
            <a:r>
              <a:rPr lang="de-DE" sz="2200" b="1" dirty="0" smtClean="0">
                <a:solidFill>
                  <a:srgbClr val="3F7F5F"/>
                </a:solidFill>
                <a:latin typeface="Consolas"/>
              </a:rPr>
              <a:t>		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da Array nur 10 Elemente hat</a:t>
            </a:r>
            <a:endParaRPr lang="de-DE" sz="2200" dirty="0" smtClean="0">
              <a:latin typeface="Consolas"/>
            </a:endParaRPr>
          </a:p>
          <a:p>
            <a:pPr>
              <a:tabLst>
                <a:tab pos="2514600" algn="l"/>
              </a:tabLst>
            </a:pPr>
            <a:endParaRPr lang="de-DE" dirty="0" smtClean="0"/>
          </a:p>
          <a:p>
            <a:pPr>
              <a:tabLst>
                <a:tab pos="2514600" algn="l"/>
              </a:tabLst>
            </a:pPr>
            <a:r>
              <a:rPr lang="de-DE" dirty="0" smtClean="0"/>
              <a:t>Arrays sind Zeiger auf das erste Element</a:t>
            </a:r>
          </a:p>
          <a:p>
            <a:pPr lvl="1">
              <a:buNone/>
              <a:tabLst>
                <a:tab pos="2514600" algn="l"/>
              </a:tabLst>
            </a:pPr>
            <a:r>
              <a:rPr lang="de-DE" b="1" dirty="0" smtClean="0">
                <a:latin typeface="Consolas"/>
              </a:rPr>
              <a:t>*a = 5;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	 // a[0] = 5</a:t>
            </a:r>
          </a:p>
          <a:p>
            <a:pPr lvl="1">
              <a:buNone/>
              <a:tabLst>
                <a:tab pos="2514600" algn="l"/>
              </a:tabLst>
            </a:pPr>
            <a:r>
              <a:rPr lang="de-DE" b="1" dirty="0" smtClean="0">
                <a:latin typeface="Consolas"/>
              </a:rPr>
              <a:t>*(a+1) = 6;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	 // a[1] = 6;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928670"/>
            <a:ext cx="8143932" cy="128588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Dynamische Speicherverwaltung mit </a:t>
            </a:r>
            <a:r>
              <a:rPr lang="de-DE" b="1" dirty="0" err="1" smtClean="0">
                <a:solidFill>
                  <a:srgbClr val="7F0055"/>
                </a:solidFill>
              </a:rPr>
              <a:t>new</a:t>
            </a:r>
            <a:r>
              <a:rPr lang="de-DE" dirty="0" smtClean="0"/>
              <a:t>/</a:t>
            </a:r>
            <a:r>
              <a:rPr lang="de-DE" b="1" dirty="0" err="1" smtClean="0">
                <a:solidFill>
                  <a:srgbClr val="7F0055"/>
                </a:solidFill>
              </a:rPr>
              <a:t>delete</a:t>
            </a:r>
            <a:r>
              <a:rPr lang="de-DE" dirty="0" smtClean="0"/>
              <a:t> ist </a:t>
            </a:r>
            <a:r>
              <a:rPr lang="de-DE" b="1" dirty="0" smtClean="0"/>
              <a:t>fehleranfällig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857224" y="2357430"/>
            <a:ext cx="6786610" cy="3786214"/>
          </a:xfrm>
          <a:prstGeom prst="roundRect">
            <a:avLst>
              <a:gd name="adj" fmla="val 57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57224" y="2571744"/>
            <a:ext cx="6786610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857224" y="2357430"/>
            <a:ext cx="6786610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57224" y="235743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7224" y="2786059"/>
            <a:ext cx="67866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1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memory_leak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n) {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 </a:t>
            </a:r>
            <a:r>
              <a:rPr lang="de-DE" sz="21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array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[n];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de-DE" sz="21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/*Sonderfall*/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 </a:t>
            </a:r>
            <a:r>
              <a:rPr lang="de-DE" sz="21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Speicher-Leck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delete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de-DE" sz="21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array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1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n;</a:t>
            </a:r>
            <a:endParaRPr lang="de-DE" sz="2100" dirty="0" smtClean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1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DE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215370" cy="50593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de-DE" dirty="0" smtClean="0"/>
              <a:t>Gefahr bei </a:t>
            </a:r>
            <a:r>
              <a:rPr lang="de-DE" b="1" dirty="0" err="1" smtClean="0">
                <a:solidFill>
                  <a:srgbClr val="7F0055"/>
                </a:solidFill>
              </a:rPr>
              <a:t>new</a:t>
            </a:r>
            <a:r>
              <a:rPr lang="de-DE" dirty="0" smtClean="0"/>
              <a:t>[] / </a:t>
            </a:r>
            <a:r>
              <a:rPr lang="de-DE" b="1" dirty="0" err="1" smtClean="0">
                <a:solidFill>
                  <a:srgbClr val="7F0055"/>
                </a:solidFill>
              </a:rPr>
              <a:t>delete</a:t>
            </a:r>
            <a:r>
              <a:rPr lang="de-DE" dirty="0" smtClean="0"/>
              <a:t>[]: Speicher-Lecks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Deshalb: </a:t>
            </a:r>
            <a:r>
              <a:rPr lang="de-DE" b="1" i="1" dirty="0" err="1" smtClean="0">
                <a:solidFill>
                  <a:srgbClr val="3333B2"/>
                </a:solidFill>
              </a:rPr>
              <a:t>std</a:t>
            </a:r>
            <a:r>
              <a:rPr lang="de-DE" b="1" i="1" dirty="0" smtClean="0">
                <a:solidFill>
                  <a:srgbClr val="3333B2"/>
                </a:solidFill>
              </a:rPr>
              <a:t>::</a:t>
            </a:r>
            <a:r>
              <a:rPr lang="de-DE" b="1" i="1" dirty="0" err="1" smtClean="0">
                <a:solidFill>
                  <a:srgbClr val="3333B2"/>
                </a:solidFill>
              </a:rPr>
              <a:t>vector</a:t>
            </a:r>
            <a:r>
              <a:rPr lang="de-DE" b="1" dirty="0" smtClean="0">
                <a:solidFill>
                  <a:srgbClr val="3333B2"/>
                </a:solidFill>
              </a:rPr>
              <a:t> </a:t>
            </a:r>
            <a:r>
              <a:rPr lang="de-DE" dirty="0" smtClean="0"/>
              <a:t>aus der Standardbibliothek (STL)</a:t>
            </a:r>
          </a:p>
          <a:p>
            <a:pPr>
              <a:spcBef>
                <a:spcPts val="1000"/>
              </a:spcBef>
            </a:pPr>
            <a:r>
              <a:rPr lang="de-DE" b="1" i="1" dirty="0" err="1" smtClean="0">
                <a:solidFill>
                  <a:srgbClr val="3333B2"/>
                </a:solidFill>
              </a:rPr>
              <a:t>std</a:t>
            </a:r>
            <a:r>
              <a:rPr lang="de-DE" b="1" i="1" dirty="0" smtClean="0">
                <a:solidFill>
                  <a:srgbClr val="3333B2"/>
                </a:solidFill>
              </a:rPr>
              <a:t>::</a:t>
            </a:r>
            <a:r>
              <a:rPr lang="de-DE" b="1" i="1" dirty="0" err="1" smtClean="0">
                <a:solidFill>
                  <a:srgbClr val="3333B2"/>
                </a:solidFill>
              </a:rPr>
              <a:t>vector</a:t>
            </a:r>
            <a:r>
              <a:rPr lang="de-DE" dirty="0" smtClean="0"/>
              <a:t> entspricht der </a:t>
            </a:r>
            <a:r>
              <a:rPr lang="de-DE" b="1" i="1" dirty="0" smtClean="0">
                <a:solidFill>
                  <a:srgbClr val="3333B2"/>
                </a:solidFill>
              </a:rPr>
              <a:t>ArrayList</a:t>
            </a:r>
            <a:r>
              <a:rPr lang="de-DE" i="1" dirty="0" smtClean="0"/>
              <a:t> </a:t>
            </a:r>
            <a:r>
              <a:rPr lang="de-DE" dirty="0" smtClean="0"/>
              <a:t>von </a:t>
            </a:r>
            <a:r>
              <a:rPr lang="de-DE" i="1" dirty="0" smtClean="0"/>
              <a:t>Java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Im Gegensatz zu </a:t>
            </a:r>
            <a:r>
              <a:rPr lang="de-DE" i="1" dirty="0" smtClean="0"/>
              <a:t>Java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rgbClr val="3333B2"/>
                </a:solidFill>
              </a:rPr>
              <a:t/>
            </a:r>
            <a:br>
              <a:rPr lang="de-DE" b="1" dirty="0" smtClean="0">
                <a:solidFill>
                  <a:srgbClr val="3333B2"/>
                </a:solidFill>
              </a:rPr>
            </a:br>
            <a:r>
              <a:rPr lang="de-DE" dirty="0" smtClean="0"/>
              <a:t>keine Geschwindigkeitsverluste gegenüber Arrays</a:t>
            </a:r>
          </a:p>
          <a:p>
            <a:pPr>
              <a:spcBef>
                <a:spcPts val="1000"/>
              </a:spcBef>
            </a:pPr>
            <a:r>
              <a:rPr lang="de-DE" b="1" dirty="0" err="1" smtClean="0">
                <a:solidFill>
                  <a:srgbClr val="3333B2"/>
                </a:solidFill>
              </a:rPr>
              <a:t>std</a:t>
            </a:r>
            <a:r>
              <a:rPr lang="de-DE" b="1" dirty="0" smtClean="0">
                <a:solidFill>
                  <a:srgbClr val="3333B2"/>
                </a:solidFill>
              </a:rPr>
              <a:t>::</a:t>
            </a:r>
            <a:r>
              <a:rPr lang="de-DE" b="1" dirty="0" err="1" smtClean="0">
                <a:solidFill>
                  <a:srgbClr val="3333B2"/>
                </a:solidFill>
              </a:rPr>
              <a:t>vector</a:t>
            </a:r>
            <a:r>
              <a:rPr lang="de-DE" dirty="0" smtClean="0"/>
              <a:t> arbeitet intern mit </a:t>
            </a:r>
            <a:r>
              <a:rPr lang="de-DE" b="1" dirty="0" err="1" smtClean="0">
                <a:solidFill>
                  <a:srgbClr val="7F0055"/>
                </a:solidFill>
              </a:rPr>
              <a:t>new</a:t>
            </a:r>
            <a:r>
              <a:rPr lang="de-DE" dirty="0" smtClean="0"/>
              <a:t>[] / </a:t>
            </a:r>
            <a:r>
              <a:rPr lang="de-DE" b="1" dirty="0" err="1" smtClean="0">
                <a:solidFill>
                  <a:srgbClr val="7F0055"/>
                </a:solidFill>
              </a:rPr>
              <a:t>delete</a:t>
            </a:r>
            <a:r>
              <a:rPr lang="de-DE" dirty="0" smtClean="0"/>
              <a:t>[]</a:t>
            </a:r>
          </a:p>
          <a:p>
            <a:pPr>
              <a:spcBef>
                <a:spcPts val="1000"/>
              </a:spcBef>
            </a:pPr>
            <a:r>
              <a:rPr lang="de-DE" dirty="0" smtClean="0"/>
              <a:t>Im </a:t>
            </a:r>
            <a:r>
              <a:rPr lang="de-DE" i="1" dirty="0" err="1" smtClean="0"/>
              <a:t>Destruktor</a:t>
            </a:r>
            <a:r>
              <a:rPr lang="de-DE" dirty="0" smtClean="0"/>
              <a:t> wird das intern verwaltete Array automatisch gelöscht (dazu später mehr)</a:t>
            </a:r>
          </a:p>
          <a:p>
            <a:pPr lvl="1">
              <a:spcBef>
                <a:spcPts val="1000"/>
              </a:spcBef>
              <a:buClr>
                <a:schemeClr val="tx1"/>
              </a:buClr>
              <a:buSzPct val="100000"/>
              <a:buFont typeface="Symbol" pitchFamily="18" charset="2"/>
              <a:buChar char="Þ"/>
            </a:pPr>
            <a:r>
              <a:rPr lang="de-DE" sz="2800" dirty="0" smtClean="0"/>
              <a:t> </a:t>
            </a:r>
            <a:r>
              <a:rPr lang="de-DE" sz="2800" b="1" dirty="0" smtClean="0"/>
              <a:t>keine</a:t>
            </a:r>
            <a:r>
              <a:rPr lang="de-DE" sz="2800" dirty="0" smtClean="0"/>
              <a:t> Speicher-Lecks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vector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vector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42910" y="1357298"/>
            <a:ext cx="7715304" cy="5000660"/>
          </a:xfrm>
          <a:prstGeom prst="roundRect">
            <a:avLst>
              <a:gd name="adj" fmla="val 57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2910" y="1571612"/>
            <a:ext cx="7715304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42910" y="1357298"/>
            <a:ext cx="7715304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42910" y="1357299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2910" y="1785926"/>
            <a:ext cx="7715304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include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entspricht dem 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import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bei Java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latin typeface="Consolas"/>
                <a:ea typeface="Calibri"/>
                <a:cs typeface="Times New Roman"/>
              </a:rPr>
              <a:t> 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vector_test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v(10);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mit 10 Elementen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v[0] = 3;	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  // Zuweisung und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 = v[0];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Zugriff wie bei Arrays!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w;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de-DE" b="1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nicht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&gt; w</a:t>
            </a:r>
            <a:r>
              <a:rPr lang="de-DE" b="1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;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0; i &lt; 5; i++)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w.push_back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(42);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automatische Vergrößerung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                        // entspricht </a:t>
            </a:r>
            <a:r>
              <a:rPr lang="de-DE" i="1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add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bei ArrayList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w.size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Anzahl der Elemente: 5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49263" algn="l"/>
                <a:tab pos="989013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Beim Verlassen wird der Speicher beider Vektoren</a:t>
            </a:r>
            <a:b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</a:b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     automatisch freigegeben</a:t>
            </a:r>
            <a:endParaRPr lang="de-DE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142976" y="4327214"/>
            <a:ext cx="6858048" cy="928694"/>
          </a:xfrm>
          <a:prstGeom prst="roundRect">
            <a:avLst>
              <a:gd name="adj" fmla="val 18535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142976" y="2936554"/>
            <a:ext cx="6786610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ist, wenn eine Funktion ein </a:t>
            </a:r>
            <a:r>
              <a:rPr lang="de-DE" b="1" dirty="0" smtClean="0">
                <a:solidFill>
                  <a:srgbClr val="3333B2"/>
                </a:solidFill>
              </a:rPr>
              <a:t>Array als Parameter </a:t>
            </a:r>
            <a:r>
              <a:rPr lang="de-DE" dirty="0" smtClean="0"/>
              <a:t>erwartet?</a:t>
            </a:r>
          </a:p>
          <a:p>
            <a:pPr lvl="1">
              <a:buNone/>
            </a:pPr>
            <a:r>
              <a:rPr lang="de-DE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 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array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size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pPr lvl="1">
              <a:buNone/>
            </a:pPr>
            <a:endParaRPr lang="de-DE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std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::</a:t>
            </a:r>
            <a:r>
              <a:rPr lang="de-DE" dirty="0" err="1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vector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verwendet intern ein Array, also:</a:t>
            </a:r>
          </a:p>
          <a:p>
            <a:pPr lvl="1">
              <a:buNone/>
            </a:pPr>
            <a:r>
              <a:rPr lang="de-DE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vector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&gt;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vec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de-DE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dirty="0" err="1" smtClean="0">
                <a:latin typeface="Consolas" pitchFamily="49" charset="0"/>
                <a:ea typeface="Calibri"/>
                <a:cs typeface="Consolas" pitchFamily="49" charset="0"/>
              </a:rPr>
              <a:t>function</a:t>
            </a:r>
            <a:r>
              <a:rPr lang="de-DE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b="1" dirty="0" smtClean="0">
                <a:latin typeface="Consolas" pitchFamily="49" charset="0"/>
                <a:ea typeface="Calibri"/>
                <a:cs typeface="Consolas" pitchFamily="49" charset="0"/>
              </a:rPr>
              <a:t>&amp;</a:t>
            </a:r>
            <a:r>
              <a:rPr lang="de-DE" b="1" dirty="0" err="1" smtClean="0">
                <a:latin typeface="Consolas" pitchFamily="49" charset="0"/>
                <a:ea typeface="Calibri"/>
                <a:cs typeface="Consolas" pitchFamily="49" charset="0"/>
              </a:rPr>
              <a:t>vec</a:t>
            </a:r>
            <a:r>
              <a:rPr lang="de-DE" b="1" dirty="0" smtClean="0">
                <a:latin typeface="Consolas" pitchFamily="49" charset="0"/>
                <a:ea typeface="Calibri"/>
                <a:cs typeface="Consolas" pitchFamily="49" charset="0"/>
              </a:rPr>
              <a:t>[0]</a:t>
            </a:r>
            <a:r>
              <a:rPr lang="de-DE" dirty="0" smtClean="0">
                <a:latin typeface="Consolas" pitchFamily="49" charset="0"/>
                <a:ea typeface="Calibri"/>
                <a:cs typeface="Consolas" pitchFamily="49" charset="0"/>
              </a:rPr>
              <a:t>, </a:t>
            </a:r>
            <a:r>
              <a:rPr lang="de-DE" b="1" dirty="0" err="1" smtClean="0">
                <a:latin typeface="Consolas" pitchFamily="49" charset="0"/>
                <a:ea typeface="Calibri"/>
                <a:cs typeface="Consolas" pitchFamily="49" charset="0"/>
              </a:rPr>
              <a:t>vec.size</a:t>
            </a:r>
            <a:r>
              <a:rPr lang="de-DE" b="1" dirty="0" smtClean="0">
                <a:latin typeface="Consolas" pitchFamily="49" charset="0"/>
                <a:ea typeface="Calibri"/>
                <a:cs typeface="Consolas" pitchFamily="49" charset="0"/>
              </a:rPr>
              <a:t>()</a:t>
            </a:r>
            <a:r>
              <a:rPr lang="de-DE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vector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>
                <a:solidFill>
                  <a:srgbClr val="3333B2"/>
                </a:solidFill>
              </a:rPr>
              <a:t>Bereits kennengelernt   </a:t>
            </a:r>
            <a:r>
              <a:rPr lang="de-DE" dirty="0" smtClean="0"/>
              <a:t> Zeiger</a:t>
            </a:r>
          </a:p>
          <a:p>
            <a:pPr>
              <a:buNone/>
            </a:pPr>
            <a:r>
              <a:rPr lang="de-DE" b="1" dirty="0" smtClean="0">
                <a:solidFill>
                  <a:srgbClr val="3333B2"/>
                </a:solidFill>
              </a:rPr>
              <a:t>Jetzt   </a:t>
            </a:r>
            <a:r>
              <a:rPr lang="de-DE" dirty="0" smtClean="0"/>
              <a:t>Referenzen</a:t>
            </a:r>
          </a:p>
          <a:p>
            <a:pPr>
              <a:buNone/>
            </a:pPr>
            <a:endParaRPr lang="de-DE" sz="800" dirty="0" smtClean="0"/>
          </a:p>
          <a:p>
            <a:r>
              <a:rPr lang="de-DE" sz="2400" dirty="0" smtClean="0"/>
              <a:t>Referenzen ≠ Zeiger</a:t>
            </a:r>
          </a:p>
          <a:p>
            <a:r>
              <a:rPr lang="de-DE" sz="2400" dirty="0" smtClean="0"/>
              <a:t>Interne Zeiger auf Variablen</a:t>
            </a:r>
          </a:p>
          <a:p>
            <a:r>
              <a:rPr lang="de-DE" sz="2400" dirty="0" smtClean="0"/>
              <a:t>„Alias“ für Variablen</a:t>
            </a:r>
          </a:p>
          <a:p>
            <a:r>
              <a:rPr lang="de-DE" sz="2400" dirty="0" smtClean="0"/>
              <a:t>Deklaration mit </a:t>
            </a:r>
            <a:r>
              <a:rPr lang="de-DE" sz="2400" b="1" dirty="0" smtClean="0"/>
              <a:t>&amp;</a:t>
            </a:r>
          </a:p>
          <a:p>
            <a:r>
              <a:rPr lang="de-DE" sz="2400" dirty="0" smtClean="0"/>
              <a:t>Referenzen müssen initialisiert werden</a:t>
            </a:r>
          </a:p>
          <a:p>
            <a:pPr lvl="1"/>
            <a:r>
              <a:rPr lang="de-DE" sz="2000" dirty="0" smtClean="0"/>
              <a:t>Referenzen können </a:t>
            </a:r>
            <a:r>
              <a:rPr lang="de-DE" sz="2000" b="1" dirty="0" smtClean="0"/>
              <a:t>nie</a:t>
            </a:r>
            <a:r>
              <a:rPr lang="de-DE" sz="2000" dirty="0" smtClean="0"/>
              <a:t> NULL sein</a:t>
            </a:r>
          </a:p>
          <a:p>
            <a:pPr lvl="1"/>
            <a:r>
              <a:rPr lang="de-DE" sz="2000" dirty="0" smtClean="0"/>
              <a:t>Referenzen nach Initialisierung </a:t>
            </a:r>
            <a:r>
              <a:rPr lang="de-DE" sz="2000" b="1" dirty="0" smtClean="0"/>
              <a:t>nicht</a:t>
            </a:r>
            <a:r>
              <a:rPr lang="de-DE" sz="2000" dirty="0" smtClean="0"/>
              <a:t> mehr änderbar</a:t>
            </a:r>
          </a:p>
          <a:p>
            <a:r>
              <a:rPr lang="de-DE" sz="2400" dirty="0" smtClean="0"/>
              <a:t>Verwendung wie gewöhnliche Variablen</a:t>
            </a:r>
          </a:p>
          <a:p>
            <a:r>
              <a:rPr lang="de-DE" sz="2400" dirty="0" smtClean="0"/>
              <a:t>Wofür braucht man dann Referenzen?</a:t>
            </a:r>
          </a:p>
          <a:p>
            <a:pPr lvl="1">
              <a:buFont typeface="Arial" pitchFamily="34" charset="0"/>
              <a:buChar char="→"/>
            </a:pPr>
            <a:r>
              <a:rPr lang="de-DE" sz="2000" dirty="0" smtClean="0"/>
              <a:t> Häufig als Parametertyp für Funktionen verwendet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062452" y="3398645"/>
            <a:ext cx="1714512" cy="428628"/>
          </a:xfrm>
          <a:prstGeom prst="roundRect">
            <a:avLst>
              <a:gd name="adj" fmla="val 50000"/>
            </a:avLst>
          </a:prstGeom>
          <a:solidFill>
            <a:srgbClr val="E8F7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</a:t>
            </a:r>
            <a:endParaRPr lang="de-DE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929322" y="3571876"/>
            <a:ext cx="2357454" cy="1000132"/>
          </a:xfrm>
          <a:prstGeom prst="roundRect">
            <a:avLst>
              <a:gd name="adj" fmla="val 24520"/>
            </a:avLst>
          </a:prstGeom>
          <a:solidFill>
            <a:srgbClr val="E8F7C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i;</a:t>
            </a:r>
          </a:p>
          <a:p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de-DE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</a:t>
            </a:r>
            <a:r>
              <a:rPr lang="de-DE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5;</a:t>
            </a:r>
            <a:r>
              <a:rPr lang="de-DE" sz="22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de-DE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Multiplizieren 3"/>
          <p:cNvSpPr/>
          <p:nvPr/>
        </p:nvSpPr>
        <p:spPr>
          <a:xfrm>
            <a:off x="5429256" y="3786190"/>
            <a:ext cx="3286148" cy="928694"/>
          </a:xfrm>
          <a:prstGeom prst="mathMultiply">
            <a:avLst>
              <a:gd name="adj1" fmla="val 6722"/>
            </a:avLst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223515" y="714356"/>
            <a:ext cx="3634765" cy="2214578"/>
          </a:xfrm>
          <a:prstGeom prst="roundRect">
            <a:avLst>
              <a:gd name="adj" fmla="val 12472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223515" y="928670"/>
            <a:ext cx="3634765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5223515" y="714356"/>
            <a:ext cx="3634765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223515" y="714356"/>
            <a:ext cx="363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223515" y="1142984"/>
            <a:ext cx="363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214942" y="11429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i = 42;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j = 43;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b="1" dirty="0" err="1" smtClean="0">
                <a:solidFill>
                  <a:srgbClr val="000000"/>
                </a:solidFill>
                <a:latin typeface="Consolas"/>
              </a:rPr>
              <a:t>ref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= i; 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ref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= 10;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i = 10 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ref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= j;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i = 43 </a:t>
            </a:r>
          </a:p>
          <a:p>
            <a:r>
              <a:rPr lang="de-DE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/>
              </a:rPr>
              <a:t>ref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 zeigt weiherhin auf 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  <p:bldP spid="4" grpId="1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928670"/>
            <a:ext cx="8143932" cy="576250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Call-</a:t>
            </a:r>
            <a:r>
              <a:rPr lang="de-DE" dirty="0" err="1" smtClean="0"/>
              <a:t>by</a:t>
            </a:r>
            <a:r>
              <a:rPr lang="de-DE" dirty="0" smtClean="0"/>
              <a:t>-Reference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42910" y="1500174"/>
            <a:ext cx="7715304" cy="4929222"/>
          </a:xfrm>
          <a:prstGeom prst="roundRect">
            <a:avLst>
              <a:gd name="adj" fmla="val 3932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42910" y="1714488"/>
            <a:ext cx="7715304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42910" y="1500174"/>
            <a:ext cx="7715304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42910" y="1500175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2910" y="1928802"/>
            <a:ext cx="77153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9750" algn="l"/>
              </a:tabLst>
            </a:pPr>
            <a:r>
              <a:rPr lang="en-US" sz="22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en-US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&amp; a,</a:t>
            </a:r>
            <a:r>
              <a:rPr lang="en-US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&amp; b) {</a:t>
            </a:r>
          </a:p>
          <a:p>
            <a:pPr>
              <a:tabLst>
                <a:tab pos="539750" algn="l"/>
              </a:tabLst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t = a;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	a = b;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	b = t;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tabLst>
                <a:tab pos="539750" algn="l"/>
              </a:tabLst>
            </a:pPr>
            <a:endParaRPr lang="de-DE" sz="2200" dirty="0" smtClean="0">
              <a:latin typeface="Consolas"/>
            </a:endParaRPr>
          </a:p>
          <a:p>
            <a:pPr>
              <a:tabLst>
                <a:tab pos="539750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b="1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tabLst>
                <a:tab pos="539750" algn="l"/>
              </a:tabLst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x = 13;</a:t>
            </a:r>
          </a:p>
          <a:p>
            <a:pPr>
              <a:tabLst>
                <a:tab pos="539750" algn="l"/>
              </a:tabLst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y = 25;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swap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(x, y);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&lt;&lt; x &lt;&lt;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Ausgabe: 25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&lt;&lt; y &lt;&lt;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Ausgabe: 13</a:t>
            </a:r>
          </a:p>
          <a:p>
            <a:pPr>
              <a:tabLst>
                <a:tab pos="539750" algn="l"/>
              </a:tabLst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2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63301" y="5606103"/>
            <a:ext cx="7358114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85786" y="4714884"/>
            <a:ext cx="7358114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793282" y="3891591"/>
            <a:ext cx="7358114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85786" y="1785926"/>
            <a:ext cx="7358114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57158" y="928670"/>
            <a:ext cx="8143932" cy="5434034"/>
          </a:xfrm>
        </p:spPr>
        <p:txBody>
          <a:bodyPr/>
          <a:lstStyle/>
          <a:p>
            <a:pPr>
              <a:buNone/>
              <a:tabLst>
                <a:tab pos="2060575" algn="l"/>
              </a:tabLst>
            </a:pPr>
            <a:r>
              <a:rPr lang="de-DE" sz="2600" dirty="0" smtClean="0"/>
              <a:t>Übergabe von Parametern:</a:t>
            </a:r>
          </a:p>
          <a:p>
            <a:pPr>
              <a:tabLst>
                <a:tab pos="2060575" algn="l"/>
              </a:tabLst>
            </a:pPr>
            <a:r>
              <a:rPr lang="de-DE" sz="2600" b="1" dirty="0" err="1" smtClean="0"/>
              <a:t>call-by-value</a:t>
            </a:r>
            <a:endParaRPr lang="de-DE" sz="2600" b="1" dirty="0" smtClean="0"/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foo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de-DE" sz="2300" dirty="0" smtClean="0"/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smtClean="0">
                <a:solidFill>
                  <a:srgbClr val="3333B2"/>
                </a:solidFill>
              </a:rPr>
              <a:t>Vorsicht	</a:t>
            </a:r>
            <a:r>
              <a:rPr lang="de-DE" sz="2300" dirty="0" smtClean="0"/>
              <a:t>Explizite Kopie des Objekts</a:t>
            </a:r>
          </a:p>
          <a:p>
            <a:pPr lvl="1">
              <a:buClr>
                <a:schemeClr val="tx1"/>
              </a:buClr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smtClean="0">
                <a:solidFill>
                  <a:srgbClr val="3333B2"/>
                </a:solidFill>
              </a:rPr>
              <a:t>Deshalb	</a:t>
            </a:r>
            <a:r>
              <a:rPr lang="de-DE" sz="2300" dirty="0" smtClean="0"/>
              <a:t>nur bei kleinen Objekten (z.B. 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300" dirty="0" smtClean="0"/>
              <a:t>)</a:t>
            </a:r>
            <a:br>
              <a:rPr lang="de-DE" sz="2300" dirty="0" smtClean="0"/>
            </a:br>
            <a:r>
              <a:rPr lang="de-DE" sz="2300" dirty="0" smtClean="0"/>
              <a:t>	oder wenn sowieso eine Kopie erstellt wird</a:t>
            </a:r>
          </a:p>
          <a:p>
            <a:pPr>
              <a:tabLst>
                <a:tab pos="2060575" algn="l"/>
              </a:tabLst>
            </a:pPr>
            <a:r>
              <a:rPr lang="de-DE" sz="2600" b="1" dirty="0" err="1" smtClean="0"/>
              <a:t>call-by-reference</a:t>
            </a:r>
            <a:endParaRPr lang="de-DE" sz="2600" b="1" dirty="0" smtClean="0"/>
          </a:p>
          <a:p>
            <a:pPr lvl="1">
              <a:buClrTx/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foo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de-DE" sz="23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de-DE" sz="2300" dirty="0" smtClean="0"/>
          </a:p>
          <a:p>
            <a:pPr lvl="1">
              <a:buClrTx/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Zusätzlich </a:t>
            </a:r>
            <a:r>
              <a:rPr lang="de-DE" sz="2300" b="1" dirty="0" err="1" smtClean="0">
                <a:solidFill>
                  <a:srgbClr val="7F0055"/>
                </a:solidFill>
              </a:rPr>
              <a:t>const</a:t>
            </a:r>
            <a:r>
              <a:rPr lang="de-DE" sz="2300" dirty="0" smtClean="0"/>
              <a:t>, falls Objekt nicht verändert wird:</a:t>
            </a:r>
          </a:p>
          <a:p>
            <a:pPr lvl="1">
              <a:buClrTx/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foo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de-DE" sz="23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de-DE" sz="2300" dirty="0" smtClean="0"/>
          </a:p>
          <a:p>
            <a:pPr>
              <a:tabLst>
                <a:tab pos="2060575" algn="l"/>
              </a:tabLst>
            </a:pPr>
            <a:r>
              <a:rPr lang="de-DE" sz="2600" b="1" dirty="0" smtClean="0"/>
              <a:t>„</a:t>
            </a:r>
            <a:r>
              <a:rPr lang="de-DE" sz="2600" b="1" dirty="0" err="1" smtClean="0"/>
              <a:t>call-by-pointer</a:t>
            </a:r>
            <a:r>
              <a:rPr lang="de-DE" sz="2600" b="1" dirty="0" smtClean="0"/>
              <a:t>“</a:t>
            </a:r>
          </a:p>
          <a:p>
            <a:pPr lvl="1">
              <a:buClrTx/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/>
              <a:t> 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b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foo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de-DE" sz="23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de-DE" sz="23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</a:t>
            </a:r>
            <a:r>
              <a:rPr lang="de-DE" sz="2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pPr lvl="1">
              <a:buClrTx/>
              <a:buSzPct val="100000"/>
              <a:buFont typeface="Arial" pitchFamily="34" charset="0"/>
              <a:buChar char="→"/>
              <a:tabLst>
                <a:tab pos="2060575" algn="l"/>
              </a:tabLst>
            </a:pPr>
            <a:r>
              <a:rPr lang="de-DE" sz="2300" dirty="0" smtClean="0">
                <a:solidFill>
                  <a:srgbClr val="000000"/>
                </a:solidFill>
                <a:latin typeface="+mj-lt"/>
                <a:cs typeface="Times New Roman"/>
              </a:rPr>
              <a:t> Nur verwenden, wenn </a:t>
            </a:r>
            <a:r>
              <a:rPr lang="de-DE" sz="2300" b="1" dirty="0" smtClean="0">
                <a:solidFill>
                  <a:srgbClr val="3333B2"/>
                </a:solidFill>
                <a:latin typeface="+mj-lt"/>
                <a:cs typeface="Times New Roman"/>
              </a:rPr>
              <a:t>NULL</a:t>
            </a:r>
            <a:r>
              <a:rPr lang="de-DE" sz="2300" dirty="0" smtClean="0">
                <a:solidFill>
                  <a:srgbClr val="000000"/>
                </a:solidFill>
                <a:latin typeface="+mj-lt"/>
                <a:cs typeface="Times New Roman"/>
              </a:rPr>
              <a:t> als Wert erwünscht ist </a:t>
            </a:r>
            <a:endParaRPr lang="de-DE" sz="2300" dirty="0" smtClean="0">
              <a:latin typeface="+mj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214422"/>
            <a:ext cx="8715404" cy="5429288"/>
          </a:xfrm>
        </p:spPr>
        <p:txBody>
          <a:bodyPr/>
          <a:lstStyle/>
          <a:p>
            <a:r>
              <a:rPr lang="de-DE" sz="2600" b="1" dirty="0" smtClean="0">
                <a:solidFill>
                  <a:srgbClr val="3333B2"/>
                </a:solidFill>
              </a:rPr>
              <a:t>Gleitkommazahlen</a:t>
            </a:r>
            <a:r>
              <a:rPr lang="de-DE" sz="2600" dirty="0" smtClean="0"/>
              <a:t> wie bei </a:t>
            </a:r>
            <a:r>
              <a:rPr lang="de-DE" sz="2600" i="1" dirty="0" smtClean="0"/>
              <a:t>Java</a:t>
            </a:r>
            <a:r>
              <a:rPr lang="de-DE" sz="2600" dirty="0" smtClean="0"/>
              <a:t>: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de-DE" sz="2600" dirty="0" smtClean="0"/>
              <a:t>, </a:t>
            </a:r>
            <a:r>
              <a:rPr lang="de-DE" sz="26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r>
              <a:rPr lang="de-DE" sz="26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Wahrheitswerte:</a:t>
            </a:r>
            <a:r>
              <a:rPr lang="de-DE" sz="26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de-DE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600" b="1" dirty="0" smtClean="0">
                <a:latin typeface="+mj-lt"/>
                <a:cs typeface="Consolas" pitchFamily="49" charset="0"/>
              </a:rPr>
              <a:t>(statt</a:t>
            </a:r>
            <a:r>
              <a:rPr lang="de-DE" sz="2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6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aber auch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+mj-lt"/>
                <a:cs typeface="Consolas" pitchFamily="49" charset="0"/>
              </a:rPr>
              <a:t> (etc.) kann als Wahrheitswert genutzt werden:</a:t>
            </a:r>
          </a:p>
          <a:p>
            <a:pPr marL="1171575" lvl="3" indent="4763">
              <a:buNone/>
              <a:tabLst>
                <a:tab pos="2693988" algn="l"/>
              </a:tabLst>
            </a:pP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myVector.size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myVector.size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!= 0)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26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Ganze Zahlen: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sz="26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de-DE" sz="2600" b="1" dirty="0" smtClean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2149475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Länge ist plattformabhängig! In der Regel:</a:t>
            </a:r>
          </a:p>
          <a:p>
            <a:pPr marL="1079500" lvl="2" indent="0">
              <a:buNone/>
              <a:tabLst>
                <a:tab pos="2149475" algn="l"/>
              </a:tabLst>
            </a:pPr>
            <a:r>
              <a:rPr lang="de-DE" sz="2000" b="1" dirty="0" err="1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char</a:t>
            </a:r>
            <a:r>
              <a:rPr lang="de-DE" sz="2000" dirty="0" smtClean="0">
                <a:latin typeface="+mj-lt"/>
                <a:cs typeface="Consolas" pitchFamily="49" charset="0"/>
              </a:rPr>
              <a:t>	1 Byte</a:t>
            </a:r>
            <a:br>
              <a:rPr lang="de-DE" sz="2000" dirty="0" smtClean="0">
                <a:latin typeface="+mj-lt"/>
                <a:cs typeface="Consolas" pitchFamily="49" charset="0"/>
              </a:rPr>
            </a:br>
            <a:r>
              <a:rPr lang="de-DE" sz="2000" b="1" dirty="0" err="1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short</a:t>
            </a:r>
            <a:r>
              <a:rPr lang="de-DE" sz="2000" dirty="0" smtClean="0">
                <a:latin typeface="+mj-lt"/>
                <a:cs typeface="Consolas" pitchFamily="49" charset="0"/>
              </a:rPr>
              <a:t>	2 Byte</a:t>
            </a:r>
            <a:br>
              <a:rPr lang="de-DE" sz="2000" dirty="0" smtClean="0">
                <a:latin typeface="+mj-lt"/>
                <a:cs typeface="Consolas" pitchFamily="49" charset="0"/>
              </a:rPr>
            </a:br>
            <a:r>
              <a:rPr lang="de-DE" sz="2000" b="1" dirty="0" err="1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int</a:t>
            </a:r>
            <a:r>
              <a:rPr lang="de-DE" sz="2000" dirty="0" smtClean="0">
                <a:latin typeface="+mj-lt"/>
                <a:cs typeface="Consolas" pitchFamily="49" charset="0"/>
              </a:rPr>
              <a:t>	4 Byte</a:t>
            </a:r>
            <a:br>
              <a:rPr lang="de-DE" sz="2000" dirty="0" smtClean="0">
                <a:latin typeface="+mj-lt"/>
                <a:cs typeface="Consolas" pitchFamily="49" charset="0"/>
              </a:rPr>
            </a:br>
            <a:r>
              <a:rPr lang="de-DE" sz="2000" b="1" dirty="0" err="1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long</a:t>
            </a:r>
            <a:r>
              <a:rPr lang="de-DE" sz="2000" b="1" dirty="0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+mj-lt"/>
                <a:cs typeface="Consolas" pitchFamily="49" charset="0"/>
              </a:rPr>
              <a:t>long</a:t>
            </a:r>
            <a:r>
              <a:rPr lang="de-DE" sz="2000" dirty="0" smtClean="0">
                <a:latin typeface="+mj-lt"/>
                <a:cs typeface="Consolas" pitchFamily="49" charset="0"/>
              </a:rPr>
              <a:t>	8 Byte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Zusätzlich: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unsigned</a:t>
            </a:r>
            <a:endParaRPr lang="de-DE" b="1" dirty="0" smtClean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2600" b="1" dirty="0" smtClean="0">
                <a:solidFill>
                  <a:srgbClr val="3333B2"/>
                </a:solidFill>
              </a:rPr>
              <a:t>Konstanten</a:t>
            </a:r>
            <a:r>
              <a:rPr lang="de-DE" sz="2600" dirty="0" smtClean="0"/>
              <a:t>: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de-DE" sz="2600" dirty="0" smtClean="0"/>
              <a:t> (bei </a:t>
            </a:r>
            <a:r>
              <a:rPr lang="de-DE" sz="2600" i="1" dirty="0" smtClean="0"/>
              <a:t>Java</a:t>
            </a:r>
            <a:r>
              <a:rPr lang="de-DE" sz="2600" dirty="0" smtClean="0"/>
              <a:t>: </a:t>
            </a:r>
            <a:r>
              <a:rPr lang="de-DE" sz="26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DE" sz="2600" dirty="0" smtClean="0"/>
              <a:t>)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Beispiel: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N = 42;</a:t>
            </a:r>
          </a:p>
          <a:p>
            <a:pPr lvl="1"/>
            <a:endParaRPr lang="de-DE" b="1" dirty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5286380" y="2285992"/>
            <a:ext cx="285752" cy="642942"/>
          </a:xfrm>
          <a:prstGeom prst="rightBrace">
            <a:avLst>
              <a:gd name="adj1" fmla="val 35567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572132" y="2357430"/>
            <a:ext cx="15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333B2"/>
                </a:solidFill>
                <a:latin typeface="+mj-lt"/>
              </a:rPr>
              <a:t>äquivalent</a:t>
            </a:r>
            <a:endParaRPr lang="de-DE" sz="2400" b="1" dirty="0">
              <a:solidFill>
                <a:srgbClr val="3333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121461" y="5907815"/>
            <a:ext cx="7715304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3664821" y="4329287"/>
            <a:ext cx="5214974" cy="1252610"/>
          </a:xfrm>
          <a:prstGeom prst="roundRect">
            <a:avLst>
              <a:gd name="adj" fmla="val 1450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429684" cy="5291158"/>
          </a:xfrm>
        </p:spPr>
        <p:txBody>
          <a:bodyPr/>
          <a:lstStyle/>
          <a:p>
            <a:pPr>
              <a:buNone/>
            </a:pPr>
            <a:r>
              <a:rPr lang="de-DE" sz="2600" dirty="0" smtClean="0"/>
              <a:t>Zwei String-Repräsentationen in C++</a:t>
            </a:r>
          </a:p>
          <a:p>
            <a:pPr>
              <a:tabLst>
                <a:tab pos="2241550" algn="l"/>
              </a:tabLst>
            </a:pPr>
            <a:r>
              <a:rPr lang="de-DE" sz="2600" b="1" dirty="0" err="1" smtClean="0">
                <a:solidFill>
                  <a:srgbClr val="3333B2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sz="2600" b="1" dirty="0" smtClean="0">
                <a:solidFill>
                  <a:srgbClr val="3333B2"/>
                </a:solidFill>
                <a:latin typeface="Consolas" pitchFamily="49" charset="0"/>
                <a:cs typeface="Consolas" pitchFamily="49" charset="0"/>
              </a:rPr>
              <a:t>*</a:t>
            </a:r>
          </a:p>
          <a:p>
            <a:pPr lvl="1">
              <a:tabLst>
                <a:tab pos="2241550" algn="l"/>
              </a:tabLst>
            </a:pPr>
            <a:r>
              <a:rPr lang="de-DE" sz="2200" dirty="0" smtClean="0">
                <a:latin typeface="+mj-lt"/>
                <a:cs typeface="Consolas" pitchFamily="49" charset="0"/>
              </a:rPr>
              <a:t>Array fester Länge</a:t>
            </a:r>
          </a:p>
          <a:p>
            <a:pPr lvl="1">
              <a:tabLst>
                <a:tab pos="2241550" algn="l"/>
              </a:tabLst>
            </a:pPr>
            <a:r>
              <a:rPr lang="de-DE" sz="2200" dirty="0" smtClean="0">
                <a:latin typeface="+mj-lt"/>
                <a:cs typeface="Consolas" pitchFamily="49" charset="0"/>
              </a:rPr>
              <a:t>String-Ende durch </a:t>
            </a:r>
            <a:r>
              <a:rPr lang="de-DE" sz="22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de-DE" sz="2200" dirty="0" smtClean="0">
                <a:latin typeface="+mj-lt"/>
                <a:cs typeface="Consolas" pitchFamily="49" charset="0"/>
              </a:rPr>
              <a:t> gekennzeichnet</a:t>
            </a:r>
          </a:p>
          <a:p>
            <a:pPr lvl="1">
              <a:tabLst>
                <a:tab pos="2241550" algn="l"/>
              </a:tabLst>
            </a:pPr>
            <a:r>
              <a:rPr lang="de-DE" sz="2200" dirty="0" smtClean="0">
                <a:latin typeface="+mj-lt"/>
                <a:cs typeface="Consolas" pitchFamily="49" charset="0"/>
              </a:rPr>
              <a:t>Beim Verlängern: Gefahr von Pufferüberläufen</a:t>
            </a:r>
          </a:p>
          <a:p>
            <a:pPr lvl="1">
              <a:tabLst>
                <a:tab pos="2241550" algn="l"/>
              </a:tabLst>
            </a:pPr>
            <a:r>
              <a:rPr lang="de-DE" sz="2200" b="1" dirty="0" smtClean="0">
                <a:latin typeface="+mj-lt"/>
                <a:cs typeface="Consolas" pitchFamily="49" charset="0"/>
              </a:rPr>
              <a:t>Nicht </a:t>
            </a:r>
            <a:r>
              <a:rPr lang="de-DE" sz="2200" dirty="0" smtClean="0">
                <a:latin typeface="+mj-lt"/>
                <a:cs typeface="Consolas" pitchFamily="49" charset="0"/>
              </a:rPr>
              <a:t>in C++ verwenden</a:t>
            </a:r>
          </a:p>
          <a:p>
            <a:pPr lvl="1">
              <a:tabLst>
                <a:tab pos="2241550" algn="l"/>
              </a:tabLst>
            </a:pPr>
            <a:endParaRPr lang="de-DE" sz="800" dirty="0" smtClean="0">
              <a:latin typeface="+mj-lt"/>
              <a:cs typeface="Consolas" pitchFamily="49" charset="0"/>
            </a:endParaRPr>
          </a:p>
          <a:p>
            <a:pPr>
              <a:tabLst>
                <a:tab pos="2241550" algn="l"/>
              </a:tabLst>
            </a:pPr>
            <a:r>
              <a:rPr lang="de-DE" sz="2600" b="1" dirty="0" err="1" smtClean="0">
                <a:solidFill>
                  <a:srgbClr val="3333B2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sz="2600" b="1" dirty="0" smtClean="0">
                <a:solidFill>
                  <a:srgbClr val="3333B2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sz="2600" b="1" dirty="0" err="1" smtClean="0">
                <a:solidFill>
                  <a:srgbClr val="3333B2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3333B2"/>
                </a:solidFill>
              </a:rPr>
              <a:t>	</a:t>
            </a:r>
          </a:p>
          <a:p>
            <a:pPr lvl="1">
              <a:spcBef>
                <a:spcPts val="576"/>
              </a:spcBef>
              <a:spcAft>
                <a:spcPts val="0"/>
              </a:spcAft>
              <a:tabLst>
                <a:tab pos="3321050" algn="l"/>
              </a:tabLst>
            </a:pPr>
            <a:r>
              <a:rPr lang="de-DE" sz="2200" dirty="0" smtClean="0"/>
              <a:t>String erstellen: 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2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22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de-DE" sz="22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2200" dirty="0" smtClean="0">
                <a:latin typeface="Consolas"/>
                <a:ea typeface="Calibri"/>
                <a:cs typeface="Times New Roman"/>
              </a:rPr>
              <a:t>;</a:t>
            </a:r>
            <a:endParaRPr lang="de-DE" sz="2200" dirty="0" smtClean="0"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3321050" algn="l"/>
              </a:tabLst>
            </a:pPr>
            <a:r>
              <a:rPr lang="de-DE" sz="2200" dirty="0" err="1" smtClean="0">
                <a:latin typeface="+mj-lt"/>
                <a:cs typeface="Consolas" pitchFamily="49" charset="0"/>
              </a:rPr>
              <a:t>Konkatenation</a:t>
            </a:r>
            <a:r>
              <a:rPr lang="de-DE" sz="2200" dirty="0" smtClean="0">
                <a:latin typeface="+mj-lt"/>
                <a:cs typeface="Consolas" pitchFamily="49" charset="0"/>
              </a:rPr>
              <a:t>: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sz="22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2200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def</a:t>
            </a:r>
            <a:r>
              <a:rPr lang="de-DE" sz="22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2200" dirty="0" smtClean="0"/>
          </a:p>
          <a:p>
            <a:pPr lvl="1">
              <a:tabLst>
                <a:tab pos="3321050" algn="l"/>
              </a:tabLst>
            </a:pPr>
            <a:r>
              <a:rPr lang="de-DE" sz="2200" dirty="0" smtClean="0"/>
              <a:t>Ausgabe: 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de-DE" sz="2200" dirty="0" err="1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abcdef</a:t>
            </a:r>
            <a:endParaRPr lang="de-DE" sz="2200" dirty="0" smtClean="0"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2241550" algn="l"/>
              </a:tabLst>
            </a:pPr>
            <a:r>
              <a:rPr lang="de-DE" sz="2200" dirty="0" smtClean="0"/>
              <a:t>Falls eine Funktion ein 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sz="22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sz="2200" dirty="0" smtClean="0"/>
              <a:t>  verlangt: </a:t>
            </a:r>
            <a:br>
              <a:rPr lang="de-DE" sz="2200" dirty="0" smtClean="0"/>
            </a:br>
            <a:r>
              <a:rPr lang="de-DE" sz="2200" dirty="0" err="1" smtClean="0"/>
              <a:t>m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yString.c_str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Zeiger, Arrays und Referenzen</a:t>
            </a:r>
          </a:p>
          <a:p>
            <a:r>
              <a:rPr lang="de-DE" dirty="0" smtClean="0"/>
              <a:t>Klassen und Objekte</a:t>
            </a:r>
          </a:p>
          <a:p>
            <a:r>
              <a:rPr lang="de-DE" dirty="0" smtClean="0"/>
              <a:t>Templates</a:t>
            </a:r>
          </a:p>
          <a:p>
            <a:r>
              <a:rPr lang="de-DE" dirty="0" smtClean="0"/>
              <a:t>Standardbibliothek</a:t>
            </a:r>
          </a:p>
          <a:p>
            <a:r>
              <a:rPr lang="de-DE" dirty="0" smtClean="0"/>
              <a:t>Compiler, IDE, </a:t>
            </a:r>
            <a:r>
              <a:rPr lang="de-DE" dirty="0" err="1" smtClean="0"/>
              <a:t>Profiling</a:t>
            </a:r>
            <a:r>
              <a:rPr lang="de-DE" dirty="0" smtClean="0"/>
              <a:t>, </a:t>
            </a:r>
            <a:r>
              <a:rPr lang="de-DE" dirty="0" err="1" smtClean="0"/>
              <a:t>Testing</a:t>
            </a:r>
            <a:endParaRPr lang="de-DE" dirty="0" smtClean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>
                <a:solidFill>
                  <a:srgbClr val="3333B2"/>
                </a:solidFill>
              </a:rPr>
              <a:t>Einsprungspunkt</a:t>
            </a:r>
            <a:r>
              <a:rPr lang="de-DE" dirty="0" smtClean="0"/>
              <a:t> in das Programm</a:t>
            </a:r>
          </a:p>
          <a:p>
            <a:r>
              <a:rPr lang="de-DE" sz="2400" i="1" dirty="0" smtClean="0"/>
              <a:t>Entweder</a:t>
            </a:r>
          </a:p>
          <a:p>
            <a:pPr lvl="1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2400" i="1" dirty="0" smtClean="0"/>
              <a:t>Oder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**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+mj-lt"/>
                <a:cs typeface="Consolas" pitchFamily="49" charset="0"/>
              </a:rPr>
              <a:t>ist ein </a:t>
            </a:r>
            <a:r>
              <a:rPr lang="de-DE" sz="2000" b="1" dirty="0" smtClean="0">
                <a:latin typeface="+mj-lt"/>
                <a:cs typeface="Consolas" pitchFamily="49" charset="0"/>
              </a:rPr>
              <a:t>Array</a:t>
            </a:r>
            <a:r>
              <a:rPr lang="de-DE" sz="2000" dirty="0" smtClean="0">
                <a:latin typeface="+mj-lt"/>
                <a:cs typeface="Consolas" pitchFamily="49" charset="0"/>
              </a:rPr>
              <a:t> der Länge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argc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+mj-lt"/>
                <a:cs typeface="Consolas" pitchFamily="49" charset="0"/>
              </a:rPr>
              <a:t>mit </a:t>
            </a:r>
            <a:r>
              <a:rPr lang="de-DE" sz="2000" b="1" dirty="0" smtClean="0">
                <a:latin typeface="+mj-lt"/>
                <a:cs typeface="Consolas" pitchFamily="49" charset="0"/>
              </a:rPr>
              <a:t>Zeigern</a:t>
            </a:r>
            <a:br>
              <a:rPr lang="de-DE" sz="2000" b="1" dirty="0" smtClean="0">
                <a:latin typeface="+mj-lt"/>
                <a:cs typeface="Consolas" pitchFamily="49" charset="0"/>
              </a:rPr>
            </a:br>
            <a:r>
              <a:rPr lang="de-DE" sz="2000" dirty="0" smtClean="0">
                <a:latin typeface="+mj-lt"/>
                <a:cs typeface="Consolas" pitchFamily="49" charset="0"/>
              </a:rPr>
              <a:t>vom Typ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2000" dirty="0" smtClean="0">
                <a:latin typeface="+mj-lt"/>
                <a:cs typeface="Consolas" pitchFamily="49" charset="0"/>
              </a:rPr>
              <a:t>(= null-terminierter String)</a:t>
            </a:r>
          </a:p>
          <a:p>
            <a:pPr lvl="1"/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argv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[0] </a:t>
            </a:r>
            <a:r>
              <a:rPr lang="de-DE" sz="2000" dirty="0" smtClean="0">
                <a:latin typeface="+mj-lt"/>
                <a:cs typeface="Consolas" pitchFamily="49" charset="0"/>
              </a:rPr>
              <a:t>ist gleich dem Programnamen (z.B. </a:t>
            </a:r>
            <a:r>
              <a:rPr lang="de-DE" sz="2000" i="1" dirty="0" smtClean="0">
                <a:latin typeface="+mj-lt"/>
                <a:cs typeface="Consolas" pitchFamily="49" charset="0"/>
              </a:rPr>
              <a:t>abc.exe</a:t>
            </a:r>
            <a:r>
              <a:rPr lang="de-DE" sz="2000" dirty="0" smtClean="0">
                <a:latin typeface="+mj-lt"/>
                <a:cs typeface="Consolas" pitchFamily="49" charset="0"/>
              </a:rPr>
              <a:t>)</a:t>
            </a:r>
          </a:p>
          <a:p>
            <a:pPr lvl="1"/>
            <a:r>
              <a:rPr lang="de-DE" sz="2000" dirty="0" smtClean="0">
                <a:latin typeface="+mj-lt"/>
                <a:cs typeface="Consolas" pitchFamily="49" charset="0"/>
              </a:rPr>
              <a:t>Danach kommen die beim Programmstart übergebenen Parameter</a:t>
            </a:r>
          </a:p>
          <a:p>
            <a:pPr lvl="1"/>
            <a:endParaRPr lang="de-DE" sz="800" dirty="0" smtClean="0">
              <a:latin typeface="+mj-lt"/>
              <a:cs typeface="Consolas" pitchFamily="49" charset="0"/>
            </a:endParaRPr>
          </a:p>
          <a:p>
            <a:r>
              <a:rPr lang="de-DE" sz="2400" dirty="0" smtClean="0">
                <a:latin typeface="+mj-lt"/>
                <a:cs typeface="Consolas" pitchFamily="49" charset="0"/>
              </a:rPr>
              <a:t>Rückgabetyp ist</a:t>
            </a:r>
            <a:r>
              <a:rPr lang="de-DE" sz="24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400" dirty="0" smtClean="0">
                <a:latin typeface="+mj-lt"/>
                <a:cs typeface="Consolas" pitchFamily="49" charset="0"/>
              </a:rPr>
              <a:t>, nicht</a:t>
            </a:r>
            <a:r>
              <a:rPr lang="de-DE" sz="24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400" dirty="0" smtClean="0">
                <a:latin typeface="+mj-lt"/>
                <a:cs typeface="Consolas" pitchFamily="49" charset="0"/>
              </a:rPr>
              <a:t>!</a:t>
            </a:r>
          </a:p>
          <a:p>
            <a:pPr lvl="1">
              <a:tabLst>
                <a:tab pos="2603500" algn="r"/>
                <a:tab pos="2774950" algn="ctr"/>
                <a:tab pos="2959100" algn="l"/>
              </a:tabLst>
            </a:pPr>
            <a:r>
              <a:rPr lang="de-DE" sz="2000" b="1" dirty="0" smtClean="0">
                <a:latin typeface="+mj-lt"/>
                <a:cs typeface="Consolas" pitchFamily="49" charset="0"/>
              </a:rPr>
              <a:t>Rückgabewert</a:t>
            </a:r>
            <a:r>
              <a:rPr lang="de-DE" sz="2000" dirty="0" smtClean="0">
                <a:latin typeface="+mj-lt"/>
                <a:cs typeface="Consolas" pitchFamily="49" charset="0"/>
              </a:rPr>
              <a:t>	0	=	erfolgreicher Programmlauf</a:t>
            </a:r>
            <a:br>
              <a:rPr lang="de-DE" sz="2000" dirty="0" smtClean="0">
                <a:latin typeface="+mj-lt"/>
                <a:cs typeface="Consolas" pitchFamily="49" charset="0"/>
              </a:rPr>
            </a:br>
            <a:r>
              <a:rPr lang="de-DE" sz="2000" dirty="0" smtClean="0">
                <a:latin typeface="+mj-lt"/>
                <a:cs typeface="Consolas" pitchFamily="49" charset="0"/>
              </a:rPr>
              <a:t>	alles andere	=	Fehler, etc.</a:t>
            </a:r>
          </a:p>
          <a:p>
            <a:pPr lvl="1">
              <a:tabLst>
                <a:tab pos="2689225" algn="l"/>
              </a:tabLst>
            </a:pP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0;  </a:t>
            </a:r>
            <a:r>
              <a:rPr lang="de-DE" sz="2000" dirty="0" smtClean="0">
                <a:latin typeface="+mj-lt"/>
                <a:cs typeface="Consolas" pitchFamily="49" charset="0"/>
              </a:rPr>
              <a:t>darf bei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2000" dirty="0" smtClean="0">
                <a:latin typeface="+mj-lt"/>
                <a:cs typeface="Consolas" pitchFamily="49" charset="0"/>
              </a:rPr>
              <a:t>-Funktion </a:t>
            </a:r>
            <a:r>
              <a:rPr lang="de-DE" sz="2000" dirty="0" smtClean="0">
                <a:cs typeface="Consolas" pitchFamily="49" charset="0"/>
              </a:rPr>
              <a:t>weggelassen </a:t>
            </a:r>
            <a:r>
              <a:rPr lang="de-DE" sz="2000" dirty="0" smtClean="0">
                <a:latin typeface="+mj-lt"/>
                <a:cs typeface="Consolas" pitchFamily="49" charset="0"/>
              </a:rPr>
              <a:t>werden</a:t>
            </a: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Main-Funktion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0" y="1066801"/>
            <a:ext cx="9144000" cy="433373"/>
          </a:xfrm>
        </p:spPr>
        <p:txBody>
          <a:bodyPr/>
          <a:lstStyle/>
          <a:p>
            <a:pPr algn="ctr">
              <a:buNone/>
            </a:pPr>
            <a:r>
              <a:rPr lang="de-DE" b="1" dirty="0" smtClean="0">
                <a:solidFill>
                  <a:srgbClr val="3333B2"/>
                </a:solidFill>
              </a:rPr>
              <a:t>Trennung von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Klassen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14282" y="1643050"/>
            <a:ext cx="4214842" cy="4643470"/>
          </a:xfrm>
          <a:prstGeom prst="roundRect">
            <a:avLst>
              <a:gd name="adj" fmla="val 498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4282" y="1857364"/>
            <a:ext cx="421484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14282" y="1643050"/>
            <a:ext cx="421484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4282" y="1643051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Deklaration	-&gt; </a:t>
            </a:r>
            <a:r>
              <a:rPr lang="de-DE" sz="2400" dirty="0" err="1" smtClean="0">
                <a:latin typeface="+mj-lt"/>
              </a:rPr>
              <a:t>Person.h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4282" y="2071678"/>
            <a:ext cx="4214842" cy="412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include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&lt;</a:t>
            </a:r>
            <a:r>
              <a:rPr lang="de-DE" sz="145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&gt;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45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de-DE" sz="145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ifndef</a:t>
            </a:r>
            <a:r>
              <a:rPr lang="de-DE" sz="145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PERSON_H_</a:t>
            </a:r>
            <a:endParaRPr lang="de-DE" sz="145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sz="145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de-DE" sz="145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define</a:t>
            </a:r>
            <a:r>
              <a:rPr lang="de-DE" sz="145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PERSON_H_</a:t>
            </a:r>
            <a:endParaRPr lang="de-DE" sz="1450" dirty="0" smtClean="0">
              <a:latin typeface="Calibri"/>
              <a:ea typeface="Calibri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smtClean="0">
                <a:solidFill>
                  <a:srgbClr val="005032"/>
                </a:solidFill>
                <a:latin typeface="Consolas" pitchFamily="49" charset="0"/>
                <a:ea typeface="Calibri"/>
                <a:cs typeface="Consolas" pitchFamily="49" charset="0"/>
              </a:rPr>
              <a:t>Person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_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45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Person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&amp; 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b="1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endParaRPr lang="de-DE" sz="1450" dirty="0" smtClean="0">
              <a:solidFill>
                <a:srgbClr val="00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#</a:t>
            </a:r>
            <a:r>
              <a:rPr lang="de-DE" sz="145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endif</a:t>
            </a:r>
            <a:endParaRPr lang="de-DE" sz="145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714876" y="1643050"/>
            <a:ext cx="4286280" cy="4643470"/>
          </a:xfrm>
          <a:prstGeom prst="roundRect">
            <a:avLst>
              <a:gd name="adj" fmla="val 498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14876" y="1857364"/>
            <a:ext cx="4286280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714876" y="1643050"/>
            <a:ext cx="4286280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714876" y="1643051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Definition	-&gt; Person.cpp</a:t>
            </a:r>
            <a:endParaRPr lang="de-DE" sz="2400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4875" y="2071678"/>
            <a:ext cx="43616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#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include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de-DE" sz="145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Person.h</a:t>
            </a:r>
            <a:r>
              <a:rPr lang="de-DE" sz="145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989013" indent="-989013"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Person::Person(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&amp; 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: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45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_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std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Person::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getName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45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45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name</a:t>
            </a: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_;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449263" algn="l"/>
              </a:tabLst>
            </a:pPr>
            <a:r>
              <a:rPr lang="de-DE" sz="145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de-DE" sz="145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endParaRPr lang="de-DE" sz="14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</a:t>
            </a:r>
            <a:r>
              <a:rPr lang="de-DE" dirty="0" err="1" smtClean="0"/>
              <a:t>new</a:t>
            </a:r>
            <a:r>
              <a:rPr lang="de-DE" dirty="0" smtClean="0"/>
              <a:t> verwenden!</a:t>
            </a:r>
          </a:p>
          <a:p>
            <a:pPr lvl="1">
              <a:spcAft>
                <a:spcPts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Person p(</a:t>
            </a:r>
            <a:r>
              <a:rPr lang="de-DE" sz="2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"Emil"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de-DE" sz="2000" dirty="0" smtClean="0"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Person q = Person(</a:t>
            </a:r>
            <a:r>
              <a:rPr lang="de-DE" sz="2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"Emil"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ok, evtl. langsamer</a:t>
            </a:r>
            <a:endParaRPr lang="de-DE" sz="2000" dirty="0" smtClean="0"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</a:pP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Person* r =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Person(</a:t>
            </a:r>
            <a:r>
              <a:rPr lang="de-DE" sz="20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"Emil"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Gefahr von Speicherlecks =&gt; vermeiden</a:t>
            </a:r>
          </a:p>
          <a:p>
            <a:pPr lvl="1">
              <a:spcAft>
                <a:spcPts val="0"/>
              </a:spcAft>
            </a:pPr>
            <a:endParaRPr lang="de-DE" sz="2000" dirty="0" smtClean="0">
              <a:ea typeface="Calibri"/>
              <a:cs typeface="Times New Roman"/>
            </a:endParaRPr>
          </a:p>
          <a:p>
            <a:r>
              <a:rPr lang="de-DE" dirty="0" smtClean="0"/>
              <a:t>Ohne Parameter</a:t>
            </a:r>
          </a:p>
          <a:p>
            <a:pPr lvl="1"/>
            <a:r>
              <a:rPr lang="de-DE" sz="2000" dirty="0" smtClean="0">
                <a:latin typeface="Consolas" pitchFamily="49" charset="0"/>
                <a:cs typeface="Consolas" pitchFamily="49" charset="0"/>
              </a:rPr>
              <a:t>Person p;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de-DE" sz="2000" dirty="0" err="1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Konstruktor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Person() wird aufgerufen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1611313" algn="l"/>
              </a:tabLst>
            </a:pPr>
            <a:r>
              <a:rPr lang="de-DE" sz="2000" b="1" dirty="0" smtClean="0">
                <a:solidFill>
                  <a:srgbClr val="3333B2"/>
                </a:solidFill>
              </a:rPr>
              <a:t>Nicht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Person p();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p wäre eine Funktion!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1611313" algn="l"/>
              </a:tabLst>
            </a:pPr>
            <a:r>
              <a:rPr lang="de-DE" sz="2000" b="1" dirty="0" smtClean="0">
                <a:solidFill>
                  <a:srgbClr val="3333B2"/>
                </a:solidFill>
              </a:rPr>
              <a:t>Aber</a:t>
            </a:r>
            <a:r>
              <a:rPr lang="de-DE" sz="2000" dirty="0" smtClean="0"/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Person q = Person(); 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ok, evtl. langsamer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071538" y="5572140"/>
            <a:ext cx="5643602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71538" y="4000504"/>
            <a:ext cx="1857388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071538" y="2071678"/>
            <a:ext cx="5000660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715404" cy="5362596"/>
          </a:xfrm>
        </p:spPr>
        <p:txBody>
          <a:bodyPr/>
          <a:lstStyle/>
          <a:p>
            <a:pPr marL="720725" indent="-720725">
              <a:buNone/>
            </a:pPr>
            <a:r>
              <a:rPr lang="de-DE" sz="2500" dirty="0" smtClean="0">
                <a:latin typeface="+mj-lt"/>
                <a:cs typeface="Consolas" pitchFamily="49" charset="0"/>
              </a:rPr>
              <a:t>Folgende drei Elemente sind bei jeder Klasse implizit vorhanden</a:t>
            </a:r>
          </a:p>
          <a:p>
            <a:r>
              <a:rPr lang="de-DE" b="1" dirty="0" smtClean="0">
                <a:latin typeface="+mj-lt"/>
                <a:cs typeface="Consolas" pitchFamily="49" charset="0"/>
              </a:rPr>
              <a:t>Kopier-</a:t>
            </a:r>
            <a:r>
              <a:rPr lang="de-DE" b="1" dirty="0" err="1" smtClean="0">
                <a:latin typeface="+mj-lt"/>
                <a:cs typeface="Consolas" pitchFamily="49" charset="0"/>
              </a:rPr>
              <a:t>Konstruktor</a:t>
            </a:r>
            <a:endParaRPr lang="de-DE" b="1" dirty="0" smtClean="0">
              <a:latin typeface="+mj-lt"/>
              <a:cs typeface="Consolas" pitchFamily="49" charset="0"/>
            </a:endParaRPr>
          </a:p>
          <a:p>
            <a:pPr lvl="1"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Person(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Person&amp;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Wird bei der Übergabe an eine Funktion</a:t>
            </a:r>
            <a:br>
              <a:rPr lang="de-DE" dirty="0" smtClean="0">
                <a:latin typeface="+mj-lt"/>
                <a:cs typeface="Consolas" pitchFamily="49" charset="0"/>
              </a:rPr>
            </a:br>
            <a:r>
              <a:rPr lang="de-DE" dirty="0" smtClean="0">
                <a:latin typeface="+mj-lt"/>
                <a:cs typeface="Consolas" pitchFamily="49" charset="0"/>
              </a:rPr>
              <a:t>ausgeführt (</a:t>
            </a:r>
            <a:r>
              <a:rPr lang="de-DE" dirty="0" err="1" smtClean="0">
                <a:latin typeface="+mj-lt"/>
                <a:cs typeface="Consolas" pitchFamily="49" charset="0"/>
              </a:rPr>
              <a:t>call-by-value</a:t>
            </a:r>
            <a:r>
              <a:rPr lang="de-DE" dirty="0" smtClean="0">
                <a:latin typeface="+mj-lt"/>
                <a:cs typeface="Consolas" pitchFamily="49" charset="0"/>
              </a:rPr>
              <a:t>)</a:t>
            </a:r>
          </a:p>
          <a:p>
            <a:pPr lvl="1"/>
            <a:endParaRPr lang="de-DE" sz="500" dirty="0" smtClean="0">
              <a:latin typeface="+mj-lt"/>
              <a:cs typeface="Consolas" pitchFamily="49" charset="0"/>
            </a:endParaRPr>
          </a:p>
          <a:p>
            <a:pPr lvl="1"/>
            <a:endParaRPr lang="de-DE" sz="600" dirty="0" smtClean="0">
              <a:latin typeface="+mj-lt"/>
              <a:cs typeface="Consolas" pitchFamily="49" charset="0"/>
            </a:endParaRPr>
          </a:p>
          <a:p>
            <a:r>
              <a:rPr lang="de-DE" b="1" dirty="0" err="1" smtClean="0">
                <a:latin typeface="+mj-lt"/>
                <a:cs typeface="Consolas" pitchFamily="49" charset="0"/>
              </a:rPr>
              <a:t>Destruktor</a:t>
            </a:r>
            <a:endParaRPr lang="de-DE" b="1" dirty="0" smtClean="0">
              <a:latin typeface="+mj-lt"/>
              <a:cs typeface="Consolas" pitchFamily="49" charset="0"/>
            </a:endParaRPr>
          </a:p>
          <a:p>
            <a:pPr lvl="1">
              <a:buNone/>
            </a:pPr>
            <a:r>
              <a:rPr lang="de-DE" dirty="0" smtClean="0">
                <a:latin typeface="+mj-lt"/>
                <a:cs typeface="Consolas" pitchFamily="49" charset="0"/>
              </a:rPr>
              <a:t>	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~Person()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Wird ausgeführt, sobald Objekt zerstört wird</a:t>
            </a:r>
          </a:p>
          <a:p>
            <a:pPr lvl="1"/>
            <a:endParaRPr lang="de-DE" sz="500" dirty="0" smtClean="0">
              <a:latin typeface="+mj-lt"/>
              <a:cs typeface="Consolas" pitchFamily="49" charset="0"/>
            </a:endParaRPr>
          </a:p>
          <a:p>
            <a:pPr lvl="1"/>
            <a:endParaRPr lang="de-DE" sz="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latin typeface="+mj-lt"/>
                <a:cs typeface="Consolas" pitchFamily="49" charset="0"/>
              </a:rPr>
              <a:t>Zuweisungsoperator</a:t>
            </a:r>
          </a:p>
          <a:p>
            <a:pPr lvl="1"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Person&amp;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operator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=(Person&amp;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other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Wird bei Zuweisungen ausgeführt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Konstruktoren</a:t>
            </a:r>
            <a:r>
              <a:rPr lang="de-DE" dirty="0" smtClean="0"/>
              <a:t>, </a:t>
            </a:r>
            <a:r>
              <a:rPr lang="de-DE" dirty="0" err="1" smtClean="0"/>
              <a:t>Destruktoren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6858016" y="5214950"/>
            <a:ext cx="2143172" cy="571504"/>
          </a:xfrm>
          <a:prstGeom prst="roundRect">
            <a:avLst>
              <a:gd name="adj" fmla="val 33019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Person p;</a:t>
            </a:r>
          </a:p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Person q = p; </a:t>
            </a:r>
            <a:endParaRPr lang="de-DE" dirty="0">
              <a:solidFill>
                <a:schemeClr val="tx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286380" y="3500438"/>
            <a:ext cx="3714776" cy="928694"/>
          </a:xfrm>
          <a:prstGeom prst="roundRect">
            <a:avLst>
              <a:gd name="adj" fmla="val 20972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    Person p;</a:t>
            </a:r>
          </a:p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de-DE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hier wird p zerstört</a:t>
            </a:r>
            <a:endParaRPr lang="de-DE" dirty="0">
              <a:solidFill>
                <a:srgbClr val="3F7F5F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357950" y="2000240"/>
            <a:ext cx="2643206" cy="1143008"/>
          </a:xfrm>
          <a:prstGeom prst="roundRect">
            <a:avLst>
              <a:gd name="adj" fmla="val 20972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f(Person p);</a:t>
            </a:r>
          </a:p>
          <a:p>
            <a:pPr>
              <a:spcAft>
                <a:spcPts val="0"/>
              </a:spcAft>
            </a:pPr>
            <a:r>
              <a:rPr lang="de-DE" b="1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//...</a:t>
            </a:r>
          </a:p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Person q;</a:t>
            </a:r>
          </a:p>
          <a:p>
            <a:pPr>
              <a:spcAft>
                <a:spcPts val="0"/>
              </a:spcAft>
            </a:pPr>
            <a:r>
              <a:rPr lang="de-DE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Consolas" pitchFamily="49" charset="0"/>
              </a:rPr>
              <a:t>f(q);</a:t>
            </a:r>
            <a:endParaRPr lang="de-DE" dirty="0">
              <a:solidFill>
                <a:schemeClr val="tx1"/>
              </a:solidFill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3071834" cy="5005405"/>
          </a:xfrm>
        </p:spPr>
        <p:txBody>
          <a:bodyPr/>
          <a:lstStyle/>
          <a:p>
            <a:r>
              <a:rPr lang="de-DE" sz="2400" dirty="0" smtClean="0"/>
              <a:t>Wenn eine Klasse </a:t>
            </a:r>
            <a:r>
              <a:rPr lang="de-DE" sz="2400" dirty="0" err="1" smtClean="0"/>
              <a:t>Kopierkonstruktor</a:t>
            </a:r>
            <a:r>
              <a:rPr lang="de-DE" sz="2400" dirty="0" smtClean="0"/>
              <a:t>, </a:t>
            </a:r>
            <a:r>
              <a:rPr lang="de-DE" sz="2400" dirty="0" err="1" smtClean="0"/>
              <a:t>Destruktor</a:t>
            </a:r>
            <a:r>
              <a:rPr lang="de-DE" sz="2400" dirty="0" smtClean="0"/>
              <a:t> oder Zuweisungsoperator definiert, </a:t>
            </a:r>
            <a:r>
              <a:rPr lang="de-DE" sz="2400" b="1" dirty="0" smtClean="0"/>
              <a:t>dann auch die anderen beiden</a:t>
            </a:r>
          </a:p>
          <a:p>
            <a:endParaRPr lang="de-DE" sz="800" dirty="0" smtClean="0"/>
          </a:p>
          <a:p>
            <a:r>
              <a:rPr lang="de-DE" sz="2400" dirty="0" smtClean="0"/>
              <a:t>Notwendig, wenn </a:t>
            </a:r>
            <a:r>
              <a:rPr lang="de-DE" sz="2400" b="1" dirty="0" err="1" smtClean="0">
                <a:solidFill>
                  <a:srgbClr val="7F0055"/>
                </a:solidFill>
              </a:rPr>
              <a:t>new</a:t>
            </a:r>
            <a:r>
              <a:rPr lang="de-DE" sz="2400" dirty="0" smtClean="0"/>
              <a:t>/</a:t>
            </a:r>
            <a:r>
              <a:rPr lang="de-DE" sz="2400" b="1" dirty="0" err="1" smtClean="0">
                <a:solidFill>
                  <a:srgbClr val="7F0055"/>
                </a:solidFill>
              </a:rPr>
              <a:t>delete</a:t>
            </a:r>
            <a:r>
              <a:rPr lang="de-DE" sz="2400" dirty="0" smtClean="0"/>
              <a:t> verwendet werden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Dreierregel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541155" y="714356"/>
            <a:ext cx="5388563" cy="5775187"/>
          </a:xfrm>
          <a:prstGeom prst="roundRect">
            <a:avLst>
              <a:gd name="adj" fmla="val 498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41155" y="928670"/>
            <a:ext cx="5388563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3541155" y="714356"/>
            <a:ext cx="5388563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541155" y="714357"/>
            <a:ext cx="538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571868" y="1142984"/>
            <a:ext cx="53578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dirty="0" err="1" smtClean="0">
                <a:solidFill>
                  <a:srgbClr val="005032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*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: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n) {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n;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[n];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~Class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de-DE" sz="1180" dirty="0" smtClean="0">
              <a:solidFill>
                <a:srgbClr val="3F7F5F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delete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[]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dirty="0" smtClean="0">
                <a:solidFill>
                  <a:srgbClr val="005032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&amp;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other.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];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i = 0; i &lt;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 i++)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[i] =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other.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[i];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1180" dirty="0" smtClean="0">
                <a:solidFill>
                  <a:srgbClr val="005032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&amp; </a:t>
            </a:r>
            <a:r>
              <a:rPr lang="de-DE" sz="1180" b="1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operator</a:t>
            </a:r>
            <a:r>
              <a:rPr lang="de-DE" sz="118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=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const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dirty="0" smtClean="0">
                <a:solidFill>
                  <a:srgbClr val="005032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&amp;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!= &amp;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{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delete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[]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de-DE" sz="118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altes Array löschen!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other.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];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for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i = 0; i &lt; 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length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 i++)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		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[i] = </a:t>
            </a:r>
            <a:r>
              <a:rPr lang="de-DE" sz="118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other.</a:t>
            </a:r>
            <a:r>
              <a:rPr lang="de-DE" sz="1180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array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[i];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}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*</a:t>
            </a:r>
            <a:r>
              <a:rPr lang="de-DE" sz="118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spcAft>
                <a:spcPts val="0"/>
              </a:spcAft>
              <a:tabLst>
                <a:tab pos="355600" algn="l"/>
                <a:tab pos="720725" algn="l"/>
                <a:tab pos="1076325" algn="l"/>
                <a:tab pos="1430338" algn="l"/>
              </a:tabLst>
            </a:pPr>
            <a:r>
              <a:rPr lang="de-DE" sz="118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  <a:endParaRPr lang="de-DE" sz="118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endParaRPr lang="de-DE" sz="118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00034" y="933415"/>
            <a:ext cx="3500462" cy="3286148"/>
          </a:xfrm>
          <a:prstGeom prst="roundRect">
            <a:avLst>
              <a:gd name="adj" fmla="val 737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00034" y="1147729"/>
            <a:ext cx="350046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00034" y="933415"/>
            <a:ext cx="350046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0034" y="933415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Basisklasse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71538" y="1362043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00034" y="1362043"/>
            <a:ext cx="3500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5032"/>
                </a:solidFill>
                <a:latin typeface="Consolas"/>
              </a:rPr>
              <a:t>Person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_;</a:t>
            </a:r>
          </a:p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Person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: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 &lt;&lt;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endParaRPr lang="de-DE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86248" y="933415"/>
            <a:ext cx="4500594" cy="3286148"/>
          </a:xfrm>
          <a:prstGeom prst="roundRect">
            <a:avLst>
              <a:gd name="adj" fmla="val 690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286248" y="1147729"/>
            <a:ext cx="4500594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286248" y="933415"/>
            <a:ext cx="4500594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286248" y="933415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Abgeleitete Klasse</a:t>
            </a:r>
            <a:endParaRPr lang="de-DE" sz="2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86248" y="1362043"/>
            <a:ext cx="4572032" cy="292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5032"/>
                </a:solidFill>
                <a:latin typeface="Consolas"/>
              </a:rPr>
              <a:t>Student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5032"/>
                </a:solidFill>
                <a:latin typeface="Consolas"/>
              </a:rPr>
              <a:t>Person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de-DE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matnr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_;</a:t>
            </a:r>
          </a:p>
          <a:p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Student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matnr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: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Person(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matnr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matnr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 &lt;&lt; 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", "</a:t>
            </a:r>
            <a:r>
              <a:rPr lang="de-DE" sz="1400" dirty="0" smtClean="0">
                <a:latin typeface="Consolas"/>
              </a:rPr>
              <a:t>;</a:t>
            </a:r>
          </a:p>
          <a:p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       </a:t>
            </a:r>
            <a:r>
              <a:rPr lang="de-DE" sz="1400" dirty="0" err="1" smtClean="0">
                <a:latin typeface="Consolas"/>
              </a:rPr>
              <a:t>cout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matnr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_ &lt;&lt;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500034" y="4429132"/>
            <a:ext cx="8286808" cy="2000264"/>
          </a:xfrm>
          <a:prstGeom prst="roundRect">
            <a:avLst>
              <a:gd name="adj" fmla="val 1167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500034" y="4643446"/>
            <a:ext cx="8286808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500034" y="4429132"/>
            <a:ext cx="8286808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00034" y="442913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Problem: </a:t>
            </a:r>
            <a:r>
              <a:rPr lang="de-DE" sz="2400" dirty="0" err="1" smtClean="0">
                <a:latin typeface="+mj-lt"/>
              </a:rPr>
              <a:t>Slicing</a:t>
            </a:r>
            <a:endParaRPr lang="de-DE" sz="2400" dirty="0">
              <a:latin typeface="+mj-lt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0034" y="4857760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dirty="0" smtClean="0">
                <a:solidFill>
                  <a:srgbClr val="005032"/>
                </a:solidFill>
                <a:latin typeface="Consolas"/>
              </a:rPr>
              <a:t>Student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s(</a:t>
            </a:r>
            <a:r>
              <a:rPr lang="de-DE" dirty="0" smtClean="0">
                <a:solidFill>
                  <a:srgbClr val="2A00FF"/>
                </a:solidFill>
                <a:latin typeface="Consolas"/>
              </a:rPr>
              <a:t>"Fritz"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, 123);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s.print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      </a:t>
            </a:r>
            <a:r>
              <a:rPr lang="de-DE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Ausgabe: Fritz, 123</a:t>
            </a:r>
          </a:p>
          <a:p>
            <a:r>
              <a:rPr lang="de-DE" dirty="0" smtClean="0">
                <a:solidFill>
                  <a:srgbClr val="005032"/>
                </a:solidFill>
                <a:latin typeface="Consolas" pitchFamily="49" charset="0"/>
                <a:cs typeface="Consolas" pitchFamily="49" charset="0"/>
              </a:rPr>
              <a:t>    Person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p = s;    </a:t>
            </a:r>
            <a:r>
              <a:rPr lang="de-DE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Slicing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matnr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_ geht verloren!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p.print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      </a:t>
            </a:r>
            <a:r>
              <a:rPr lang="de-DE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Ausgabe: Fritz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1000100" y="2500306"/>
            <a:ext cx="7286676" cy="1071570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00100" y="1285860"/>
            <a:ext cx="7286676" cy="785818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Slicing</a:t>
            </a:r>
            <a:r>
              <a:rPr lang="de-DE" b="1" dirty="0" smtClean="0"/>
              <a:t> verhindern</a:t>
            </a:r>
          </a:p>
          <a:p>
            <a:pPr lvl="1">
              <a:buNone/>
            </a:pPr>
            <a:r>
              <a:rPr lang="de-DE" sz="2000" dirty="0" smtClean="0">
                <a:solidFill>
                  <a:srgbClr val="005032"/>
                </a:solidFill>
                <a:latin typeface="Consolas"/>
                <a:cs typeface="Arial" charset="0"/>
              </a:rPr>
              <a:t>	Student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* s =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cs typeface="Arial" charset="0"/>
              </a:rPr>
              <a:t>new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  <a:cs typeface="Arial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Student(</a:t>
            </a:r>
            <a:r>
              <a:rPr lang="de-DE" sz="2000" dirty="0" smtClean="0">
                <a:solidFill>
                  <a:srgbClr val="2A00FF"/>
                </a:solidFill>
                <a:latin typeface="Consolas"/>
                <a:cs typeface="Arial" charset="0"/>
              </a:rPr>
              <a:t>"Fritz"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, 123);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</a:br>
            <a:r>
              <a:rPr lang="de-DE" sz="2000" dirty="0" smtClean="0">
                <a:solidFill>
                  <a:srgbClr val="005032"/>
                </a:solidFill>
                <a:latin typeface="Consolas"/>
              </a:rPr>
              <a:t>Person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* p = s;</a:t>
            </a:r>
            <a:endParaRPr lang="de-DE" sz="2000" dirty="0" smtClean="0">
              <a:solidFill>
                <a:srgbClr val="000000"/>
              </a:solidFill>
              <a:latin typeface="Consolas"/>
              <a:cs typeface="Arial" charset="0"/>
            </a:endParaRPr>
          </a:p>
          <a:p>
            <a:r>
              <a:rPr lang="de-DE" b="1" dirty="0" smtClean="0"/>
              <a:t>Ausgabe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s-&gt;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  <a:cs typeface="Arial" charset="0"/>
              </a:rPr>
              <a:t>print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();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cs typeface="Arial" charset="0"/>
              </a:rPr>
              <a:t>// </a:t>
            </a:r>
            <a:r>
              <a:rPr lang="de-DE" sz="2000" dirty="0" smtClean="0">
                <a:latin typeface="Consolas"/>
                <a:cs typeface="Arial" charset="0"/>
              </a:rPr>
              <a:t>alternative Schreibeweise für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                    </a:t>
            </a:r>
            <a:r>
              <a:rPr lang="de-DE" sz="2000" dirty="0" smtClean="0">
                <a:latin typeface="Consolas"/>
                <a:cs typeface="Arial" charset="0"/>
              </a:rPr>
              <a:t>(*s).</a:t>
            </a:r>
            <a:r>
              <a:rPr lang="de-DE" sz="2000" dirty="0" err="1" smtClean="0">
                <a:latin typeface="Consolas"/>
                <a:cs typeface="Arial" charset="0"/>
              </a:rPr>
              <a:t>print</a:t>
            </a:r>
            <a:r>
              <a:rPr lang="de-DE" sz="2000" dirty="0" smtClean="0">
                <a:latin typeface="Consolas"/>
                <a:cs typeface="Arial" charset="0"/>
              </a:rPr>
              <a:t>();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p-&gt;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  <a:cs typeface="Arial" charset="0"/>
              </a:rPr>
              <a:t>print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cs typeface="Arial" charset="0"/>
              </a:rPr>
              <a:t>();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cs typeface="Arial" charset="0"/>
              </a:rPr>
              <a:t>// </a:t>
            </a:r>
            <a:r>
              <a:rPr lang="de-D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→ </a:t>
            </a:r>
            <a:r>
              <a:rPr lang="de-D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Ausgabe ist wieder: Fritz</a:t>
            </a:r>
            <a:endParaRPr lang="de-DE" dirty="0" smtClean="0"/>
          </a:p>
          <a:p>
            <a:r>
              <a:rPr lang="de-DE" b="1" dirty="0" smtClean="0"/>
              <a:t>Ursache</a:t>
            </a:r>
            <a:r>
              <a:rPr lang="de-DE" dirty="0" smtClean="0"/>
              <a:t>: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smtClean="0"/>
              <a:t>ist nicht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de-DE" b="1" dirty="0" smtClean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1797050" algn="l"/>
                <a:tab pos="2506663" algn="l"/>
              </a:tabLst>
            </a:pPr>
            <a:r>
              <a:rPr lang="de-DE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Bisher	</a:t>
            </a:r>
            <a:r>
              <a:rPr lang="de-DE" dirty="0" smtClean="0">
                <a:latin typeface="+mj-lt"/>
                <a:cs typeface="Consolas" pitchFamily="49" charset="0"/>
              </a:rPr>
              <a:t>Sprungziel von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 smtClean="0">
                <a:latin typeface="+mj-lt"/>
                <a:cs typeface="Consolas" pitchFamily="49" charset="0"/>
              </a:rPr>
              <a:t>-Aufruf wird beim 	Kompilieren festgelegt: </a:t>
            </a:r>
          </a:p>
          <a:p>
            <a:pPr marL="2603500" lvl="2" indent="-365125">
              <a:buClr>
                <a:srgbClr val="85B717"/>
              </a:buClr>
              <a:buFont typeface="Arial" pitchFamily="34" charset="0"/>
              <a:buChar char="→"/>
              <a:tabLst>
                <a:tab pos="1797050" algn="l"/>
                <a:tab pos="2506663" algn="l"/>
              </a:tabLst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de-DE" sz="2000" dirty="0" smtClean="0">
                <a:latin typeface="+mj-lt"/>
                <a:cs typeface="Consolas" pitchFamily="49" charset="0"/>
              </a:rPr>
              <a:t>ist vom Typ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Person*</a:t>
            </a:r>
          </a:p>
          <a:p>
            <a:pPr marL="2603500" lvl="2" indent="-365125">
              <a:buClr>
                <a:srgbClr val="85B717"/>
              </a:buClr>
              <a:buFont typeface="Arial" pitchFamily="34" charset="0"/>
              <a:buChar char="→"/>
              <a:tabLst>
                <a:tab pos="1797050" algn="l"/>
                <a:tab pos="2506663" algn="l"/>
              </a:tabLst>
            </a:pPr>
            <a:r>
              <a:rPr lang="de-DE" sz="2000" dirty="0" smtClean="0">
                <a:latin typeface="+mj-lt"/>
                <a:cs typeface="Consolas" pitchFamily="49" charset="0"/>
              </a:rPr>
              <a:t>also wird bei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p-&gt;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2000" dirty="0" smtClean="0">
                <a:latin typeface="+mj-lt"/>
                <a:cs typeface="Consolas" pitchFamily="49" charset="0"/>
              </a:rPr>
              <a:t>die Methode</a:t>
            </a:r>
            <a:br>
              <a:rPr lang="de-DE" sz="2000" dirty="0" smtClean="0">
                <a:latin typeface="+mj-lt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Person::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sz="2000" dirty="0" smtClean="0">
                <a:latin typeface="+mj-lt"/>
                <a:cs typeface="Consolas" pitchFamily="49" charset="0"/>
              </a:rPr>
              <a:t>aufgerufen</a:t>
            </a:r>
          </a:p>
          <a:p>
            <a:pPr lvl="1">
              <a:tabLst>
                <a:tab pos="1797050" algn="l"/>
              </a:tabLst>
            </a:pPr>
            <a:r>
              <a:rPr lang="de-DE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Wollen</a:t>
            </a:r>
            <a:r>
              <a:rPr lang="de-DE" dirty="0" smtClean="0">
                <a:latin typeface="+mj-lt"/>
                <a:cs typeface="Consolas" pitchFamily="49" charset="0"/>
              </a:rPr>
              <a:t>	Sprungziel zur Laufzeit bestimmen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082427" y="3143248"/>
            <a:ext cx="6215106" cy="428628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071670" y="1918045"/>
            <a:ext cx="6215106" cy="785818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572560" cy="5291158"/>
          </a:xfrm>
        </p:spPr>
        <p:txBody>
          <a:bodyPr/>
          <a:lstStyle/>
          <a:p>
            <a:pPr marL="342900" lvl="1" indent="-342900">
              <a:buSzPct val="100000"/>
              <a:tabLst>
                <a:tab pos="1344613" algn="l"/>
              </a:tabLst>
            </a:pPr>
            <a:r>
              <a:rPr lang="de-DE" b="1" dirty="0" smtClean="0">
                <a:solidFill>
                  <a:srgbClr val="3333B2"/>
                </a:solidFill>
                <a:cs typeface="Consolas" pitchFamily="49" charset="0"/>
              </a:rPr>
              <a:t>Wollen</a:t>
            </a:r>
            <a:r>
              <a:rPr lang="de-DE" dirty="0" smtClean="0">
                <a:cs typeface="Consolas" pitchFamily="49" charset="0"/>
              </a:rPr>
              <a:t>	Sprungziel zur Laufzeit bestimmen</a:t>
            </a:r>
          </a:p>
          <a:p>
            <a:pPr marL="342900" lvl="1" indent="-342900">
              <a:buSzPct val="100000"/>
              <a:tabLst>
                <a:tab pos="1344613" algn="l"/>
              </a:tabLst>
            </a:pPr>
            <a:r>
              <a:rPr lang="de-DE" b="1" dirty="0" smtClean="0">
                <a:solidFill>
                  <a:srgbClr val="3333B2"/>
                </a:solidFill>
                <a:cs typeface="Consolas" pitchFamily="49" charset="0"/>
              </a:rPr>
              <a:t>Dazu</a:t>
            </a:r>
            <a:r>
              <a:rPr lang="de-DE" dirty="0" smtClean="0">
                <a:cs typeface="Consolas" pitchFamily="49" charset="0"/>
              </a:rPr>
              <a:t>	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smtClean="0">
                <a:cs typeface="Consolas" pitchFamily="49" charset="0"/>
              </a:rPr>
              <a:t>als </a:t>
            </a:r>
            <a:r>
              <a:rPr lang="de-DE" b="1" dirty="0" smtClean="0">
                <a:cs typeface="Consolas" pitchFamily="49" charset="0"/>
              </a:rPr>
              <a:t>virtuelle</a:t>
            </a:r>
            <a:r>
              <a:rPr lang="de-DE" dirty="0" smtClean="0">
                <a:cs typeface="Consolas" pitchFamily="49" charset="0"/>
              </a:rPr>
              <a:t> Methoden deklarieren</a:t>
            </a:r>
          </a:p>
          <a:p>
            <a:pPr marL="1700213" lvl="2" indent="-342900" defTabSz="785813">
              <a:buSzPct val="100000"/>
              <a:buNone/>
            </a:pPr>
            <a:r>
              <a:rPr lang="de-DE" dirty="0" smtClean="0">
                <a:cs typeface="Consolas" pitchFamily="49" charset="0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smtClean="0">
                <a:solidFill>
                  <a:srgbClr val="005032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//...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200" dirty="0" smtClean="0">
                <a:latin typeface="Consolas" pitchFamily="49" charset="0"/>
                <a:cs typeface="Consolas" pitchFamily="49" charset="0"/>
              </a:rPr>
            </a:b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b="1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  <a:p>
            <a:pPr marL="342900" lvl="1" indent="-342900">
              <a:buSzPct val="100000"/>
              <a:tabLst>
                <a:tab pos="1344613" algn="l"/>
              </a:tabLst>
            </a:pPr>
            <a:r>
              <a:rPr lang="de-DE" b="1" dirty="0" smtClean="0">
                <a:solidFill>
                  <a:srgbClr val="3333B2"/>
                </a:solidFill>
                <a:cs typeface="Consolas" pitchFamily="49" charset="0"/>
              </a:rPr>
              <a:t>Jetzt	</a:t>
            </a:r>
            <a:r>
              <a:rPr lang="de-DE" dirty="0" smtClean="0">
                <a:cs typeface="Consolas" pitchFamily="49" charset="0"/>
              </a:rPr>
              <a:t>Gewünschte Ausgabe</a:t>
            </a:r>
          </a:p>
          <a:p>
            <a:pPr marL="1700213" lvl="2" indent="-342900">
              <a:buSzPct val="100000"/>
              <a:buNone/>
              <a:tabLst>
                <a:tab pos="1344613" algn="l"/>
              </a:tabLst>
            </a:pPr>
            <a:r>
              <a:rPr lang="de-DE" b="1" dirty="0" smtClean="0">
                <a:solidFill>
                  <a:srgbClr val="3333B2"/>
                </a:solidFill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p-&gt;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Ausgabe: Fritz,123</a:t>
            </a:r>
          </a:p>
          <a:p>
            <a:pPr marL="342900" lvl="1" indent="-342900">
              <a:buSzPct val="100000"/>
            </a:pPr>
            <a:endParaRPr lang="de-DE" sz="1200" dirty="0" smtClean="0">
              <a:cs typeface="Consolas" pitchFamily="49" charset="0"/>
            </a:endParaRPr>
          </a:p>
          <a:p>
            <a:pPr marL="342900" lvl="1" indent="-342900">
              <a:buSzPct val="100000"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Student::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smtClean="0">
                <a:cs typeface="Consolas" pitchFamily="49" charset="0"/>
              </a:rPr>
              <a:t>ist dann ebenfalls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de-DE" dirty="0" smtClean="0">
              <a:cs typeface="Consolas" pitchFamily="49" charset="0"/>
            </a:endParaRPr>
          </a:p>
          <a:p>
            <a:pPr marL="342900" lvl="1" indent="-342900">
              <a:buSzPct val="100000"/>
            </a:pPr>
            <a:r>
              <a:rPr lang="de-DE" dirty="0" smtClean="0">
                <a:cs typeface="Consolas" pitchFamily="49" charset="0"/>
              </a:rPr>
              <a:t>Bei </a:t>
            </a:r>
            <a:r>
              <a:rPr lang="de-DE" i="1" dirty="0" smtClean="0">
                <a:cs typeface="Consolas" pitchFamily="49" charset="0"/>
              </a:rPr>
              <a:t>Java</a:t>
            </a:r>
            <a:r>
              <a:rPr lang="de-DE" dirty="0" smtClean="0">
                <a:cs typeface="Consolas" pitchFamily="49" charset="0"/>
              </a:rPr>
              <a:t> sind alle Methoden implizit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de-DE" b="1" dirty="0" smtClean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SzPct val="100000"/>
            </a:pPr>
            <a:r>
              <a:rPr lang="de-DE" dirty="0" smtClean="0">
                <a:latin typeface="+mj-lt"/>
                <a:cs typeface="Consolas" pitchFamily="49" charset="0"/>
              </a:rPr>
              <a:t>Warum bei C++ nicht?</a:t>
            </a:r>
          </a:p>
          <a:p>
            <a:pPr marL="742950" lvl="2" indent="-342900">
              <a:buClr>
                <a:srgbClr val="85B717"/>
              </a:buClr>
              <a:buSzPct val="100000"/>
            </a:pPr>
            <a:r>
              <a:rPr lang="de-DE" sz="2200" dirty="0" smtClean="0">
                <a:latin typeface="+mj-lt"/>
                <a:cs typeface="Consolas" pitchFamily="49" charset="0"/>
              </a:rPr>
              <a:t>Objekte mit virtuellen Methoden benötigen zusätzlichen Zeiger</a:t>
            </a:r>
          </a:p>
          <a:p>
            <a:pPr marL="742950" lvl="2" indent="-342900">
              <a:buClr>
                <a:srgbClr val="85B717"/>
              </a:buClr>
              <a:buSzPct val="100000"/>
              <a:buFont typeface="Symbol" pitchFamily="18" charset="2"/>
              <a:buChar char="Þ"/>
            </a:pPr>
            <a:r>
              <a:rPr lang="de-DE" sz="2200" dirty="0" smtClean="0">
                <a:latin typeface="+mj-lt"/>
                <a:cs typeface="Consolas" pitchFamily="49" charset="0"/>
              </a:rPr>
              <a:t>Höherer Speicherbedarf (4 oder 8 Byte)</a:t>
            </a:r>
          </a:p>
          <a:p>
            <a:pPr marL="742950" lvl="2" indent="-342900">
              <a:buClr>
                <a:srgbClr val="85B717"/>
              </a:buClr>
              <a:buSzPct val="100000"/>
              <a:buFont typeface="Symbol" pitchFamily="18" charset="2"/>
              <a:buChar char="Þ"/>
            </a:pPr>
            <a:r>
              <a:rPr lang="de-DE" sz="2200" dirty="0" smtClean="0">
                <a:latin typeface="+mj-lt"/>
                <a:cs typeface="Consolas" pitchFamily="49" charset="0"/>
              </a:rPr>
              <a:t>Geringfügig höhere Laufzeit (für Sprungziel-Berechnung)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Virtuelle Methoden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071538" y="4286256"/>
            <a:ext cx="7286676" cy="500066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087988" y="2928934"/>
            <a:ext cx="7286676" cy="500066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Mehrfachvererbung möglich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A 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B,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C { </a:t>
            </a:r>
            <a:r>
              <a:rPr lang="de-DE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//...</a:t>
            </a:r>
          </a:p>
          <a:p>
            <a:pPr lvl="1"/>
            <a:endParaRPr lang="de-DE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Abstrakte Methoden (pure </a:t>
            </a:r>
            <a:r>
              <a:rPr lang="de-DE" dirty="0" err="1" smtClean="0"/>
              <a:t>virtual</a:t>
            </a:r>
            <a:r>
              <a:rPr lang="de-DE" dirty="0" smtClean="0"/>
              <a:t>)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= 0;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071538" y="5500702"/>
            <a:ext cx="7286676" cy="1071570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71538" y="4643446"/>
            <a:ext cx="7286676" cy="428628"/>
          </a:xfrm>
          <a:prstGeom prst="roundRect">
            <a:avLst>
              <a:gd name="adj" fmla="val 3548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071538" y="3143248"/>
            <a:ext cx="7286676" cy="1071570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5362596"/>
          </a:xfrm>
        </p:spPr>
        <p:txBody>
          <a:bodyPr/>
          <a:lstStyle/>
          <a:p>
            <a:r>
              <a:rPr lang="de-DE" dirty="0" smtClean="0"/>
              <a:t>In C++ können Operatoren überladen werden</a:t>
            </a:r>
          </a:p>
          <a:p>
            <a:pPr lvl="1">
              <a:tabLst>
                <a:tab pos="3228975" algn="r"/>
                <a:tab pos="3405188" algn="l"/>
              </a:tabLst>
            </a:pPr>
            <a:r>
              <a:rPr lang="de-DE" dirty="0" smtClean="0"/>
              <a:t>Bereits gesehen, z.B.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operator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[]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+mj-lt"/>
                <a:cs typeface="Consolas" pitchFamily="49" charset="0"/>
              </a:rPr>
              <a:t>bei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oder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operator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latin typeface="+mj-lt"/>
                <a:cs typeface="Consolas" pitchFamily="49" charset="0"/>
              </a:rPr>
              <a:t>bei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string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lvl="1">
              <a:tabLst>
                <a:tab pos="3228975" algn="r"/>
                <a:tab pos="3405188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Überladung sinnvoll, wenn Bedeutung intuitiv klar</a:t>
            </a:r>
          </a:p>
          <a:p>
            <a:pPr>
              <a:tabLst>
                <a:tab pos="3228975" algn="r"/>
                <a:tab pos="3405188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Überladung als Member-Funktion:</a:t>
            </a:r>
          </a:p>
          <a:p>
            <a:pPr lvl="1">
              <a:spcAft>
                <a:spcPts val="0"/>
              </a:spcAft>
              <a:buNone/>
              <a:tabLst>
                <a:tab pos="1341438" algn="l"/>
              </a:tabLst>
            </a:pPr>
            <a:r>
              <a:rPr lang="de-DE" sz="20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de-DE" sz="2000" b="1" dirty="0" smtClean="0">
                <a:latin typeface="Consolas"/>
                <a:ea typeface="Calibri"/>
                <a:cs typeface="Times New Roman"/>
              </a:rPr>
              <a:t>-</a:t>
            </a:r>
            <a:r>
              <a:rPr lang="de-DE" sz="20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de-DE" dirty="0" smtClean="0">
              <a:latin typeface="+mj-lt"/>
              <a:cs typeface="Consolas" pitchFamily="49" charset="0"/>
            </a:endParaRPr>
          </a:p>
          <a:p>
            <a:pPr>
              <a:tabLst>
                <a:tab pos="3228975" algn="r"/>
                <a:tab pos="3405188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Überladung als freie Funktion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 (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a, 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b);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de-DE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Falls auf </a:t>
            </a:r>
            <a:r>
              <a:rPr lang="de-DE" b="1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private</a:t>
            </a:r>
            <a:r>
              <a:rPr lang="de-DE" dirty="0" smtClean="0">
                <a:solidFill>
                  <a:srgbClr val="000000"/>
                </a:solidFill>
                <a:latin typeface="+mj-lt"/>
                <a:ea typeface="Calibri"/>
                <a:cs typeface="Times New Roman"/>
              </a:rPr>
              <a:t> Attribute zugreifen soll:</a:t>
            </a:r>
            <a:endParaRPr lang="de-DE" dirty="0" smtClean="0">
              <a:latin typeface="+mj-lt"/>
              <a:ea typeface="Calibri"/>
              <a:cs typeface="Times New Roman"/>
            </a:endParaRPr>
          </a:p>
          <a:p>
            <a:pPr lvl="1">
              <a:spcAft>
                <a:spcPts val="0"/>
              </a:spcAft>
              <a:buNone/>
              <a:tabLst>
                <a:tab pos="1341438" algn="l"/>
              </a:tabLst>
            </a:pP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b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friend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operator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+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a, </a:t>
            </a:r>
            <a:r>
              <a:rPr lang="de-DE" sz="2000" dirty="0" smtClean="0">
                <a:solidFill>
                  <a:srgbClr val="005032"/>
                </a:solidFill>
                <a:latin typeface="Consolas"/>
                <a:ea typeface="Calibri"/>
                <a:cs typeface="Times New Roman"/>
              </a:rPr>
              <a:t>Matrix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b);</a:t>
            </a:r>
            <a:b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};</a:t>
            </a:r>
            <a:endParaRPr lang="de-DE" sz="20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Operator-Überladung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501122" cy="5059363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e-DE" dirty="0" smtClean="0"/>
              <a:t>Weitestgehend kompatibel zu C</a:t>
            </a:r>
          </a:p>
          <a:p>
            <a:pPr>
              <a:spcBef>
                <a:spcPts val="1600"/>
              </a:spcBef>
            </a:pPr>
            <a:r>
              <a:rPr lang="de-DE" dirty="0" smtClean="0"/>
              <a:t>Objektorientiert wie </a:t>
            </a:r>
            <a:r>
              <a:rPr lang="de-DE" i="1" dirty="0" smtClean="0"/>
              <a:t>Java</a:t>
            </a:r>
          </a:p>
          <a:p>
            <a:pPr>
              <a:spcBef>
                <a:spcPts val="1600"/>
              </a:spcBef>
            </a:pPr>
            <a:r>
              <a:rPr lang="de-DE" dirty="0" smtClean="0"/>
              <a:t>Kontrollstrukturen wie in C/</a:t>
            </a:r>
            <a:r>
              <a:rPr lang="de-DE" i="1" dirty="0" smtClean="0"/>
              <a:t>Java</a:t>
            </a:r>
            <a:r>
              <a:rPr lang="de-DE" dirty="0" smtClean="0"/>
              <a:t> (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de-DE" dirty="0" smtClean="0"/>
              <a:t>)</a:t>
            </a:r>
          </a:p>
          <a:p>
            <a:pPr>
              <a:spcBef>
                <a:spcPts val="1600"/>
              </a:spcBef>
            </a:pPr>
            <a:r>
              <a:rPr lang="de-DE" dirty="0" smtClean="0"/>
              <a:t>Manuelle Speicherverwaltung (kein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Collector</a:t>
            </a:r>
            <a:r>
              <a:rPr lang="de-DE" dirty="0" smtClean="0"/>
              <a:t>)</a:t>
            </a:r>
          </a:p>
          <a:p>
            <a:pPr>
              <a:spcBef>
                <a:spcPts val="1600"/>
              </a:spcBef>
            </a:pPr>
            <a:r>
              <a:rPr lang="de-DE" dirty="0" err="1" smtClean="0"/>
              <a:t>Designziel</a:t>
            </a:r>
            <a:r>
              <a:rPr lang="de-DE" dirty="0" smtClean="0"/>
              <a:t> von C++: </a:t>
            </a:r>
            <a:r>
              <a:rPr lang="de-DE" b="1" dirty="0" smtClean="0"/>
              <a:t>Effizienz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C++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Ähnlich wie </a:t>
            </a:r>
            <a:r>
              <a:rPr lang="de-DE" b="1" dirty="0" err="1" smtClean="0"/>
              <a:t>Generics</a:t>
            </a:r>
            <a:r>
              <a:rPr lang="de-DE" dirty="0" smtClean="0"/>
              <a:t> bei </a:t>
            </a:r>
            <a:r>
              <a:rPr lang="de-DE" i="1" dirty="0" smtClean="0"/>
              <a:t>Java</a:t>
            </a:r>
          </a:p>
          <a:p>
            <a:r>
              <a:rPr lang="de-DE" dirty="0" smtClean="0"/>
              <a:t>Bereits kennengelernt: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vector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+mj-lt"/>
                <a:cs typeface="Consolas" pitchFamily="49" charset="0"/>
              </a:rPr>
              <a:t>Template-Argument können auch Basistypen sein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Bei </a:t>
            </a:r>
            <a:r>
              <a:rPr lang="de-DE" i="1" dirty="0" smtClean="0">
                <a:latin typeface="+mj-lt"/>
                <a:cs typeface="Consolas" pitchFamily="49" charset="0"/>
              </a:rPr>
              <a:t>Java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b="1" dirty="0" smtClean="0">
                <a:latin typeface="+mj-lt"/>
                <a:cs typeface="Consolas" pitchFamily="49" charset="0"/>
              </a:rPr>
              <a:t>nicht</a:t>
            </a:r>
            <a:r>
              <a:rPr lang="de-DE" dirty="0" smtClean="0">
                <a:latin typeface="+mj-lt"/>
                <a:cs typeface="Consolas" pitchFamily="49" charset="0"/>
              </a:rPr>
              <a:t> möglich: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ArrayList&lt;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Bei </a:t>
            </a:r>
            <a:r>
              <a:rPr lang="de-DE" i="1" dirty="0" smtClean="0">
                <a:latin typeface="+mj-lt"/>
                <a:cs typeface="Consolas" pitchFamily="49" charset="0"/>
              </a:rPr>
              <a:t>C++</a:t>
            </a:r>
            <a:r>
              <a:rPr lang="de-DE" dirty="0" smtClean="0">
                <a:latin typeface="+mj-lt"/>
                <a:cs typeface="Consolas" pitchFamily="49" charset="0"/>
              </a:rPr>
              <a:t> schon: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smtClean="0">
                <a:latin typeface="+mj-lt"/>
                <a:cs typeface="Consolas" pitchFamily="49" charset="0"/>
              </a:rPr>
              <a:t>Realisierung bei </a:t>
            </a:r>
            <a:r>
              <a:rPr lang="de-DE" i="1" dirty="0" smtClean="0">
                <a:latin typeface="+mj-lt"/>
                <a:cs typeface="Consolas" pitchFamily="49" charset="0"/>
              </a:rPr>
              <a:t>C++</a:t>
            </a:r>
            <a:r>
              <a:rPr lang="de-DE" dirty="0" smtClean="0">
                <a:latin typeface="+mj-lt"/>
                <a:cs typeface="Consolas" pitchFamily="49" charset="0"/>
              </a:rPr>
              <a:t>: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Für jeden verwendeten Typ 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de-DE" dirty="0" smtClean="0">
                <a:latin typeface="+mj-lt"/>
                <a:cs typeface="Consolas" pitchFamily="49" charset="0"/>
              </a:rPr>
              <a:t>, …) wird die jeweilige Klasse 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de-DE" dirty="0" smtClean="0">
                <a:latin typeface="+mj-lt"/>
                <a:cs typeface="Consolas" pitchFamily="49" charset="0"/>
              </a:rPr>
              <a:t>, …) separat kompiliert</a:t>
            </a:r>
          </a:p>
          <a:p>
            <a:pPr lvl="1"/>
            <a:r>
              <a:rPr lang="de-DE" dirty="0" smtClean="0">
                <a:latin typeface="+mj-lt"/>
                <a:cs typeface="Consolas" pitchFamily="49" charset="0"/>
              </a:rPr>
              <a:t>Vorteile gegenüber </a:t>
            </a:r>
            <a:r>
              <a:rPr lang="de-DE" i="1" dirty="0" smtClean="0">
                <a:latin typeface="+mj-lt"/>
                <a:cs typeface="Consolas" pitchFamily="49" charset="0"/>
              </a:rPr>
              <a:t>Java</a:t>
            </a:r>
            <a:r>
              <a:rPr lang="de-DE" dirty="0" smtClean="0">
                <a:latin typeface="+mj-lt"/>
                <a:cs typeface="Consolas" pitchFamily="49" charset="0"/>
              </a:rPr>
              <a:t>: keine zusätzlichen Zeiger</a:t>
            </a:r>
          </a:p>
          <a:p>
            <a:pPr lvl="2">
              <a:buClr>
                <a:srgbClr val="85B717"/>
              </a:buClr>
              <a:buFont typeface="Arial" pitchFamily="34" charset="0"/>
              <a:buChar char="→"/>
            </a:pPr>
            <a:r>
              <a:rPr lang="de-DE" dirty="0" smtClean="0">
                <a:latin typeface="+mj-lt"/>
                <a:cs typeface="Consolas" pitchFamily="49" charset="0"/>
              </a:rPr>
              <a:t> bei Basistypen </a:t>
            </a:r>
            <a:r>
              <a:rPr lang="de-DE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speichereffizient</a:t>
            </a:r>
            <a:r>
              <a:rPr lang="de-DE" dirty="0" smtClean="0">
                <a:latin typeface="+mj-lt"/>
                <a:cs typeface="Consolas" pitchFamily="49" charset="0"/>
              </a:rPr>
              <a:t> und schnell</a:t>
            </a:r>
            <a:endParaRPr lang="de-DE" b="1" dirty="0" smtClean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00108"/>
            <a:ext cx="8143932" cy="1571636"/>
          </a:xfrm>
        </p:spPr>
        <p:txBody>
          <a:bodyPr/>
          <a:lstStyle/>
          <a:p>
            <a:r>
              <a:rPr lang="de-DE" dirty="0" smtClean="0"/>
              <a:t>Klassen- und Funktions-Templates werden in der Header-Datei deklariert </a:t>
            </a:r>
            <a:r>
              <a:rPr lang="de-DE" b="1" dirty="0" smtClean="0"/>
              <a:t>und definiert</a:t>
            </a:r>
          </a:p>
          <a:p>
            <a:pPr>
              <a:buNone/>
            </a:pPr>
            <a:endParaRPr lang="de-DE" sz="800" dirty="0" smtClean="0"/>
          </a:p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85818" y="2571744"/>
            <a:ext cx="2786082" cy="1785950"/>
          </a:xfrm>
          <a:prstGeom prst="roundRect">
            <a:avLst>
              <a:gd name="adj" fmla="val 12291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85818" y="2786058"/>
            <a:ext cx="278608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785818" y="2571744"/>
            <a:ext cx="278608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85818" y="2571745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+mj-lt"/>
              </a:rPr>
              <a:t>Funktionstemplate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5818" y="3000372"/>
            <a:ext cx="2928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template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T&gt;</a:t>
            </a:r>
          </a:p>
          <a:p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T </a:t>
            </a:r>
            <a:r>
              <a:rPr lang="fr-FR" sz="2000" dirty="0" err="1" smtClean="0">
                <a:solidFill>
                  <a:srgbClr val="000000"/>
                </a:solidFill>
                <a:latin typeface="Consolas"/>
              </a:rPr>
              <a:t>add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(T a, T b) {</a:t>
            </a:r>
          </a:p>
          <a:p>
            <a:r>
              <a:rPr lang="de-DE" sz="20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a + b;</a:t>
            </a:r>
          </a:p>
          <a:p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786214" y="2571744"/>
            <a:ext cx="5072098" cy="3286148"/>
          </a:xfrm>
          <a:prstGeom prst="roundRect">
            <a:avLst>
              <a:gd name="adj" fmla="val 690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786214" y="2786058"/>
            <a:ext cx="5072098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786214" y="2571744"/>
            <a:ext cx="5072098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214" y="2571745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Benutzung des Templates</a:t>
            </a:r>
            <a:endParaRPr lang="de-DE" sz="2400" dirty="0">
              <a:latin typeface="+mj-lt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786214" y="3000372"/>
            <a:ext cx="52863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de-DE" sz="20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x = 5;</a:t>
            </a:r>
          </a:p>
          <a:p>
            <a:r>
              <a:rPr lang="de-DE" sz="20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y = 3;</a:t>
            </a:r>
          </a:p>
          <a:p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add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(x, y);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// 8</a:t>
            </a:r>
            <a:endParaRPr lang="de-DE" sz="2000" dirty="0" smtClean="0">
              <a:solidFill>
                <a:srgbClr val="000000"/>
              </a:solidFill>
              <a:latin typeface="Consolas"/>
            </a:endParaRPr>
          </a:p>
          <a:p>
            <a:endParaRPr lang="de-DE" sz="2000" dirty="0" smtClean="0">
              <a:latin typeface="Consolas"/>
            </a:endParaRPr>
          </a:p>
          <a:p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Person p, q;</a:t>
            </a:r>
          </a:p>
          <a:p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add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(p, q);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// Fehler beim</a:t>
            </a:r>
            <a:br>
              <a:rPr lang="de-DE" sz="2000" dirty="0" smtClean="0">
                <a:solidFill>
                  <a:srgbClr val="3F7F5F"/>
                </a:solidFill>
                <a:latin typeface="Consolas"/>
              </a:rPr>
            </a:b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        // Kompilieren, da Person </a:t>
            </a:r>
            <a:br>
              <a:rPr lang="de-DE" sz="2000" dirty="0" smtClean="0">
                <a:solidFill>
                  <a:srgbClr val="3F7F5F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       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2000" dirty="0" err="1" smtClean="0">
                <a:solidFill>
                  <a:srgbClr val="3F7F5F"/>
                </a:solidFill>
                <a:latin typeface="Consolas"/>
              </a:rPr>
              <a:t>operator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+ nicht überlädt </a:t>
            </a:r>
          </a:p>
          <a:p>
            <a:endParaRPr lang="de-DE" sz="2000" dirty="0"/>
          </a:p>
        </p:txBody>
      </p:sp>
      <p:sp>
        <p:nvSpPr>
          <p:cNvPr id="14" name="Inhaltsplatzhalter 1"/>
          <p:cNvSpPr txBox="1">
            <a:spLocks/>
          </p:cNvSpPr>
          <p:nvPr/>
        </p:nvSpPr>
        <p:spPr bwMode="auto">
          <a:xfrm>
            <a:off x="428596" y="5857892"/>
            <a:ext cx="81439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5B717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Typüberprüfung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findet beim Kompilieren statt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 uiExpand="1" build="allAtOnce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071538" y="5500702"/>
            <a:ext cx="7715304" cy="857256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050022" y="3214686"/>
            <a:ext cx="7736820" cy="500066"/>
          </a:xfrm>
          <a:prstGeom prst="roundRect">
            <a:avLst>
              <a:gd name="adj" fmla="val 210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501122" cy="521971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e-DE" dirty="0" smtClean="0"/>
              <a:t>Alle Container-Klassen der STL besitzen die Methoden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 smtClean="0"/>
              <a:t> und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spcBef>
                <a:spcPts val="1200"/>
              </a:spcBef>
            </a:pPr>
            <a:r>
              <a:rPr lang="de-DE" dirty="0" smtClean="0">
                <a:latin typeface="+mj-lt"/>
                <a:cs typeface="Consolas" pitchFamily="49" charset="0"/>
              </a:rPr>
              <a:t>Vergleichbar mit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de-DE" dirty="0" smtClean="0">
                <a:latin typeface="+mj-lt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Iterable</a:t>
            </a:r>
            <a:r>
              <a:rPr lang="de-DE" dirty="0" smtClean="0">
                <a:latin typeface="+mj-lt"/>
                <a:cs typeface="Consolas" pitchFamily="49" charset="0"/>
              </a:rPr>
              <a:t> bei </a:t>
            </a:r>
            <a:r>
              <a:rPr lang="de-DE" i="1" dirty="0" smtClean="0">
                <a:latin typeface="+mj-lt"/>
                <a:cs typeface="Consolas" pitchFamily="49" charset="0"/>
              </a:rPr>
              <a:t>Java</a:t>
            </a:r>
          </a:p>
          <a:p>
            <a:pPr>
              <a:spcBef>
                <a:spcPts val="1200"/>
              </a:spcBef>
            </a:pPr>
            <a:r>
              <a:rPr lang="de-DE" dirty="0" smtClean="0"/>
              <a:t>Zurückgegebene Objekte verhalten sich </a:t>
            </a:r>
            <a:r>
              <a:rPr lang="de-DE" b="1" dirty="0" smtClean="0">
                <a:solidFill>
                  <a:srgbClr val="3333B2"/>
                </a:solidFill>
              </a:rPr>
              <a:t>wie Zeiger</a:t>
            </a:r>
          </a:p>
          <a:p>
            <a:pPr lvl="1">
              <a:spcBef>
                <a:spcPts val="1200"/>
              </a:spcBef>
              <a:buNone/>
            </a:pPr>
            <a:r>
              <a:rPr lang="de-DE" b="1" dirty="0" smtClean="0">
                <a:solidFill>
                  <a:srgbClr val="3333B2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*(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vec.begin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+ 5); 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Zugriff auf </a:t>
            </a:r>
            <a:r>
              <a:rPr lang="de-DE" dirty="0" err="1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vec</a:t>
            </a:r>
            <a:r>
              <a:rPr lang="de-DE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[5]</a:t>
            </a:r>
            <a:endParaRPr lang="de-DE" sz="3200" dirty="0" smtClean="0">
              <a:ea typeface="Calibri"/>
              <a:cs typeface="Times New Roman"/>
            </a:endParaRPr>
          </a:p>
          <a:p>
            <a:pPr>
              <a:spcBef>
                <a:spcPts val="1200"/>
              </a:spcBef>
            </a:pP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 smtClean="0">
                <a:latin typeface="+mj-lt"/>
                <a:cs typeface="Consolas" pitchFamily="49" charset="0"/>
              </a:rPr>
              <a:t> liefert </a:t>
            </a:r>
            <a:r>
              <a:rPr lang="de-DE" dirty="0" err="1" smtClean="0">
                <a:latin typeface="+mj-lt"/>
                <a:cs typeface="Consolas" pitchFamily="49" charset="0"/>
              </a:rPr>
              <a:t>Iterator</a:t>
            </a:r>
            <a:r>
              <a:rPr lang="de-DE" dirty="0" smtClean="0">
                <a:latin typeface="+mj-lt"/>
                <a:cs typeface="Consolas" pitchFamily="49" charset="0"/>
              </a:rPr>
              <a:t>, der auf den Anfang zeigt</a:t>
            </a:r>
          </a:p>
          <a:p>
            <a:pPr>
              <a:spcBef>
                <a:spcPts val="1200"/>
              </a:spcBef>
            </a:pP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 smtClean="0">
                <a:latin typeface="+mj-lt"/>
                <a:cs typeface="Consolas" pitchFamily="49" charset="0"/>
              </a:rPr>
              <a:t> liefert </a:t>
            </a:r>
            <a:r>
              <a:rPr lang="de-DE" dirty="0" err="1" smtClean="0">
                <a:latin typeface="+mj-lt"/>
                <a:cs typeface="Consolas" pitchFamily="49" charset="0"/>
              </a:rPr>
              <a:t>Iterator</a:t>
            </a:r>
            <a:r>
              <a:rPr lang="de-DE" dirty="0" smtClean="0">
                <a:latin typeface="+mj-lt"/>
                <a:cs typeface="Consolas" pitchFamily="49" charset="0"/>
              </a:rPr>
              <a:t>, der hinter das Ende zeigt</a:t>
            </a:r>
          </a:p>
          <a:p>
            <a:pPr>
              <a:spcBef>
                <a:spcPts val="1200"/>
              </a:spcBef>
            </a:pPr>
            <a:r>
              <a:rPr lang="de-DE" dirty="0" smtClean="0">
                <a:latin typeface="+mj-lt"/>
                <a:cs typeface="Consolas" pitchFamily="49" charset="0"/>
              </a:rPr>
              <a:t>Beispiel-Anwendung: Sortieren</a:t>
            </a:r>
          </a:p>
          <a:p>
            <a:pPr lvl="1">
              <a:spcBef>
                <a:spcPts val="1200"/>
              </a:spcBef>
              <a:buNone/>
            </a:pPr>
            <a:r>
              <a:rPr lang="de-DE" dirty="0" smtClean="0">
                <a:latin typeface="+mj-lt"/>
                <a:cs typeface="Consolas" pitchFamily="49" charset="0"/>
              </a:rPr>
              <a:t>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vec.begin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(), vec.end());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2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Iteratoren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200" dirty="0" smtClean="0">
                <a:latin typeface="Consolas" pitchFamily="49" charset="0"/>
                <a:cs typeface="Consolas" pitchFamily="49" charset="0"/>
              </a:rPr>
            </a:b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sort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[0], &amp;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[N]);  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Zeiger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Iteratoren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1071538" y="4500570"/>
            <a:ext cx="7715304" cy="1071570"/>
          </a:xfrm>
          <a:prstGeom prst="roundRect">
            <a:avLst>
              <a:gd name="adj" fmla="val 2023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71538" y="1357298"/>
            <a:ext cx="7715304" cy="2214578"/>
          </a:xfrm>
          <a:prstGeom prst="roundRect">
            <a:avLst>
              <a:gd name="adj" fmla="val 919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715404" cy="5059363"/>
          </a:xfrm>
        </p:spPr>
        <p:txBody>
          <a:bodyPr/>
          <a:lstStyle/>
          <a:p>
            <a:r>
              <a:rPr lang="de-DE" b="1" dirty="0" smtClean="0"/>
              <a:t>Iteration über alle Elemente</a:t>
            </a:r>
          </a:p>
          <a:p>
            <a:pPr lvl="1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vec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std::vector&lt;</a:t>
            </a:r>
            <a:r>
              <a:rPr lang="en-US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&gt;::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it 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vec.begin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oder</a:t>
            </a:r>
            <a:r>
              <a:rPr lang="en-US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kurz</a:t>
            </a:r>
            <a:r>
              <a:rPr lang="en-US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en-US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it = </a:t>
            </a:r>
            <a:r>
              <a:rPr lang="en-US" sz="2000" dirty="0" err="1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vec.begin</a:t>
            </a:r>
            <a:r>
              <a:rPr lang="en-US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(; 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!= vec.end(); ++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*</a:t>
            </a:r>
            <a:r>
              <a:rPr lang="de-DE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de-DE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 smtClean="0"/>
              <a:t>For</a:t>
            </a:r>
            <a:r>
              <a:rPr lang="de-DE" b="1" dirty="0" smtClean="0"/>
              <a:t>-</a:t>
            </a:r>
            <a:r>
              <a:rPr lang="de-DE" b="1" dirty="0" err="1" smtClean="0"/>
              <a:t>Each</a:t>
            </a:r>
            <a:r>
              <a:rPr lang="de-DE" b="1" dirty="0" smtClean="0"/>
              <a:t>-Schleife</a:t>
            </a:r>
          </a:p>
          <a:p>
            <a:pPr lvl="1"/>
            <a:r>
              <a:rPr lang="de-DE" dirty="0" smtClean="0"/>
              <a:t>Macht das </a:t>
            </a:r>
            <a:r>
              <a:rPr lang="de-DE" dirty="0" smtClean="0"/>
              <a:t>Gleiche </a:t>
            </a:r>
            <a:r>
              <a:rPr lang="de-DE" dirty="0" smtClean="0"/>
              <a:t>wie obiger Code:</a:t>
            </a:r>
          </a:p>
          <a:p>
            <a:pPr lvl="1">
              <a:buNone/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vec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de-DE" sz="500" b="1" dirty="0" smtClean="0">
              <a:solidFill>
                <a:srgbClr val="3333B2"/>
              </a:solidFill>
              <a:latin typeface="+mj-lt"/>
              <a:cs typeface="Consolas" pitchFamily="49" charset="0"/>
            </a:endParaRPr>
          </a:p>
          <a:p>
            <a:pPr lvl="1"/>
            <a:r>
              <a:rPr lang="de-DE" sz="23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Voraussetzung  </a:t>
            </a:r>
            <a:r>
              <a:rPr lang="de-DE" sz="2300" dirty="0" smtClean="0">
                <a:latin typeface="+mj-lt"/>
                <a:cs typeface="Consolas" pitchFamily="49" charset="0"/>
              </a:rPr>
              <a:t>Das Objekt 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vec</a:t>
            </a:r>
            <a:r>
              <a:rPr lang="de-DE" sz="2300" dirty="0" smtClean="0">
                <a:latin typeface="+mj-lt"/>
                <a:cs typeface="Consolas" pitchFamily="49" charset="0"/>
              </a:rPr>
              <a:t> besitzt die Methoden </a:t>
            </a:r>
            <a:r>
              <a:rPr lang="de-DE" sz="2300" dirty="0" err="1" smtClean="0">
                <a:latin typeface="Consolas" pitchFamily="49" charset="0"/>
                <a:cs typeface="Consolas" pitchFamily="49" charset="0"/>
              </a:rPr>
              <a:t>begin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sz="2300" dirty="0" smtClean="0">
                <a:latin typeface="+mj-lt"/>
                <a:cs typeface="Consolas" pitchFamily="49" charset="0"/>
              </a:rPr>
              <a:t> und </a:t>
            </a:r>
            <a:r>
              <a:rPr lang="de-DE" sz="2300" dirty="0" smtClean="0">
                <a:latin typeface="Consolas" pitchFamily="49" charset="0"/>
                <a:cs typeface="Consolas" pitchFamily="49" charset="0"/>
              </a:rPr>
              <a:t>end()</a:t>
            </a:r>
            <a:r>
              <a:rPr lang="de-DE" sz="2300" dirty="0" smtClean="0">
                <a:latin typeface="+mj-lt"/>
                <a:cs typeface="Consolas" pitchFamily="49" charset="0"/>
              </a:rPr>
              <a:t>, die einen passenden </a:t>
            </a:r>
            <a:r>
              <a:rPr lang="de-DE" sz="2300" dirty="0" err="1" smtClean="0">
                <a:latin typeface="+mj-lt"/>
                <a:cs typeface="Consolas" pitchFamily="49" charset="0"/>
              </a:rPr>
              <a:t>Iterator</a:t>
            </a:r>
            <a:r>
              <a:rPr lang="de-DE" sz="2300" dirty="0" smtClean="0">
                <a:latin typeface="+mj-lt"/>
                <a:cs typeface="Consolas" pitchFamily="49" charset="0"/>
              </a:rPr>
              <a:t> zurückgeben</a:t>
            </a:r>
            <a:endParaRPr lang="de-DE" sz="2300" dirty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Iteratoren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501122" cy="5362596"/>
          </a:xfrm>
        </p:spPr>
        <p:txBody>
          <a:bodyPr/>
          <a:lstStyle/>
          <a:p>
            <a:r>
              <a:rPr lang="de-DE" sz="2400" dirty="0" smtClean="0"/>
              <a:t>C-</a:t>
            </a:r>
            <a:r>
              <a:rPr lang="de-DE" sz="2400" dirty="0" err="1" smtClean="0"/>
              <a:t>Casts</a:t>
            </a:r>
            <a:r>
              <a:rPr lang="de-DE" sz="2400" dirty="0" smtClean="0"/>
              <a:t> ähnlich wie bei Java:</a:t>
            </a:r>
          </a:p>
          <a:p>
            <a:pPr lvl="1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d = 4.53;</a:t>
            </a:r>
          </a:p>
          <a:p>
            <a:pPr lvl="1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i = (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 d;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i = 4</a:t>
            </a:r>
          </a:p>
          <a:p>
            <a:pPr lvl="1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j = </a:t>
            </a: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(d); </a:t>
            </a:r>
            <a:r>
              <a:rPr lang="de-DE" sz="2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alternative Schreibweise</a:t>
            </a:r>
          </a:p>
          <a:p>
            <a:pPr lvl="1">
              <a:buNone/>
            </a:pPr>
            <a:endParaRPr lang="de-DE" sz="800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2400" dirty="0" smtClean="0"/>
              <a:t>C++-</a:t>
            </a:r>
            <a:r>
              <a:rPr lang="de-DE" sz="2400" dirty="0" err="1" smtClean="0"/>
              <a:t>Casts</a:t>
            </a:r>
            <a:endParaRPr lang="de-DE" sz="2400" dirty="0" smtClean="0"/>
          </a:p>
          <a:p>
            <a:pPr lvl="1"/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static_cast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&lt;Class&gt;(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	</a:t>
            </a:r>
          </a:p>
          <a:p>
            <a:pPr lvl="2">
              <a:buFont typeface="Arial" pitchFamily="34" charset="0"/>
              <a:buChar char="→"/>
            </a:pPr>
            <a:r>
              <a:rPr lang="de-DE" sz="2000" dirty="0" smtClean="0">
                <a:latin typeface="+mj-lt"/>
                <a:cs typeface="Consolas" pitchFamily="49" charset="0"/>
              </a:rPr>
              <a:t> verändert die Daten (Aufruf eines passenden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Konstruktors</a:t>
            </a:r>
            <a:r>
              <a:rPr lang="de-DE" sz="2000" dirty="0" smtClean="0">
                <a:latin typeface="+mj-lt"/>
                <a:cs typeface="Consolas" pitchFamily="49" charset="0"/>
              </a:rPr>
              <a:t>)</a:t>
            </a:r>
          </a:p>
          <a:p>
            <a:pPr lvl="2">
              <a:buFont typeface="Arial" pitchFamily="34" charset="0"/>
              <a:buChar char="→"/>
            </a:pPr>
            <a:endParaRPr lang="de-DE" sz="500" dirty="0" smtClean="0">
              <a:latin typeface="+mj-lt"/>
              <a:cs typeface="Consolas" pitchFamily="49" charset="0"/>
            </a:endParaRPr>
          </a:p>
          <a:p>
            <a:pPr lvl="1"/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const_cast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&lt;Class&gt;(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const_obj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	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→"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const</a:t>
            </a:r>
            <a:r>
              <a:rPr lang="de-DE" sz="2000" dirty="0" smtClean="0">
                <a:latin typeface="+mj-lt"/>
                <a:cs typeface="Consolas" pitchFamily="49" charset="0"/>
              </a:rPr>
              <a:t> „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wegcasten</a:t>
            </a:r>
            <a:r>
              <a:rPr lang="de-DE" sz="2000" dirty="0" smtClean="0">
                <a:latin typeface="+mj-lt"/>
                <a:cs typeface="Consolas" pitchFamily="49" charset="0"/>
              </a:rPr>
              <a:t>“ (Objekt darf trotzdem nicht verändert werden)</a:t>
            </a:r>
          </a:p>
          <a:p>
            <a:pPr lvl="2">
              <a:buFont typeface="Arial" pitchFamily="34" charset="0"/>
              <a:buChar char="→"/>
            </a:pPr>
            <a:endParaRPr lang="de-DE" sz="500" dirty="0" smtClean="0">
              <a:latin typeface="+mj-lt"/>
              <a:cs typeface="Consolas" pitchFamily="49" charset="0"/>
            </a:endParaRPr>
          </a:p>
          <a:p>
            <a:pPr lvl="1"/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reinterpret_cast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&gt;(4.53f)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de-DE" sz="20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→"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+mj-lt"/>
                <a:cs typeface="Consolas" pitchFamily="49" charset="0"/>
              </a:rPr>
              <a:t>lässt Daten unverändert (sehr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hardware</a:t>
            </a:r>
            <a:r>
              <a:rPr lang="de-DE" sz="2000" dirty="0" smtClean="0">
                <a:latin typeface="+mj-lt"/>
                <a:cs typeface="Consolas" pitchFamily="49" charset="0"/>
              </a:rPr>
              <a:t>-nah)</a:t>
            </a:r>
          </a:p>
          <a:p>
            <a:pPr lvl="2">
              <a:buFont typeface="Arial" pitchFamily="34" charset="0"/>
              <a:buChar char="→"/>
            </a:pPr>
            <a:endParaRPr lang="de-DE" sz="500" dirty="0" smtClean="0">
              <a:latin typeface="+mj-lt"/>
              <a:cs typeface="Consolas" pitchFamily="49" charset="0"/>
            </a:endParaRPr>
          </a:p>
          <a:p>
            <a:pPr lvl="1"/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dynamic_cast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SubClass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*&gt;(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base_obj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2">
              <a:buFont typeface="Arial" pitchFamily="34" charset="0"/>
              <a:buChar char="→"/>
            </a:pPr>
            <a:r>
              <a:rPr lang="de-DE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+mj-lt"/>
                <a:cs typeface="Consolas" pitchFamily="49" charset="0"/>
              </a:rPr>
              <a:t>Überprüft zur Laufzeit, ob Cast zulässig (Vererbung)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Typecasting</a:t>
            </a:r>
            <a:r>
              <a:rPr lang="de-DE" dirty="0" smtClean="0"/>
              <a:t> bei C++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5291158"/>
          </a:xfrm>
        </p:spPr>
        <p:txBody>
          <a:bodyPr/>
          <a:lstStyle/>
          <a:p>
            <a:r>
              <a:rPr lang="de-DE" dirty="0" smtClean="0"/>
              <a:t>Große Programme bestehen aus vielen Klassen</a:t>
            </a:r>
          </a:p>
          <a:p>
            <a:pPr lvl="1">
              <a:buSzPct val="100000"/>
              <a:buFont typeface="Arial" pitchFamily="34" charset="0"/>
              <a:buChar char="→"/>
            </a:pPr>
            <a:r>
              <a:rPr lang="de-DE" dirty="0" smtClean="0"/>
              <a:t> Gliederung notwendig</a:t>
            </a:r>
          </a:p>
          <a:p>
            <a:pPr lvl="1">
              <a:buSzPct val="100000"/>
              <a:buFont typeface="Arial" pitchFamily="34" charset="0"/>
              <a:buChar char="→"/>
              <a:tabLst>
                <a:tab pos="1974850" algn="l"/>
              </a:tabLst>
            </a:pPr>
            <a:r>
              <a:rPr lang="de-DE" dirty="0" smtClean="0"/>
              <a:t> bei </a:t>
            </a:r>
            <a:r>
              <a:rPr lang="de-DE" i="1" dirty="0" smtClean="0"/>
              <a:t>Java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package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lvl="1">
              <a:buSzPct val="100000"/>
              <a:buFont typeface="Arial" pitchFamily="34" charset="0"/>
              <a:buChar char="→"/>
              <a:tabLst>
                <a:tab pos="1974850" algn="l"/>
              </a:tabLst>
            </a:pPr>
            <a:r>
              <a:rPr lang="de-DE" dirty="0" smtClean="0"/>
              <a:t> bei </a:t>
            </a:r>
            <a:r>
              <a:rPr lang="de-DE" i="1" dirty="0" smtClean="0"/>
              <a:t>C++</a:t>
            </a:r>
            <a:r>
              <a:rPr lang="de-DE" dirty="0" smtClean="0"/>
              <a:t>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namespace</a:t>
            </a:r>
            <a:endParaRPr lang="de-DE" dirty="0" smtClean="0"/>
          </a:p>
          <a:p>
            <a:r>
              <a:rPr lang="de-DE" dirty="0" smtClean="0"/>
              <a:t>Eigene </a:t>
            </a:r>
            <a:r>
              <a:rPr lang="de-DE" dirty="0" err="1" smtClean="0"/>
              <a:t>namespaces</a:t>
            </a:r>
            <a:endParaRPr lang="de-DE" dirty="0" smtClean="0"/>
          </a:p>
          <a:p>
            <a:pPr marL="8096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My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de-DE" sz="2000" dirty="0" smtClean="0">
              <a:ea typeface="Calibri"/>
              <a:cs typeface="Times New Roman"/>
            </a:endParaRPr>
          </a:p>
          <a:p>
            <a:pPr marL="809625" lvl="2" indent="0">
              <a:spcBef>
                <a:spcPts val="0"/>
              </a:spcBef>
              <a:spcAft>
                <a:spcPts val="0"/>
              </a:spcAft>
              <a:buNone/>
              <a:tabLst>
                <a:tab pos="1341438" algn="l"/>
              </a:tabLst>
            </a:pPr>
            <a:r>
              <a:rPr lang="de-DE" sz="20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Person {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/*...*/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de-DE" sz="2000" dirty="0" smtClean="0">
              <a:ea typeface="Calibri"/>
              <a:cs typeface="Times New Roman"/>
            </a:endParaRPr>
          </a:p>
          <a:p>
            <a:pPr marL="8096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de-DE" dirty="0" smtClean="0"/>
          </a:p>
          <a:p>
            <a:r>
              <a:rPr lang="de-DE" dirty="0" smtClean="0"/>
              <a:t>Verwendung von </a:t>
            </a:r>
            <a:r>
              <a:rPr lang="de-DE" dirty="0" err="1" smtClean="0"/>
              <a:t>namespaces</a:t>
            </a:r>
            <a:endParaRPr lang="de-DE" dirty="0" smtClean="0"/>
          </a:p>
          <a:p>
            <a:pPr marL="719138" lvl="1" indent="-269875"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My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::Person p;</a:t>
            </a:r>
            <a:endParaRPr lang="de-DE" sz="2000" dirty="0" smtClean="0">
              <a:latin typeface="Consolas"/>
            </a:endParaRPr>
          </a:p>
          <a:p>
            <a:pPr marL="719138" lvl="1" indent="-269875">
              <a:buFont typeface="+mj-lt"/>
              <a:buAutoNum type="arabicPeriod"/>
            </a:pPr>
            <a:r>
              <a:rPr lang="de-DE" sz="2000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using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</a:rPr>
              <a:t>My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::Person;</a:t>
            </a:r>
            <a:br>
              <a:rPr lang="de-DE" sz="20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Person p;</a:t>
            </a:r>
          </a:p>
          <a:p>
            <a:pPr marL="719138" lvl="1" indent="-269875">
              <a:buFont typeface="+mj-lt"/>
              <a:buAutoNum type="arabicPeriod"/>
            </a:pP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using</a:t>
            </a:r>
            <a:r>
              <a:rPr lang="de-DE" sz="20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namespace</a:t>
            </a:r>
            <a:r>
              <a:rPr lang="de-DE" sz="2000" dirty="0" smtClean="0">
                <a:latin typeface="Consolas"/>
              </a:rPr>
              <a:t> </a:t>
            </a:r>
            <a:r>
              <a:rPr lang="de-DE" sz="2000" dirty="0" err="1" smtClean="0">
                <a:latin typeface="Consolas"/>
              </a:rPr>
              <a:t>My</a:t>
            </a:r>
            <a:r>
              <a:rPr lang="de-DE" sz="2000" dirty="0" smtClean="0">
                <a:latin typeface="Consolas"/>
              </a:rPr>
              <a:t>;</a:t>
            </a:r>
            <a:br>
              <a:rPr lang="de-DE" sz="2000" dirty="0" smtClean="0">
                <a:latin typeface="Consolas"/>
              </a:rPr>
            </a:br>
            <a:r>
              <a:rPr lang="de-DE" sz="2000" dirty="0" smtClean="0">
                <a:latin typeface="Consolas"/>
              </a:rPr>
              <a:t> Person p;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Namespaces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Die Standardbibliothek befindet sich im Namespace </a:t>
            </a:r>
            <a:r>
              <a:rPr lang="de-DE" sz="2600" b="1" dirty="0" err="1" smtClean="0">
                <a:latin typeface="Consolas" pitchFamily="49" charset="0"/>
                <a:cs typeface="Consolas" pitchFamily="49" charset="0"/>
              </a:rPr>
              <a:t>std</a:t>
            </a:r>
            <a:endParaRPr lang="de-DE" sz="2600" b="1" dirty="0" smtClean="0">
              <a:latin typeface="Consolas" pitchFamily="49" charset="0"/>
              <a:cs typeface="Consolas" pitchFamily="49" charset="0"/>
            </a:endParaRPr>
          </a:p>
          <a:p>
            <a:endParaRPr lang="de-DE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2600" dirty="0" smtClean="0">
                <a:latin typeface="+mj-lt"/>
                <a:cs typeface="Consolas" pitchFamily="49" charset="0"/>
              </a:rPr>
              <a:t>Verwende 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de-DE" sz="2600" dirty="0" smtClean="0">
                <a:latin typeface="+mj-lt"/>
                <a:cs typeface="Consolas" pitchFamily="49" charset="0"/>
              </a:rPr>
              <a:t> </a:t>
            </a:r>
            <a:r>
              <a:rPr lang="de-DE" sz="26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niemals</a:t>
            </a:r>
            <a:r>
              <a:rPr lang="de-DE" sz="2600" dirty="0" smtClean="0">
                <a:latin typeface="+mj-lt"/>
                <a:cs typeface="Consolas" pitchFamily="49" charset="0"/>
              </a:rPr>
              <a:t> in Headerdateien!</a:t>
            </a:r>
          </a:p>
          <a:p>
            <a:pPr lvl="1"/>
            <a:r>
              <a:rPr lang="de-DE" sz="2200" dirty="0" smtClean="0">
                <a:latin typeface="+mj-lt"/>
                <a:cs typeface="Consolas" pitchFamily="49" charset="0"/>
              </a:rPr>
              <a:t>Bei allen Dateien, die den Header inkludieren, wird der Namensraums ebenfalls „ausgeschüttet“ </a:t>
            </a:r>
          </a:p>
          <a:p>
            <a:pPr lvl="1">
              <a:buSzPct val="100000"/>
              <a:buFont typeface="Arial" pitchFamily="34" charset="0"/>
              <a:buChar char="→"/>
            </a:pPr>
            <a:r>
              <a:rPr lang="de-DE" sz="2200" dirty="0" smtClean="0">
                <a:latin typeface="+mj-lt"/>
                <a:cs typeface="Consolas" pitchFamily="49" charset="0"/>
              </a:rPr>
              <a:t>Dies ist unerwünscht</a:t>
            </a:r>
          </a:p>
          <a:p>
            <a:endParaRPr lang="de-DE" sz="1000" dirty="0" smtClean="0"/>
          </a:p>
          <a:p>
            <a:r>
              <a:rPr lang="de-DE" sz="2600" dirty="0" smtClean="0"/>
              <a:t>Verschachtelte </a:t>
            </a:r>
            <a:r>
              <a:rPr lang="de-DE" sz="2600" dirty="0" err="1" smtClean="0"/>
              <a:t>Namespaces</a:t>
            </a:r>
            <a:endParaRPr lang="de-DE" sz="2600" dirty="0" smtClean="0"/>
          </a:p>
          <a:p>
            <a:endParaRPr lang="de-DE" sz="1000" dirty="0" smtClean="0"/>
          </a:p>
          <a:p>
            <a:r>
              <a:rPr lang="de-DE" sz="2600" dirty="0" smtClean="0"/>
              <a:t>Anonyme </a:t>
            </a:r>
            <a:r>
              <a:rPr lang="de-DE" sz="2600" dirty="0" err="1" smtClean="0"/>
              <a:t>Namespaces</a:t>
            </a:r>
            <a:endParaRPr lang="de-DE" sz="2600" dirty="0" smtClean="0"/>
          </a:p>
          <a:p>
            <a:pPr lvl="1"/>
            <a:r>
              <a:rPr lang="de-DE" sz="2200" dirty="0" smtClean="0"/>
              <a:t>Sichtbarkeit nur innerhalb der Datei</a:t>
            </a:r>
          </a:p>
          <a:p>
            <a:pPr lvl="1">
              <a:buNone/>
              <a:tabLst>
                <a:tab pos="1258888" algn="l"/>
              </a:tabLst>
            </a:pPr>
            <a:r>
              <a:rPr lang="de-DE" sz="20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b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globale Variable </a:t>
            </a: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</a:br>
            <a:r>
              <a:rPr lang="de-DE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  <a:p>
            <a:pPr lvl="1"/>
            <a:endParaRPr lang="de-DE" sz="5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Namespace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072198" y="3500438"/>
            <a:ext cx="2857520" cy="2214578"/>
          </a:xfrm>
          <a:prstGeom prst="roundRect">
            <a:avLst>
              <a:gd name="adj" fmla="val 9388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72198" y="3714752"/>
            <a:ext cx="2857520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6072198" y="3500438"/>
            <a:ext cx="2857520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072198" y="3500439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Verschachtelung</a:t>
            </a:r>
            <a:endParaRPr lang="de-DE" sz="2400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 flipH="1">
            <a:off x="6072198" y="3929066"/>
            <a:ext cx="2857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XY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ABC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Matrix;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b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</a:b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/>
                <a:cs typeface="Times New Roman"/>
              </a:rPr>
              <a:t>XY::ABC::Matrix m;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1"/>
            <a:ext cx="8143932" cy="2933703"/>
          </a:xfrm>
        </p:spPr>
        <p:txBody>
          <a:bodyPr/>
          <a:lstStyle/>
          <a:p>
            <a:pPr>
              <a:tabLst>
                <a:tab pos="3502025" algn="l"/>
                <a:tab pos="5467350" algn="l"/>
              </a:tabLst>
            </a:pPr>
            <a:r>
              <a:rPr lang="de-DE" dirty="0" smtClean="0"/>
              <a:t>Dateien lesen: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operator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pPr>
              <a:tabLst>
                <a:tab pos="3502025" algn="l"/>
              </a:tabLst>
            </a:pPr>
            <a:r>
              <a:rPr lang="de-DE" dirty="0" smtClean="0"/>
              <a:t>Dateien schreiben: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ofstream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operator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&lt;&lt;</a:t>
            </a:r>
            <a:endParaRPr lang="de-DE" i="1" dirty="0" smtClean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502025" algn="l"/>
              </a:tabLst>
            </a:pPr>
            <a:r>
              <a:rPr lang="de-DE" dirty="0" smtClean="0"/>
              <a:t>Lesen und schreiben:	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fstream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3502025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Im Gegensatz zu </a:t>
            </a:r>
            <a:r>
              <a:rPr lang="de-DE" i="1" dirty="0" smtClean="0">
                <a:latin typeface="+mj-lt"/>
                <a:cs typeface="Consolas" pitchFamily="49" charset="0"/>
              </a:rPr>
              <a:t>Java</a:t>
            </a:r>
            <a:r>
              <a:rPr lang="de-DE" dirty="0" smtClean="0">
                <a:latin typeface="+mj-lt"/>
                <a:cs typeface="Consolas" pitchFamily="49" charset="0"/>
              </a:rPr>
              <a:t>: </a:t>
            </a:r>
          </a:p>
          <a:p>
            <a:pPr lvl="1">
              <a:tabLst>
                <a:tab pos="3502025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Explizites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b="1" dirty="0" smtClean="0">
                <a:latin typeface="+mj-lt"/>
                <a:cs typeface="Consolas" pitchFamily="49" charset="0"/>
              </a:rPr>
              <a:t>nicht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b="1" dirty="0" smtClean="0">
                <a:latin typeface="+mj-lt"/>
                <a:cs typeface="Consolas" pitchFamily="49" charset="0"/>
              </a:rPr>
              <a:t>notwendig</a:t>
            </a:r>
          </a:p>
          <a:p>
            <a:pPr lvl="1">
              <a:tabLst>
                <a:tab pos="3502025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Wird automatisch mit </a:t>
            </a:r>
            <a:r>
              <a:rPr lang="de-DE" dirty="0" err="1" smtClean="0">
                <a:latin typeface="+mj-lt"/>
                <a:cs typeface="Consolas" pitchFamily="49" charset="0"/>
              </a:rPr>
              <a:t>Destruktor</a:t>
            </a:r>
            <a:r>
              <a:rPr lang="de-DE" dirty="0" smtClean="0">
                <a:latin typeface="+mj-lt"/>
                <a:cs typeface="Consolas" pitchFamily="49" charset="0"/>
              </a:rPr>
              <a:t> ausgeführt</a:t>
            </a:r>
            <a:endParaRPr lang="de-DE" dirty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Datei-Zugriff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00034" y="4143380"/>
            <a:ext cx="7715304" cy="2214578"/>
          </a:xfrm>
          <a:prstGeom prst="roundRect">
            <a:avLst>
              <a:gd name="adj" fmla="val 9388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0034" y="4357694"/>
            <a:ext cx="7715304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00034" y="4143380"/>
            <a:ext cx="7715304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0034" y="4143381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Beispiel: Datei schreiben</a:t>
            </a:r>
            <a:endParaRPr lang="de-DE" sz="24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4572008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b="1" dirty="0" err="1" smtClean="0">
                <a:solidFill>
                  <a:srgbClr val="2A00FF"/>
                </a:solidFill>
                <a:latin typeface="Consolas"/>
              </a:rPr>
              <a:t>fstream</a:t>
            </a:r>
            <a:r>
              <a:rPr lang="de-DE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b="1" dirty="0" smtClean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>
              <a:spcAft>
                <a:spcPts val="0"/>
              </a:spcAft>
              <a:tabLst>
                <a:tab pos="534988" algn="l"/>
              </a:tabLst>
            </a:pPr>
            <a:endParaRPr lang="de-DE" b="1" dirty="0" smtClean="0">
              <a:solidFill>
                <a:srgbClr val="7F0055"/>
              </a:solidFill>
              <a:latin typeface="Consolas"/>
              <a:ea typeface="Calibri"/>
              <a:cs typeface="Times New Roman"/>
            </a:endParaRPr>
          </a:p>
          <a:p>
            <a:pPr>
              <a:spcAft>
                <a:spcPts val="0"/>
              </a:spcAft>
              <a:tabLst>
                <a:tab pos="534988" algn="l"/>
              </a:tabLst>
            </a:pPr>
            <a:r>
              <a:rPr lang="de-DE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write_file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() {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tabLst>
                <a:tab pos="534988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ofstream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f(</a:t>
            </a:r>
            <a:r>
              <a:rPr lang="de-DE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"test.txt"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tabLst>
                <a:tab pos="534988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f &lt;&lt; </a:t>
            </a:r>
            <a:r>
              <a:rPr lang="de-DE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"Dieser Text wird in die Datei </a:t>
            </a:r>
            <a:r>
              <a:rPr lang="de-DE" dirty="0" err="1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geschreiben</a:t>
            </a:r>
            <a:r>
              <a:rPr lang="de-DE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de-DE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  <a:tabLst>
                <a:tab pos="534988" algn="l"/>
              </a:tabLst>
            </a:pPr>
            <a:r>
              <a:rPr lang="de-DE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	</a:t>
            </a:r>
            <a:endParaRPr lang="de-DE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5362596"/>
          </a:xfrm>
        </p:spPr>
        <p:txBody>
          <a:bodyPr/>
          <a:lstStyle/>
          <a:p>
            <a:pPr marL="355600" indent="-355600">
              <a:spcBef>
                <a:spcPts val="300"/>
              </a:spcBef>
              <a:buNone/>
              <a:tabLst>
                <a:tab pos="2870200" algn="l"/>
                <a:tab pos="2957513" algn="l"/>
              </a:tabLst>
            </a:pPr>
            <a:r>
              <a:rPr lang="de-DE" dirty="0" smtClean="0">
                <a:latin typeface="+mj-lt"/>
                <a:cs typeface="Consolas" pitchFamily="49" charset="0"/>
              </a:rPr>
              <a:t>Datenstrukturen</a:t>
            </a:r>
          </a:p>
          <a:p>
            <a:pPr marL="355600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&lt;Key, Value&gt;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Binärer </a:t>
            </a:r>
            <a:r>
              <a:rPr lang="de-DE" sz="2000" b="1" dirty="0" err="1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Suchbaum</a:t>
            </a:r>
            <a:r>
              <a:rPr lang="de-DE" sz="2000" dirty="0" smtClean="0">
                <a:latin typeface="+mj-lt"/>
                <a:cs typeface="Consolas" pitchFamily="49" charset="0"/>
              </a:rPr>
              <a:t>, Sortierung nach Key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/>
              <a:t>Java-Äquivalent: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TreeMap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&lt;Key, Value&gt;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>
                <a:cs typeface="Consolas" pitchFamily="49" charset="0"/>
              </a:rPr>
              <a:t>Siehe auch: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&lt;Value&gt;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endParaRPr lang="de-DE" sz="800" dirty="0" smtClean="0">
              <a:latin typeface="Consolas" pitchFamily="49" charset="0"/>
              <a:cs typeface="Consolas" pitchFamily="49" charset="0"/>
            </a:endParaRPr>
          </a:p>
          <a:p>
            <a:pPr marL="355600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unordered_map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&lt;Key, Value&gt;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b="1" dirty="0" smtClean="0">
                <a:solidFill>
                  <a:srgbClr val="3333B2"/>
                </a:solidFill>
              </a:rPr>
              <a:t>Hashtabelle</a:t>
            </a:r>
            <a:r>
              <a:rPr lang="de-DE" sz="2000" dirty="0" smtClean="0"/>
              <a:t>, Hash-Funktion muss selbst definiert werden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/>
              <a:t>Java-Äquivalent: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HashTable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&lt;Key, Value&gt;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>
                <a:latin typeface="+mj-lt"/>
                <a:cs typeface="Consolas" pitchFamily="49" charset="0"/>
              </a:rPr>
              <a:t>Siehe auch: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unordered_set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&lt;Value&gt; </a:t>
            </a:r>
            <a:r>
              <a:rPr lang="de-DE" sz="2000" dirty="0" smtClean="0">
                <a:latin typeface="+mj-lt"/>
                <a:cs typeface="Consolas" pitchFamily="49" charset="0"/>
              </a:rPr>
              <a:t>(=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HashSet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&lt;Value&gt;</a:t>
            </a:r>
            <a:r>
              <a:rPr lang="de-DE" sz="2000" dirty="0" smtClean="0">
                <a:latin typeface="+mj-lt"/>
                <a:cs typeface="Consolas" pitchFamily="49" charset="0"/>
              </a:rPr>
              <a:t>)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endParaRPr lang="de-DE" sz="800" dirty="0" smtClean="0">
              <a:latin typeface="+mj-lt"/>
              <a:cs typeface="Consolas" pitchFamily="49" charset="0"/>
            </a:endParaRPr>
          </a:p>
          <a:p>
            <a:pPr marL="355600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deque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&lt;Value&gt;</a:t>
            </a:r>
          </a:p>
          <a:p>
            <a:pPr marL="755650" lvl="1" indent="-355600">
              <a:spcBef>
                <a:spcPts val="300"/>
              </a:spcBef>
              <a:tabLst>
                <a:tab pos="3313113" algn="l"/>
              </a:tabLst>
            </a:pPr>
            <a:r>
              <a:rPr lang="de-DE" sz="2000" b="1" dirty="0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Problem</a:t>
            </a:r>
            <a:r>
              <a:rPr lang="de-DE" sz="2000" dirty="0" smtClean="0">
                <a:latin typeface="+mj-lt"/>
                <a:cs typeface="Consolas" pitchFamily="49" charset="0"/>
              </a:rPr>
              <a:t> bei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vector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&lt;Value&gt;</a:t>
            </a:r>
          </a:p>
          <a:p>
            <a:pPr marL="1155700" lvl="2" indent="-355600">
              <a:spcBef>
                <a:spcPts val="300"/>
              </a:spcBef>
              <a:buClr>
                <a:srgbClr val="85B717"/>
              </a:buClr>
              <a:buFont typeface="Wingdings" pitchFamily="2" charset="2"/>
              <a:buChar char="Ø"/>
              <a:tabLst>
                <a:tab pos="3313113" algn="l"/>
              </a:tabLst>
            </a:pPr>
            <a:r>
              <a:rPr lang="de-DE" sz="2000" dirty="0" smtClean="0">
                <a:latin typeface="+mj-lt"/>
                <a:cs typeface="Consolas" pitchFamily="49" charset="0"/>
              </a:rPr>
              <a:t>Zeiger auf Elemente werden bei Vergrößerung ungültig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>
                <a:cs typeface="Consolas" pitchFamily="49" charset="0"/>
              </a:rPr>
              <a:t>Ebenfalls </a:t>
            </a:r>
            <a:r>
              <a:rPr lang="de-DE" sz="2000" b="1" dirty="0" smtClean="0">
                <a:cs typeface="Consolas" pitchFamily="49" charset="0"/>
              </a:rPr>
              <a:t>konstante</a:t>
            </a:r>
            <a:r>
              <a:rPr lang="de-DE" sz="2000" dirty="0" smtClean="0">
                <a:cs typeface="Consolas" pitchFamily="49" charset="0"/>
              </a:rPr>
              <a:t> Zugriffszeit </a:t>
            </a:r>
          </a:p>
          <a:p>
            <a:pPr marL="755650" lvl="1" indent="-355600">
              <a:spcBef>
                <a:spcPts val="300"/>
              </a:spcBef>
              <a:tabLst>
                <a:tab pos="2870200" algn="l"/>
                <a:tab pos="2957513" algn="l"/>
              </a:tabLst>
            </a:pPr>
            <a:r>
              <a:rPr lang="de-DE" sz="2000" dirty="0" smtClean="0">
                <a:latin typeface="+mj-lt"/>
                <a:cs typeface="Consolas" pitchFamily="49" charset="0"/>
              </a:rPr>
              <a:t>Zeiger auf Elemente bleiben </a:t>
            </a:r>
            <a:r>
              <a:rPr lang="de-DE" sz="2000" b="1" dirty="0" smtClean="0">
                <a:latin typeface="+mj-lt"/>
                <a:cs typeface="Consolas" pitchFamily="49" charset="0"/>
              </a:rPr>
              <a:t>gültig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Standardbibliothek (STL)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memory</a:t>
            </a:r>
            <a:r>
              <a:rPr lang="de-DE" dirty="0" smtClean="0"/>
              <a:t>&gt;</a:t>
            </a:r>
          </a:p>
          <a:p>
            <a:pPr lvl="1"/>
            <a:r>
              <a:rPr lang="de-DE" b="1" dirty="0" smtClean="0">
                <a:solidFill>
                  <a:srgbClr val="3333B2"/>
                </a:solidFill>
              </a:rPr>
              <a:t>Smart-</a:t>
            </a:r>
            <a:r>
              <a:rPr lang="de-DE" b="1" dirty="0" err="1" smtClean="0">
                <a:solidFill>
                  <a:srgbClr val="3333B2"/>
                </a:solidFill>
              </a:rPr>
              <a:t>Pointer</a:t>
            </a:r>
            <a:r>
              <a:rPr lang="de-DE" dirty="0" smtClean="0"/>
              <a:t>: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unique_ptr</a:t>
            </a:r>
            <a:r>
              <a:rPr lang="de-DE" dirty="0" smtClean="0"/>
              <a:t>,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shared_ptr</a:t>
            </a:r>
            <a:endParaRPr lang="de-DE" b="1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random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Verschiedene </a:t>
            </a:r>
            <a:r>
              <a:rPr lang="de-DE" b="1" dirty="0" smtClean="0">
                <a:solidFill>
                  <a:srgbClr val="3333B2"/>
                </a:solidFill>
              </a:rPr>
              <a:t>Zufallsgeneratoren</a:t>
            </a:r>
            <a:r>
              <a:rPr lang="de-DE" dirty="0" smtClean="0"/>
              <a:t> und </a:t>
            </a:r>
            <a:r>
              <a:rPr lang="de-DE" b="1" dirty="0" smtClean="0">
                <a:solidFill>
                  <a:srgbClr val="3333B2"/>
                </a:solidFill>
              </a:rPr>
              <a:t>Verteilungen</a:t>
            </a:r>
          </a:p>
          <a:p>
            <a:pPr lvl="1"/>
            <a:r>
              <a:rPr lang="de-DE" dirty="0" smtClean="0"/>
              <a:t>Verwendet </a:t>
            </a:r>
            <a:r>
              <a:rPr lang="de-DE" b="1" dirty="0" smtClean="0"/>
              <a:t>nicht</a:t>
            </a:r>
            <a:r>
              <a:rPr lang="de-DE" dirty="0" smtClean="0"/>
              <a:t> die C-Funktion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rand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stringstream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Umwandlungen von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/>
              <a:t>,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de-DE" dirty="0" smtClean="0"/>
              <a:t>, etc. in 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string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und umgekehrt</a:t>
            </a:r>
          </a:p>
          <a:p>
            <a:r>
              <a:rPr lang="de-DE" dirty="0" smtClean="0"/>
              <a:t>&lt;</a:t>
            </a:r>
            <a:r>
              <a:rPr lang="de-DE" dirty="0" err="1" smtClean="0"/>
              <a:t>cmath</a:t>
            </a:r>
            <a:r>
              <a:rPr lang="de-DE" dirty="0" smtClean="0"/>
              <a:t>&gt;</a:t>
            </a:r>
          </a:p>
          <a:p>
            <a:pPr lvl="1"/>
            <a:r>
              <a:rPr lang="de-DE" dirty="0" smtClean="0"/>
              <a:t>Mathematischen Funktionen (sin, cos, </a:t>
            </a:r>
            <a:r>
              <a:rPr lang="de-DE" dirty="0" err="1" smtClean="0"/>
              <a:t>exp</a:t>
            </a:r>
            <a:r>
              <a:rPr lang="de-DE" dirty="0" smtClean="0"/>
              <a:t>, log, …)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Standardbibliothek (STL)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285984" y="1785926"/>
            <a:ext cx="6286544" cy="3143272"/>
          </a:xfrm>
          <a:ln>
            <a:solidFill>
              <a:schemeClr val="tx1"/>
            </a:solidFill>
          </a:ln>
        </p:spPr>
        <p:txBody>
          <a:bodyPr anchor="t" anchorCtr="0"/>
          <a:lstStyle/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r>
              <a:rPr lang="de-DE" sz="2400" b="1" dirty="0" smtClean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2400" b="1" dirty="0" err="1" smtClean="0">
                <a:solidFill>
                  <a:srgbClr val="2A00FF"/>
                </a:solidFill>
                <a:latin typeface="Consolas"/>
              </a:rPr>
              <a:t>iostream</a:t>
            </a:r>
            <a:r>
              <a:rPr lang="de-DE" sz="2400" b="1" dirty="0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endParaRPr lang="de-DE" sz="2400" dirty="0" smtClean="0">
              <a:latin typeface="Consolas"/>
            </a:endParaRP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using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namespace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endParaRPr lang="de-DE" sz="2400" dirty="0" smtClean="0">
              <a:latin typeface="Consolas"/>
            </a:endParaRP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endParaRPr lang="de-DE" sz="2400" dirty="0" smtClean="0">
              <a:latin typeface="Consolas"/>
            </a:endParaRP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2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2400" dirty="0" err="1" smtClean="0">
                <a:solidFill>
                  <a:srgbClr val="2A00FF"/>
                </a:solidFill>
                <a:latin typeface="Consolas"/>
              </a:rPr>
              <a:t>Hello</a:t>
            </a:r>
            <a:r>
              <a:rPr lang="de-DE" sz="2400" dirty="0" smtClean="0">
                <a:solidFill>
                  <a:srgbClr val="2A00FF"/>
                </a:solidFill>
                <a:latin typeface="Consolas"/>
              </a:rPr>
              <a:t> World!"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buNone/>
              <a:tabLst>
                <a:tab pos="630238" algn="l"/>
              </a:tabLst>
            </a:pP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714744" y="500042"/>
            <a:ext cx="2500330" cy="857256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Entspricht dem </a:t>
            </a:r>
            <a:r>
              <a:rPr lang="de-DE" sz="24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2400" dirty="0" smtClean="0">
                <a:solidFill>
                  <a:schemeClr val="tx1"/>
                </a:solidFill>
              </a:rPr>
              <a:t> bei </a:t>
            </a:r>
            <a:r>
              <a:rPr lang="de-DE" sz="2400" i="1" dirty="0" smtClean="0">
                <a:solidFill>
                  <a:schemeClr val="tx1"/>
                </a:solidFill>
              </a:rPr>
              <a:t>Java</a:t>
            </a:r>
            <a:endParaRPr lang="de-DE" sz="2400" i="1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6" idx="1"/>
          </p:cNvCxnSpPr>
          <p:nvPr/>
        </p:nvCxnSpPr>
        <p:spPr>
          <a:xfrm rot="10800000" flipV="1">
            <a:off x="3214678" y="928670"/>
            <a:ext cx="500066" cy="928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57158" y="5143512"/>
            <a:ext cx="3571900" cy="785818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Standardausgabe</a:t>
            </a:r>
          </a:p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(vgl. </a:t>
            </a:r>
            <a:r>
              <a:rPr lang="de-DE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de-DE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de-DE" sz="2000" dirty="0" smtClean="0">
                <a:solidFill>
                  <a:schemeClr val="tx1"/>
                </a:solidFill>
              </a:rPr>
              <a:t>)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0"/>
          </p:cNvCxnSpPr>
          <p:nvPr/>
        </p:nvCxnSpPr>
        <p:spPr>
          <a:xfrm rot="5400000" flipH="1" flipV="1">
            <a:off x="2321703" y="4321975"/>
            <a:ext cx="642942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7143768" y="5143512"/>
            <a:ext cx="1643074" cy="428628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Neue Zeile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18" idx="0"/>
          </p:cNvCxnSpPr>
          <p:nvPr/>
        </p:nvCxnSpPr>
        <p:spPr>
          <a:xfrm rot="16200000" flipV="1">
            <a:off x="7554538" y="4732744"/>
            <a:ext cx="642942" cy="1785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500826" y="2500306"/>
            <a:ext cx="1857388" cy="857256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Namespaces</a:t>
            </a:r>
            <a:r>
              <a:rPr lang="de-DE" sz="2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später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/>
          <p:cNvCxnSpPr>
            <a:stCxn id="22" idx="1"/>
          </p:cNvCxnSpPr>
          <p:nvPr/>
        </p:nvCxnSpPr>
        <p:spPr>
          <a:xfrm rot="10800000">
            <a:off x="5786446" y="2786058"/>
            <a:ext cx="714380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4357686" y="5143512"/>
            <a:ext cx="1928826" cy="1285884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String in die Ausgabe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„schieben“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rot="16200000" flipV="1">
            <a:off x="4446984" y="4268396"/>
            <a:ext cx="714380" cy="10358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142844" y="2571744"/>
            <a:ext cx="2000264" cy="857256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Startpunkt des Programms</a:t>
            </a:r>
          </a:p>
        </p:txBody>
      </p:sp>
      <p:cxnSp>
        <p:nvCxnSpPr>
          <p:cNvPr id="43" name="Gerade Verbindung mit Pfeil 42"/>
          <p:cNvCxnSpPr>
            <a:stCxn id="42" idx="3"/>
          </p:cNvCxnSpPr>
          <p:nvPr/>
        </p:nvCxnSpPr>
        <p:spPr>
          <a:xfrm>
            <a:off x="2143108" y="3000372"/>
            <a:ext cx="857256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6715140" y="1000108"/>
            <a:ext cx="2214578" cy="857256"/>
          </a:xfrm>
          <a:prstGeom prst="rect">
            <a:avLst/>
          </a:prstGeom>
          <a:solidFill>
            <a:srgbClr val="E8F7C1"/>
          </a:solidFill>
          <a:ln w="19050">
            <a:solidFill>
              <a:srgbClr val="85B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Enthält u.a.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sz="2400" i="1" dirty="0" smtClean="0">
                <a:solidFill>
                  <a:schemeClr val="tx1"/>
                </a:solidFill>
              </a:rPr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und</a:t>
            </a:r>
            <a:r>
              <a:rPr lang="de-DE" sz="2400" i="1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Gerade Verbindung mit Pfeil 60"/>
          <p:cNvCxnSpPr>
            <a:stCxn id="60" idx="1"/>
          </p:cNvCxnSpPr>
          <p:nvPr/>
        </p:nvCxnSpPr>
        <p:spPr>
          <a:xfrm rot="10800000" flipV="1">
            <a:off x="5500694" y="1428736"/>
            <a:ext cx="1214446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animBg="1"/>
      <p:bldP spid="22" grpId="0" animBg="1"/>
      <p:bldP spid="31" grpId="0" animBg="1"/>
      <p:bldP spid="42" grpId="1" animBg="1"/>
      <p:bldP spid="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071538" y="2766477"/>
            <a:ext cx="7715304" cy="376771"/>
          </a:xfrm>
          <a:prstGeom prst="roundRect">
            <a:avLst>
              <a:gd name="adj" fmla="val 3840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080005" y="3757085"/>
            <a:ext cx="7715304" cy="2071702"/>
          </a:xfrm>
          <a:prstGeom prst="roundRect">
            <a:avLst>
              <a:gd name="adj" fmla="val 9193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715404" cy="5059363"/>
          </a:xfrm>
        </p:spPr>
        <p:txBody>
          <a:bodyPr/>
          <a:lstStyle/>
          <a:p>
            <a:r>
              <a:rPr lang="de-DE" sz="2600" b="1" dirty="0" err="1" smtClean="0"/>
              <a:t>Exceptions</a:t>
            </a:r>
            <a:r>
              <a:rPr lang="de-DE" sz="2600" dirty="0" smtClean="0"/>
              <a:t> auch bei C++</a:t>
            </a:r>
          </a:p>
          <a:p>
            <a:r>
              <a:rPr lang="de-DE" sz="2600" dirty="0" smtClean="0"/>
              <a:t>Theoretisch kann alles geworfen werden (auch </a:t>
            </a:r>
            <a:r>
              <a:rPr lang="de-DE" sz="26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600" dirty="0" smtClean="0"/>
              <a:t>)</a:t>
            </a:r>
          </a:p>
          <a:p>
            <a:pPr lvl="1"/>
            <a:r>
              <a:rPr lang="de-DE" sz="2200" dirty="0" smtClean="0"/>
              <a:t>Geworfenes Objekt sollte von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smtClean="0"/>
              <a:t>erben</a:t>
            </a:r>
          </a:p>
          <a:p>
            <a:pPr defTabSz="720725">
              <a:buNone/>
            </a:pPr>
            <a:r>
              <a:rPr lang="de-DE" sz="2000" dirty="0" smtClean="0"/>
              <a:t>		</a:t>
            </a:r>
            <a:r>
              <a:rPr lang="de-DE" sz="18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invalid_argument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smtClean="0">
                <a:solidFill>
                  <a:srgbClr val="2A00FF"/>
                </a:solidFill>
                <a:latin typeface="Consolas"/>
              </a:rPr>
              <a:t>"Parameter </a:t>
            </a:r>
            <a:r>
              <a:rPr lang="de-DE" sz="1800" dirty="0" err="1" smtClean="0">
                <a:solidFill>
                  <a:srgbClr val="2A00FF"/>
                </a:solidFill>
                <a:latin typeface="Consolas"/>
              </a:rPr>
              <a:t>xy</a:t>
            </a:r>
            <a:r>
              <a:rPr lang="de-DE" sz="1800" dirty="0" smtClean="0">
                <a:solidFill>
                  <a:srgbClr val="2A00FF"/>
                </a:solidFill>
                <a:latin typeface="Consolas"/>
              </a:rPr>
              <a:t> ungültig!"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720725">
              <a:buNone/>
            </a:pPr>
            <a:endParaRPr lang="de-DE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2600" dirty="0" smtClean="0"/>
              <a:t>Auffangen mit </a:t>
            </a:r>
            <a:r>
              <a:rPr lang="de-DE" sz="2600" dirty="0" err="1" smtClean="0"/>
              <a:t>try</a:t>
            </a:r>
            <a:r>
              <a:rPr lang="de-DE" sz="2600" dirty="0" smtClean="0"/>
              <a:t> und catch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18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{</a:t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&amp; e) {</a:t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cerr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e.what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() &lt;&lt; '\n'; </a:t>
            </a:r>
            <a:r>
              <a:rPr lang="de-DE" sz="18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Fehlermeldung anzeigen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8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(...) { </a:t>
            </a:r>
            <a:r>
              <a:rPr lang="de-DE" sz="18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alles auffangen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de-DE" sz="18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;     </a:t>
            </a:r>
            <a:r>
              <a:rPr lang="de-DE" sz="18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und weiterwerfen 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800" dirty="0" smtClean="0">
                <a:latin typeface="Consolas" pitchFamily="49" charset="0"/>
                <a:cs typeface="Consolas" pitchFamily="49" charset="0"/>
              </a:rPr>
            </a:b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try</a:t>
            </a:r>
            <a:r>
              <a:rPr lang="de-DE" dirty="0" smtClean="0"/>
              <a:t>-</a:t>
            </a:r>
            <a:r>
              <a:rPr lang="de-DE" dirty="0" err="1" smtClean="0"/>
              <a:t>and</a:t>
            </a:r>
            <a:r>
              <a:rPr lang="de-DE" dirty="0" smtClean="0"/>
              <a:t>-catch</a:t>
            </a:r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000760" y="4929198"/>
            <a:ext cx="285752" cy="500066"/>
          </a:xfrm>
          <a:prstGeom prst="rightBrace">
            <a:avLst>
              <a:gd name="adj1" fmla="val 17369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65655" y="4970033"/>
            <a:ext cx="1817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+mj-lt"/>
              </a:rPr>
              <a:t>spezielle Syntax</a:t>
            </a:r>
            <a:endParaRPr lang="de-DE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Standardbibliothek von C++ ist verhältnismäßig </a:t>
            </a:r>
            <a:r>
              <a:rPr lang="de-DE" b="1" dirty="0" smtClean="0"/>
              <a:t>klein</a:t>
            </a:r>
          </a:p>
          <a:p>
            <a:pPr lvl="1"/>
            <a:r>
              <a:rPr lang="de-DE" dirty="0" smtClean="0"/>
              <a:t>Z.B. keine Funktionen für Erstellen von Ordnern oder Navigation im Dateisystem</a:t>
            </a:r>
          </a:p>
          <a:p>
            <a:pPr lvl="1"/>
            <a:endParaRPr lang="de-DE" sz="800" dirty="0" smtClean="0"/>
          </a:p>
          <a:p>
            <a:r>
              <a:rPr lang="de-DE" b="1" dirty="0" err="1" smtClean="0"/>
              <a:t>Boost</a:t>
            </a:r>
            <a:endParaRPr lang="de-DE" b="1" dirty="0" smtClean="0"/>
          </a:p>
          <a:p>
            <a:pPr lvl="1"/>
            <a:r>
              <a:rPr lang="de-DE" dirty="0" smtClean="0"/>
              <a:t>Freie C++-Bibliothek, sehr umfangreich</a:t>
            </a:r>
          </a:p>
          <a:p>
            <a:pPr lvl="1"/>
            <a:r>
              <a:rPr lang="de-DE" dirty="0" smtClean="0"/>
              <a:t>Dateisystem, Speicherverwaltung, Datenstrukturen, </a:t>
            </a:r>
            <a:r>
              <a:rPr lang="de-DE" dirty="0" err="1" smtClean="0"/>
              <a:t>Serialisierung</a:t>
            </a:r>
            <a:r>
              <a:rPr lang="de-DE" dirty="0" smtClean="0"/>
              <a:t>, </a:t>
            </a:r>
            <a:r>
              <a:rPr lang="de-DE" dirty="0" err="1" smtClean="0"/>
              <a:t>uvm</a:t>
            </a:r>
            <a:r>
              <a:rPr lang="de-DE" dirty="0" smtClean="0"/>
              <a:t>.</a:t>
            </a:r>
          </a:p>
          <a:p>
            <a:pPr lvl="1"/>
            <a:endParaRPr lang="de-DE" sz="800" dirty="0" smtClean="0"/>
          </a:p>
          <a:p>
            <a:r>
              <a:rPr lang="de-DE" b="1" dirty="0" err="1" smtClean="0"/>
              <a:t>Qt</a:t>
            </a:r>
            <a:endParaRPr lang="de-DE" b="1" dirty="0" smtClean="0"/>
          </a:p>
          <a:p>
            <a:pPr lvl="1"/>
            <a:r>
              <a:rPr lang="de-DE" dirty="0" smtClean="0"/>
              <a:t>Grafische Benutzeroberflächen (plattformunabhängig)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Externe Bibliotheken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429684" cy="5059363"/>
          </a:xfrm>
        </p:spPr>
        <p:txBody>
          <a:bodyPr/>
          <a:lstStyle/>
          <a:p>
            <a:r>
              <a:rPr lang="de-DE" dirty="0" smtClean="0"/>
              <a:t>Compiler</a:t>
            </a:r>
          </a:p>
          <a:p>
            <a:pPr lvl="1"/>
            <a:r>
              <a:rPr lang="de-DE" dirty="0" smtClean="0"/>
              <a:t>GCC (bzw. </a:t>
            </a:r>
            <a:r>
              <a:rPr lang="de-DE" dirty="0" err="1" smtClean="0"/>
              <a:t>MinGW</a:t>
            </a:r>
            <a:r>
              <a:rPr lang="de-DE" dirty="0" smtClean="0"/>
              <a:t> unter Windows)</a:t>
            </a:r>
          </a:p>
          <a:p>
            <a:pPr lvl="1"/>
            <a:r>
              <a:rPr lang="de-DE" dirty="0" smtClean="0"/>
              <a:t>MSVC++ (von Microsoft, nur für Windows)</a:t>
            </a:r>
          </a:p>
          <a:p>
            <a:pPr lvl="1"/>
            <a:r>
              <a:rPr lang="de-DE" dirty="0" err="1" smtClean="0"/>
              <a:t>uvm</a:t>
            </a:r>
            <a:r>
              <a:rPr lang="de-DE" dirty="0" smtClean="0"/>
              <a:t>.</a:t>
            </a:r>
          </a:p>
          <a:p>
            <a:pPr lvl="1"/>
            <a:endParaRPr lang="de-DE" sz="800" dirty="0" smtClean="0"/>
          </a:p>
          <a:p>
            <a:r>
              <a:rPr lang="de-DE" dirty="0" smtClean="0"/>
              <a:t>IDEs</a:t>
            </a:r>
          </a:p>
          <a:p>
            <a:pPr lvl="1">
              <a:tabLst>
                <a:tab pos="4302125" algn="l"/>
              </a:tabLst>
            </a:pPr>
            <a:r>
              <a:rPr lang="de-DE" dirty="0" smtClean="0"/>
              <a:t>Microsoft Visual Studio</a:t>
            </a:r>
          </a:p>
          <a:p>
            <a:pPr lvl="1">
              <a:tabLst>
                <a:tab pos="4302125" algn="l"/>
              </a:tabLst>
            </a:pPr>
            <a:r>
              <a:rPr lang="de-DE" dirty="0" err="1" smtClean="0"/>
              <a:t>Eclipse</a:t>
            </a:r>
            <a:r>
              <a:rPr lang="de-DE" dirty="0" smtClean="0"/>
              <a:t> CDT</a:t>
            </a:r>
          </a:p>
          <a:p>
            <a:pPr lvl="1">
              <a:tabLst>
                <a:tab pos="4302125" algn="l"/>
              </a:tabLst>
            </a:pPr>
            <a:r>
              <a:rPr lang="de-DE" dirty="0" smtClean="0"/>
              <a:t>Code::Blocks</a:t>
            </a:r>
          </a:p>
          <a:p>
            <a:pPr lvl="1">
              <a:tabLst>
                <a:tab pos="4302125" algn="l"/>
              </a:tabLst>
            </a:pPr>
            <a:endParaRPr lang="de-DE" sz="800" dirty="0" smtClean="0"/>
          </a:p>
          <a:p>
            <a:r>
              <a:rPr lang="de-DE" dirty="0" smtClean="0"/>
              <a:t>Dokumentation mit </a:t>
            </a:r>
            <a:r>
              <a:rPr lang="de-DE" b="1" dirty="0" err="1" smtClean="0"/>
              <a:t>Doxygen</a:t>
            </a:r>
            <a:r>
              <a:rPr lang="de-DE" b="1" dirty="0" smtClean="0"/>
              <a:t> </a:t>
            </a:r>
            <a:r>
              <a:rPr lang="de-DE" dirty="0" smtClean="0"/>
              <a:t>(Syntax wie bei </a:t>
            </a:r>
            <a:r>
              <a:rPr lang="de-DE" i="1" dirty="0" err="1" smtClean="0"/>
              <a:t>JavaDoc</a:t>
            </a:r>
            <a:r>
              <a:rPr lang="de-DE" dirty="0" smtClean="0"/>
              <a:t>)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IDEs, Compiler, Dokumentation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5291158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de-DE" sz="3200" b="1" i="1" dirty="0" err="1" smtClean="0"/>
              <a:t>Valgrind</a:t>
            </a:r>
            <a:endParaRPr lang="de-DE" sz="3200" b="1" i="1" dirty="0" smtClean="0"/>
          </a:p>
          <a:p>
            <a:pPr>
              <a:spcBef>
                <a:spcPts val="300"/>
              </a:spcBef>
            </a:pPr>
            <a:r>
              <a:rPr lang="de-DE" dirty="0" smtClean="0"/>
              <a:t>Findet </a:t>
            </a:r>
            <a:r>
              <a:rPr lang="de-DE" b="1" dirty="0" smtClean="0">
                <a:solidFill>
                  <a:srgbClr val="3333B2"/>
                </a:solidFill>
              </a:rPr>
              <a:t>Speicherlecks </a:t>
            </a:r>
          </a:p>
          <a:p>
            <a:pPr>
              <a:spcBef>
                <a:spcPts val="300"/>
              </a:spcBef>
            </a:pPr>
            <a:r>
              <a:rPr lang="de-DE" dirty="0" smtClean="0"/>
              <a:t>Lässt Programm in virtueller Umgebung laufen</a:t>
            </a:r>
          </a:p>
          <a:p>
            <a:pPr lvl="1">
              <a:spcBef>
                <a:spcPts val="300"/>
              </a:spcBef>
            </a:pPr>
            <a:r>
              <a:rPr lang="de-DE" b="1" dirty="0" smtClean="0"/>
              <a:t>Dadurch</a:t>
            </a:r>
            <a:r>
              <a:rPr lang="de-DE" dirty="0" smtClean="0"/>
              <a:t> 20-30 mal langsamer</a:t>
            </a:r>
          </a:p>
          <a:p>
            <a:pPr lvl="1">
              <a:spcBef>
                <a:spcPts val="300"/>
              </a:spcBef>
            </a:pPr>
            <a:r>
              <a:rPr lang="de-DE" b="1" dirty="0" smtClean="0"/>
              <a:t>Vorteil</a:t>
            </a:r>
            <a:r>
              <a:rPr lang="de-DE" dirty="0" smtClean="0"/>
              <a:t>: Source-Code nicht nötig!</a:t>
            </a:r>
          </a:p>
          <a:p>
            <a:pPr>
              <a:spcBef>
                <a:spcPts val="300"/>
              </a:spcBef>
            </a:pPr>
            <a:r>
              <a:rPr lang="de-DE" dirty="0" smtClean="0"/>
              <a:t>Benutzung</a:t>
            </a:r>
          </a:p>
          <a:p>
            <a:pPr lvl="1">
              <a:spcBef>
                <a:spcPts val="300"/>
              </a:spcBef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valgrind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leak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-check=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yes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myprog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arg1 arg2</a:t>
            </a:r>
          </a:p>
          <a:p>
            <a:pPr>
              <a:spcBef>
                <a:spcPts val="300"/>
              </a:spcBef>
            </a:pP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spcBef>
                <a:spcPts val="300"/>
              </a:spcBef>
              <a:buNone/>
            </a:pP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300"/>
              </a:spcBef>
              <a:buNone/>
            </a:pPr>
            <a:endParaRPr lang="de-DE" sz="5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300"/>
              </a:spcBef>
            </a:pPr>
            <a:r>
              <a:rPr lang="de-DE" dirty="0" smtClean="0"/>
              <a:t>Läuft nur unter Linux und Mac</a:t>
            </a:r>
          </a:p>
          <a:p>
            <a:pPr>
              <a:spcBef>
                <a:spcPts val="300"/>
              </a:spcBef>
            </a:pPr>
            <a:r>
              <a:rPr lang="de-DE" dirty="0" smtClean="0"/>
              <a:t>Alternative für Windows: </a:t>
            </a:r>
            <a:r>
              <a:rPr lang="de-DE" i="1" dirty="0" smtClean="0"/>
              <a:t>Dr. Memory 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Hilfsprogramme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77319" y="4088876"/>
            <a:ext cx="8072494" cy="1428759"/>
          </a:xfrm>
          <a:prstGeom prst="roundRect">
            <a:avLst>
              <a:gd name="adj" fmla="val 17948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7319" y="4303189"/>
            <a:ext cx="8072494" cy="213235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777319" y="4088875"/>
            <a:ext cx="8072494" cy="426470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77319" y="4088876"/>
            <a:ext cx="8072494" cy="45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Ausgabe (Beispiel)</a:t>
            </a:r>
            <a:endParaRPr lang="de-DE" sz="2400" dirty="0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77319" y="4517503"/>
            <a:ext cx="821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40 bytes in 1 blocks are definitely lost in loss record 1 of 1</a:t>
            </a:r>
          </a:p>
          <a:p>
            <a:pPr>
              <a:tabLst>
                <a:tab pos="541338" algn="l"/>
              </a:tabLst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at 0x4C29703: operator new[](unsigned long) (vg_replace_malloc.c:384)</a:t>
            </a:r>
          </a:p>
          <a:p>
            <a:pPr>
              <a:tabLst>
                <a:tab pos="541338" algn="l"/>
              </a:tabLst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by 0x40068F: f(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 (LeakTest.cpp:7)</a:t>
            </a:r>
          </a:p>
          <a:p>
            <a:pPr>
              <a:tabLst>
                <a:tab pos="541338" algn="l"/>
              </a:tabLst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by 0x4006C7: main (LeakTest.cpp:14)</a:t>
            </a:r>
            <a:endParaRPr lang="de-DE" sz="15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1142976" y="4143380"/>
            <a:ext cx="7715304" cy="438152"/>
          </a:xfrm>
          <a:prstGeom prst="roundRect">
            <a:avLst>
              <a:gd name="adj" fmla="val 3416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42976" y="2755896"/>
            <a:ext cx="7715304" cy="433390"/>
          </a:xfrm>
          <a:prstGeom prst="roundRect">
            <a:avLst>
              <a:gd name="adj" fmla="val 3416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151442" y="1785926"/>
            <a:ext cx="7715304" cy="457732"/>
          </a:xfrm>
          <a:prstGeom prst="roundRect">
            <a:avLst>
              <a:gd name="adj" fmla="val 3416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1"/>
            <a:ext cx="8715404" cy="3290893"/>
          </a:xfrm>
        </p:spPr>
        <p:txBody>
          <a:bodyPr/>
          <a:lstStyle/>
          <a:p>
            <a:pPr defTabSz="804863">
              <a:spcBef>
                <a:spcPts val="200"/>
              </a:spcBef>
              <a:buNone/>
            </a:pPr>
            <a:r>
              <a:rPr lang="de-DE" b="1" dirty="0" err="1" smtClean="0">
                <a:solidFill>
                  <a:srgbClr val="3333B2"/>
                </a:solidFill>
              </a:rPr>
              <a:t>Profiling</a:t>
            </a:r>
            <a:r>
              <a:rPr lang="de-DE" dirty="0" smtClean="0"/>
              <a:t> mit </a:t>
            </a:r>
            <a:r>
              <a:rPr lang="de-DE" b="1" i="1" dirty="0" err="1" smtClean="0"/>
              <a:t>gprof</a:t>
            </a:r>
            <a:r>
              <a:rPr lang="de-DE" b="1" i="1" dirty="0" smtClean="0"/>
              <a:t>  </a:t>
            </a:r>
            <a:r>
              <a:rPr lang="de-DE" dirty="0" smtClean="0"/>
              <a:t>(gehört zum GCC-Compiler)</a:t>
            </a:r>
          </a:p>
          <a:p>
            <a:pPr defTabSz="804863">
              <a:spcBef>
                <a:spcPts val="200"/>
              </a:spcBef>
            </a:pPr>
            <a:r>
              <a:rPr lang="de-DE" dirty="0" smtClean="0"/>
              <a:t>Programm kompilieren (mit Parameter -</a:t>
            </a:r>
            <a:r>
              <a:rPr lang="de-DE" dirty="0" err="1" smtClean="0"/>
              <a:t>pg</a:t>
            </a:r>
            <a:r>
              <a:rPr lang="de-DE" dirty="0" smtClean="0"/>
              <a:t>)</a:t>
            </a:r>
          </a:p>
          <a:p>
            <a:pPr lvl="1" defTabSz="804863">
              <a:spcBef>
                <a:spcPts val="200"/>
              </a:spcBef>
              <a:buNone/>
            </a:pPr>
            <a:r>
              <a:rPr lang="de-DE" dirty="0" smtClean="0"/>
              <a:t>	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g++ -o test.exe test.cpp -g -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defTabSz="804863">
              <a:spcBef>
                <a:spcPts val="200"/>
              </a:spcBef>
            </a:pPr>
            <a:endParaRPr lang="de-DE" sz="800" dirty="0" smtClean="0"/>
          </a:p>
          <a:p>
            <a:pPr defTabSz="804863">
              <a:spcBef>
                <a:spcPts val="200"/>
              </a:spcBef>
            </a:pPr>
            <a:r>
              <a:rPr lang="de-DE" dirty="0" smtClean="0"/>
              <a:t>Programm ausführen</a:t>
            </a:r>
          </a:p>
          <a:p>
            <a:pPr lvl="1" defTabSz="804863">
              <a:spcBef>
                <a:spcPts val="200"/>
              </a:spcBef>
              <a:buNone/>
            </a:pPr>
            <a:r>
              <a:rPr lang="de-DE" dirty="0" smtClean="0"/>
              <a:t>	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test.exe</a:t>
            </a:r>
          </a:p>
          <a:p>
            <a:pPr lvl="1" defTabSz="804863">
              <a:spcBef>
                <a:spcPts val="200"/>
              </a:spcBef>
              <a:buSzPct val="100000"/>
              <a:buFont typeface="Arial" pitchFamily="34" charset="0"/>
              <a:buChar char="→"/>
            </a:pPr>
            <a:r>
              <a:rPr lang="de-DE" dirty="0" smtClean="0"/>
              <a:t> Datei test.out wird erstellt (enthält </a:t>
            </a:r>
            <a:r>
              <a:rPr lang="de-DE" dirty="0" err="1" smtClean="0"/>
              <a:t>Profiling</a:t>
            </a:r>
            <a:r>
              <a:rPr lang="de-DE" dirty="0" smtClean="0"/>
              <a:t>-Informationen)</a:t>
            </a:r>
          </a:p>
          <a:p>
            <a:pPr defTabSz="804863">
              <a:spcBef>
                <a:spcPts val="200"/>
              </a:spcBef>
            </a:pPr>
            <a:endParaRPr lang="de-DE" sz="800" dirty="0" smtClean="0"/>
          </a:p>
          <a:p>
            <a:pPr defTabSz="804863">
              <a:spcBef>
                <a:spcPts val="200"/>
              </a:spcBef>
            </a:pPr>
            <a:r>
              <a:rPr lang="de-DE" dirty="0" err="1" smtClean="0"/>
              <a:t>Profiling</a:t>
            </a:r>
            <a:r>
              <a:rPr lang="de-DE" dirty="0" smtClean="0"/>
              <a:t>-Daten anzeigen</a:t>
            </a:r>
          </a:p>
          <a:p>
            <a:pPr lvl="1" defTabSz="804863">
              <a:spcBef>
                <a:spcPts val="200"/>
              </a:spcBef>
              <a:buNone/>
            </a:pPr>
            <a:r>
              <a:rPr lang="de-DE" dirty="0" smtClean="0"/>
              <a:t>	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gprof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test.exe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Hilfsprogramme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142976" y="4714884"/>
            <a:ext cx="6500858" cy="1794987"/>
          </a:xfrm>
          <a:prstGeom prst="roundRect">
            <a:avLst>
              <a:gd name="adj" fmla="val 12022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42976" y="4929198"/>
            <a:ext cx="6500858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142976" y="4714884"/>
            <a:ext cx="6500858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142976" y="4714885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Ausgabe (Beispiel)</a:t>
            </a:r>
            <a:endParaRPr lang="de-DE" sz="2400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42976" y="5143512"/>
            <a:ext cx="65008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%    kumulativ   Selbst         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Selbst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Gesamt</a:t>
            </a:r>
          </a:p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Zeit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seconds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seconds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Aufrufe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Aufru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Aufru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Name</a:t>
            </a:r>
          </a:p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80.59      1.23     1.23  1000000     1.23     1.23  g(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16.12      1.47     0.24  1000000     0.24     0.24  h(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2.63      1.51     0.04  1000000     0.04     1.51  f(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7938" defTabSz="804863"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0.66      1.52     0.01                          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main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1000100" y="6000768"/>
            <a:ext cx="7715304" cy="509590"/>
          </a:xfrm>
          <a:prstGeom prst="roundRect">
            <a:avLst>
              <a:gd name="adj" fmla="val 3416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000100" y="4214818"/>
            <a:ext cx="7715304" cy="1295408"/>
          </a:xfrm>
          <a:prstGeom prst="roundRect">
            <a:avLst>
              <a:gd name="adj" fmla="val 16778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000100" y="3205162"/>
            <a:ext cx="7715304" cy="509590"/>
          </a:xfrm>
          <a:prstGeom prst="roundRect">
            <a:avLst>
              <a:gd name="adj" fmla="val 34166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000100" y="1357298"/>
            <a:ext cx="7715304" cy="928694"/>
          </a:xfrm>
          <a:prstGeom prst="roundRect">
            <a:avLst>
              <a:gd name="adj" fmla="val 21500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de-DE" sz="2200" dirty="0">
              <a:ea typeface="Calibri"/>
              <a:cs typeface="Times New Roman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5219720"/>
          </a:xfrm>
        </p:spPr>
        <p:txBody>
          <a:bodyPr/>
          <a:lstStyle/>
          <a:p>
            <a:r>
              <a:rPr lang="de-DE" b="1" dirty="0" smtClean="0">
                <a:solidFill>
                  <a:srgbClr val="3333B2"/>
                </a:solidFill>
              </a:rPr>
              <a:t>Adresse</a:t>
            </a:r>
            <a:r>
              <a:rPr lang="de-DE" dirty="0" smtClean="0"/>
              <a:t> einer Variable mit &amp;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i = 5;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&lt;&lt; &amp;i;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Ausgabe, z.B.: 0x28ff0c</a:t>
            </a:r>
          </a:p>
          <a:p>
            <a:pPr lvl="1">
              <a:buNone/>
            </a:pPr>
            <a:endParaRPr lang="de-DE" sz="500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smtClean="0">
                <a:solidFill>
                  <a:srgbClr val="3333B2"/>
                </a:solidFill>
              </a:rPr>
              <a:t>Zeiger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 = Variable, die Adresse speichert</a:t>
            </a:r>
          </a:p>
          <a:p>
            <a:pPr lvl="1"/>
            <a:r>
              <a:rPr lang="de-DE" dirty="0" smtClean="0"/>
              <a:t>Deklaration von Zeigern mit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pPr lvl="1">
              <a:buNone/>
            </a:pPr>
            <a:r>
              <a:rPr lang="de-DE" sz="2200" dirty="0" smtClean="0"/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* p = &amp;i;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p = 0x28ff0c</a:t>
            </a:r>
          </a:p>
          <a:p>
            <a:pPr lvl="1">
              <a:buNone/>
            </a:pPr>
            <a:endParaRPr lang="de-DE" sz="500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 smtClean="0">
                <a:solidFill>
                  <a:srgbClr val="3333B2"/>
                </a:solidFill>
                <a:latin typeface="+mj-lt"/>
                <a:cs typeface="Consolas" pitchFamily="49" charset="0"/>
              </a:rPr>
              <a:t>Dereferenzierung</a:t>
            </a:r>
            <a:r>
              <a:rPr lang="de-DE" dirty="0" smtClean="0">
                <a:latin typeface="+mj-lt"/>
                <a:cs typeface="Consolas" pitchFamily="49" charset="0"/>
              </a:rPr>
              <a:t> mit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*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&lt;&lt; *p;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Ausgabe: 5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*p = 6;    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i = 6;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&lt;&lt; i;  </a:t>
            </a:r>
            <a:r>
              <a:rPr lang="de-DE" sz="22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Ausgabe: 6</a:t>
            </a:r>
          </a:p>
          <a:p>
            <a:pPr lvl="1">
              <a:buNone/>
            </a:pPr>
            <a:endParaRPr lang="de-DE" sz="500" dirty="0" smtClean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+mj-lt"/>
                <a:cs typeface="Consolas" pitchFamily="49" charset="0"/>
              </a:rPr>
              <a:t>Zeiger auf Zeiger</a:t>
            </a:r>
          </a:p>
          <a:p>
            <a:pPr lvl="1"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** q = &amp;p; </a:t>
            </a:r>
            <a:endParaRPr lang="de-DE" sz="2200" dirty="0" smtClean="0">
              <a:latin typeface="+mj-lt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1"/>
            <a:ext cx="8143932" cy="1433505"/>
          </a:xfrm>
        </p:spPr>
        <p:txBody>
          <a:bodyPr/>
          <a:lstStyle/>
          <a:p>
            <a:r>
              <a:rPr lang="de-DE" dirty="0" smtClean="0"/>
              <a:t>Variablen (wie z.B.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i;</a:t>
            </a:r>
            <a:r>
              <a:rPr lang="de-DE" dirty="0" smtClean="0"/>
              <a:t>) liegen auf dem </a:t>
            </a:r>
            <a:r>
              <a:rPr lang="de-DE" b="1" dirty="0" err="1" smtClean="0"/>
              <a:t>Stack</a:t>
            </a:r>
            <a:endParaRPr lang="de-DE" b="1" dirty="0" smtClean="0"/>
          </a:p>
          <a:p>
            <a:pPr lvl="1"/>
            <a:r>
              <a:rPr lang="de-DE" dirty="0" smtClean="0"/>
              <a:t>Werden gelöscht, wenn Gültigkeitsbereich verlassen wird</a:t>
            </a:r>
          </a:p>
          <a:p>
            <a:pPr lvl="1"/>
            <a:r>
              <a:rPr lang="de-DE" dirty="0" smtClean="0"/>
              <a:t>Adressen können aber immer noch vorhanden sein: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Zeiger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28596" y="2522893"/>
            <a:ext cx="8143932" cy="3857652"/>
          </a:xfrm>
          <a:prstGeom prst="roundRect">
            <a:avLst>
              <a:gd name="adj" fmla="val 57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8596" y="2737207"/>
            <a:ext cx="814393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428596" y="2522893"/>
            <a:ext cx="814393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28596" y="2522893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28596" y="2951521"/>
            <a:ext cx="821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i = 5;</a:t>
            </a:r>
          </a:p>
          <a:p>
            <a:pPr>
              <a:buNone/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&amp;i;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Adresse von i zurückgeben</a:t>
            </a: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i nach Verlassen nicht mehr vorhanden</a:t>
            </a:r>
          </a:p>
          <a:p>
            <a:pPr>
              <a:buNone/>
            </a:pPr>
            <a:endParaRPr lang="de-DE" sz="2200" dirty="0" smtClean="0">
              <a:latin typeface="Consolas"/>
            </a:endParaRPr>
          </a:p>
          <a:p>
            <a:pPr>
              <a:buNone/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bar() {</a:t>
            </a:r>
          </a:p>
          <a:p>
            <a:pPr>
              <a:buNone/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* p =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p zeigt auf ungültige Adresse</a:t>
            </a: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   *p = 6;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Undefiniertes Verhalten</a:t>
            </a: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2719390"/>
          </a:xfrm>
        </p:spPr>
        <p:txBody>
          <a:bodyPr/>
          <a:lstStyle/>
          <a:p>
            <a:r>
              <a:rPr lang="de-DE" dirty="0" smtClean="0"/>
              <a:t>Variablen (wie z.B.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i;</a:t>
            </a:r>
            <a:r>
              <a:rPr lang="de-DE" dirty="0" smtClean="0"/>
              <a:t>) liegen auf dem </a:t>
            </a:r>
            <a:r>
              <a:rPr lang="de-DE" b="1" dirty="0" err="1" smtClean="0"/>
              <a:t>Stack</a:t>
            </a:r>
            <a:endParaRPr lang="de-DE" b="1" dirty="0" smtClean="0"/>
          </a:p>
          <a:p>
            <a:pPr lvl="1"/>
            <a:r>
              <a:rPr lang="de-DE" dirty="0" smtClean="0"/>
              <a:t>Adressen ungültig, wenn Funktion (etc.) verlassen wird</a:t>
            </a:r>
          </a:p>
          <a:p>
            <a:r>
              <a:rPr lang="de-DE" b="1" dirty="0" smtClean="0">
                <a:solidFill>
                  <a:srgbClr val="3333B2"/>
                </a:solidFill>
              </a:rPr>
              <a:t>Lösung </a:t>
            </a:r>
            <a:r>
              <a:rPr lang="de-DE" dirty="0" smtClean="0"/>
              <a:t> Dynamische Speicherverwaltung</a:t>
            </a:r>
          </a:p>
          <a:p>
            <a:pPr lvl="1"/>
            <a:r>
              <a:rPr lang="de-DE" dirty="0" smtClean="0"/>
              <a:t>Mit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/>
              <a:t>manuell Speicher auf </a:t>
            </a:r>
            <a:r>
              <a:rPr lang="de-DE" b="1" dirty="0" smtClean="0"/>
              <a:t>Heap</a:t>
            </a:r>
            <a:r>
              <a:rPr lang="de-DE" dirty="0" smtClean="0"/>
              <a:t> allokieren </a:t>
            </a:r>
          </a:p>
          <a:p>
            <a:pPr lvl="1"/>
            <a:r>
              <a:rPr lang="de-DE" dirty="0" smtClean="0"/>
              <a:t>Freigabe des Speichers mit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delete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Speicherverwaltung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28596" y="3786190"/>
            <a:ext cx="8143932" cy="2286015"/>
          </a:xfrm>
          <a:prstGeom prst="roundRect">
            <a:avLst>
              <a:gd name="adj" fmla="val 9461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28596" y="4000504"/>
            <a:ext cx="814393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28596" y="3786190"/>
            <a:ext cx="814393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28596" y="378619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Beispiel</a:t>
            </a:r>
            <a:endParaRPr lang="de-DE" sz="2400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8596" y="4214818"/>
            <a:ext cx="81439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* p =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   *p = 5;</a:t>
            </a:r>
          </a:p>
          <a:p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p;</a:t>
            </a:r>
          </a:p>
          <a:p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200" dirty="0" smtClean="0">
              <a:latin typeface="Consola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500562" y="4214818"/>
            <a:ext cx="40676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bar() {</a:t>
            </a:r>
          </a:p>
          <a:p>
            <a:pPr>
              <a:buNone/>
            </a:pPr>
            <a:r>
              <a:rPr lang="de-DE" sz="2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* p = </a:t>
            </a:r>
            <a:r>
              <a:rPr lang="de-DE" sz="2200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de-DE" sz="220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   *p = 6;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ok</a:t>
            </a: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</a:rPr>
              <a:t>delete</a:t>
            </a: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 p; 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Freigabe</a:t>
            </a:r>
          </a:p>
          <a:p>
            <a:pPr>
              <a:buNone/>
            </a:pPr>
            <a:r>
              <a:rPr lang="de-DE" sz="2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200" dirty="0"/>
          </a:p>
        </p:txBody>
      </p:sp>
      <p:cxnSp>
        <p:nvCxnSpPr>
          <p:cNvPr id="16" name="Gerade Verbindung 15"/>
          <p:cNvCxnSpPr>
            <a:endCxn id="9" idx="2"/>
          </p:cNvCxnSpPr>
          <p:nvPr/>
        </p:nvCxnSpPr>
        <p:spPr>
          <a:xfrm rot="5400000">
            <a:off x="3572663" y="5143511"/>
            <a:ext cx="1856594" cy="7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143932" cy="2433637"/>
          </a:xfrm>
        </p:spPr>
        <p:txBody>
          <a:bodyPr/>
          <a:lstStyle/>
          <a:p>
            <a:r>
              <a:rPr lang="de-DE" b="1" dirty="0" smtClean="0">
                <a:solidFill>
                  <a:srgbClr val="3333B2"/>
                </a:solidFill>
              </a:rPr>
              <a:t>Lösung </a:t>
            </a:r>
            <a:r>
              <a:rPr lang="de-DE" dirty="0" smtClean="0"/>
              <a:t> Dynamische Speicherverwaltung</a:t>
            </a:r>
          </a:p>
          <a:p>
            <a:pPr lvl="1"/>
            <a:r>
              <a:rPr lang="de-DE" dirty="0" smtClean="0"/>
              <a:t>Mit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/>
              <a:t>manuell Speicher auf </a:t>
            </a:r>
            <a:r>
              <a:rPr lang="de-DE" b="1" dirty="0" smtClean="0"/>
              <a:t>Heap</a:t>
            </a:r>
            <a:r>
              <a:rPr lang="de-DE" dirty="0" smtClean="0"/>
              <a:t> allokieren </a:t>
            </a:r>
          </a:p>
          <a:p>
            <a:pPr lvl="1"/>
            <a:r>
              <a:rPr lang="de-DE" dirty="0" smtClean="0"/>
              <a:t>Freigabe des Speichers mit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delete</a:t>
            </a:r>
            <a:endParaRPr lang="de-DE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Clr>
                <a:srgbClr val="85B717"/>
              </a:buClr>
              <a:buFont typeface="Arial" pitchFamily="34" charset="0"/>
              <a:buChar char="→"/>
            </a:pPr>
            <a:r>
              <a:rPr lang="de-DE" dirty="0" smtClean="0"/>
              <a:t> Wichtig, sonst </a:t>
            </a:r>
            <a:r>
              <a:rPr lang="de-DE" b="1" dirty="0" smtClean="0">
                <a:solidFill>
                  <a:srgbClr val="3333B2"/>
                </a:solidFill>
              </a:rPr>
              <a:t>Speicherlecks</a:t>
            </a:r>
          </a:p>
          <a:p>
            <a:pPr lvl="2">
              <a:buClr>
                <a:srgbClr val="85B717"/>
              </a:buClr>
              <a:buFont typeface="Arial" pitchFamily="34" charset="0"/>
              <a:buChar char="→"/>
            </a:pPr>
            <a:r>
              <a:rPr lang="de-DE" b="1" dirty="0" smtClean="0"/>
              <a:t> Kein</a:t>
            </a:r>
            <a:r>
              <a:rPr lang="de-DE" dirty="0" smtClean="0"/>
              <a:t> </a:t>
            </a:r>
            <a:r>
              <a:rPr lang="de-DE" i="1" dirty="0" err="1" smtClean="0"/>
              <a:t>Garbage</a:t>
            </a:r>
            <a:r>
              <a:rPr lang="de-DE" i="1" dirty="0" smtClean="0"/>
              <a:t> </a:t>
            </a:r>
            <a:r>
              <a:rPr lang="de-DE" i="1" dirty="0" err="1" smtClean="0"/>
              <a:t>Collector</a:t>
            </a:r>
            <a:r>
              <a:rPr lang="de-DE" i="1" dirty="0" smtClean="0"/>
              <a:t> </a:t>
            </a:r>
            <a:r>
              <a:rPr lang="de-DE" dirty="0" smtClean="0"/>
              <a:t>wie bei </a:t>
            </a:r>
            <a:r>
              <a:rPr lang="de-DE" i="1" dirty="0" smtClean="0"/>
              <a:t>Java</a:t>
            </a:r>
          </a:p>
          <a:p>
            <a:pPr lvl="2">
              <a:buClr>
                <a:srgbClr val="85B717"/>
              </a:buClr>
              <a:buFont typeface="Symbol" pitchFamily="18" charset="2"/>
              <a:buChar char="Þ"/>
            </a:pPr>
            <a:r>
              <a:rPr lang="de-DE" dirty="0" smtClean="0"/>
              <a:t> Dadurch </a:t>
            </a:r>
            <a:r>
              <a:rPr lang="de-DE" b="1" dirty="0" err="1" smtClean="0"/>
              <a:t>performanter</a:t>
            </a:r>
            <a:r>
              <a:rPr lang="de-DE" dirty="0" smtClean="0"/>
              <a:t> als </a:t>
            </a:r>
            <a:r>
              <a:rPr lang="de-DE" i="1" dirty="0" smtClean="0"/>
              <a:t>Java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Speicherverwaltung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8596" y="3714752"/>
            <a:ext cx="8143932" cy="2714644"/>
          </a:xfrm>
          <a:prstGeom prst="roundRect">
            <a:avLst>
              <a:gd name="adj" fmla="val 5757"/>
            </a:avLst>
          </a:prstGeom>
          <a:solidFill>
            <a:srgbClr val="E8F7C1"/>
          </a:solidFill>
          <a:ln w="12700">
            <a:noFill/>
          </a:ln>
          <a:effectLst>
            <a:outerShdw blurRad="50800" dist="38100" dir="48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28596" y="3929066"/>
            <a:ext cx="8143932" cy="214314"/>
          </a:xfrm>
          <a:prstGeom prst="rect">
            <a:avLst/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28596" y="3714752"/>
            <a:ext cx="8143932" cy="428628"/>
          </a:xfrm>
          <a:prstGeom prst="roundRect">
            <a:avLst>
              <a:gd name="adj" fmla="val 50000"/>
            </a:avLst>
          </a:prstGeom>
          <a:solidFill>
            <a:srgbClr val="85B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28596" y="371475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Speicherlecks</a:t>
            </a:r>
            <a:endParaRPr lang="de-DE" sz="2400" dirty="0">
              <a:latin typeface="+mj-lt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28596" y="4143380"/>
            <a:ext cx="8143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bar() {</a:t>
            </a:r>
          </a:p>
          <a:p>
            <a:pPr>
              <a:buNone/>
            </a:pPr>
            <a:r>
              <a:rPr lang="de-DE" sz="20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de-DE" sz="2000" dirty="0" smtClean="0">
                <a:latin typeface="Consolas"/>
              </a:rPr>
              <a:t> (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2000" dirty="0" smtClean="0">
                <a:latin typeface="Consolas"/>
              </a:rPr>
              <a:t>) {</a:t>
            </a:r>
          </a:p>
          <a:p>
            <a:pPr>
              <a:buNone/>
            </a:pPr>
            <a:r>
              <a:rPr lang="de-DE" sz="2000" dirty="0" smtClean="0">
                <a:latin typeface="Consolas"/>
              </a:rPr>
              <a:t>        </a:t>
            </a:r>
            <a:r>
              <a:rPr lang="de-DE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000" dirty="0" smtClean="0">
                <a:latin typeface="Consolas"/>
              </a:rPr>
              <a:t>* p = </a:t>
            </a:r>
            <a:r>
              <a:rPr lang="de-DE" sz="2000" dirty="0" err="1" smtClean="0">
                <a:latin typeface="Consolas"/>
              </a:rPr>
              <a:t>foo</a:t>
            </a:r>
            <a:r>
              <a:rPr lang="de-DE" sz="2000" dirty="0" smtClean="0">
                <a:latin typeface="Consolas"/>
              </a:rPr>
              <a:t>(); 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// Allokation von 4 Byte</a:t>
            </a:r>
            <a:br>
              <a:rPr lang="de-DE" sz="2000" dirty="0" smtClean="0">
                <a:solidFill>
                  <a:srgbClr val="3F7F5F"/>
                </a:solidFill>
                <a:latin typeface="Consolas"/>
              </a:rPr>
            </a:b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                           pro Aufruf von </a:t>
            </a:r>
            <a:r>
              <a:rPr lang="de-DE" sz="2000" dirty="0" err="1" smtClean="0">
                <a:solidFill>
                  <a:srgbClr val="3F7F5F"/>
                </a:solidFill>
                <a:latin typeface="Consolas"/>
              </a:rPr>
              <a:t>foo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de-DE" sz="2000" dirty="0" smtClean="0">
                <a:latin typeface="Consolas"/>
              </a:rPr>
              <a:t>    } </a:t>
            </a: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// Programm stürzt nach einigen Sekunden ab,</a:t>
            </a:r>
            <a:br>
              <a:rPr lang="de-DE" sz="2000" dirty="0" smtClean="0">
                <a:solidFill>
                  <a:srgbClr val="3F7F5F"/>
                </a:solidFill>
                <a:latin typeface="Consolas"/>
              </a:rPr>
            </a:br>
            <a:r>
              <a:rPr lang="de-DE" sz="2000" dirty="0" smtClean="0">
                <a:solidFill>
                  <a:srgbClr val="3F7F5F"/>
                </a:solidFill>
                <a:latin typeface="Consolas"/>
              </a:rPr>
              <a:t>         da Speicher voll! </a:t>
            </a:r>
          </a:p>
          <a:p>
            <a:pPr>
              <a:buNone/>
            </a:pP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8596" y="1066800"/>
            <a:ext cx="8715404" cy="529115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2414588" algn="l"/>
              </a:tabLst>
            </a:pPr>
            <a:r>
              <a:rPr lang="de-DE" dirty="0" smtClean="0"/>
              <a:t>Konstante Länge</a:t>
            </a:r>
          </a:p>
          <a:p>
            <a:pPr marL="740410" indent="-283210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  <a:tab pos="2598738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a[10];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Array der Länge 10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de-DE" sz="2200" dirty="0" smtClean="0">
              <a:ea typeface="Calibri"/>
              <a:cs typeface="Times New Roman"/>
            </a:endParaRPr>
          </a:p>
          <a:p>
            <a:pPr marL="740410" indent="-283210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  <a:tab pos="2598738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b[3][3]; 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2-dimensionales Array der Größe 3x3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endParaRPr lang="de-DE" sz="2200" dirty="0" smtClean="0">
              <a:ea typeface="Calibri"/>
              <a:cs typeface="Times New Roman"/>
            </a:endParaRPr>
          </a:p>
          <a:p>
            <a:pPr marL="740410" indent="-283210">
              <a:spcBef>
                <a:spcPts val="600"/>
              </a:spcBef>
              <a:spcAft>
                <a:spcPts val="0"/>
              </a:spcAft>
              <a:buNone/>
              <a:tabLst>
                <a:tab pos="2514600" algn="l"/>
                <a:tab pos="2598738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cs typeface="Times New Roman"/>
              </a:rPr>
              <a:t> c[n]; 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nur erlaubt, wenn n konstant</a:t>
            </a:r>
            <a:r>
              <a:rPr lang="de-DE" sz="220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</a:p>
          <a:p>
            <a:pPr marL="740410" indent="-283210">
              <a:spcBef>
                <a:spcPts val="600"/>
              </a:spcBef>
              <a:spcAft>
                <a:spcPts val="0"/>
              </a:spcAft>
              <a:tabLst>
                <a:tab pos="2514600" algn="l"/>
                <a:tab pos="2598738" algn="l"/>
              </a:tabLst>
            </a:pPr>
            <a:endParaRPr lang="de-DE" sz="2200" dirty="0" smtClean="0"/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2414588" algn="l"/>
              </a:tabLst>
            </a:pPr>
            <a:r>
              <a:rPr lang="de-DE" dirty="0" smtClean="0"/>
              <a:t>Dynamische Länge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4122738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* d =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de-DE" sz="22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de-DE" sz="2200" b="1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[n];</a:t>
            </a:r>
            <a:r>
              <a:rPr lang="de-DE" sz="2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Array der Länge 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4122738" algn="l"/>
              </a:tabLst>
            </a:pPr>
            <a:r>
              <a:rPr lang="de-DE" sz="2200" b="1" dirty="0" err="1" smtClean="0">
                <a:solidFill>
                  <a:srgbClr val="7F0055"/>
                </a:solidFill>
                <a:latin typeface="Consolas"/>
                <a:cs typeface="Times New Roman"/>
              </a:rPr>
              <a:t>delete</a:t>
            </a:r>
            <a:r>
              <a:rPr lang="de-DE" sz="2200" b="1" dirty="0" smtClean="0">
                <a:latin typeface="Consolas"/>
                <a:cs typeface="Times New Roman"/>
              </a:rPr>
              <a:t>[] d;	</a:t>
            </a:r>
            <a:r>
              <a:rPr lang="de-DE" sz="2200" dirty="0" smtClean="0">
                <a:solidFill>
                  <a:srgbClr val="3F7F5F"/>
                </a:solidFill>
                <a:latin typeface="Consolas"/>
              </a:rPr>
              <a:t>// Speicher wieder freigeben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4122738" algn="l"/>
              </a:tabLst>
            </a:pPr>
            <a:endParaRPr lang="de-DE" sz="2200" dirty="0" smtClean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Bildschirmpräsentation (4:3)</PresentationFormat>
  <Paragraphs>625</Paragraphs>
  <Slides>44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Times New Roman</vt:lpstr>
      <vt:lpstr>Symbol</vt:lpstr>
      <vt:lpstr>Wingdings</vt:lpstr>
      <vt:lpstr>Beamer</vt:lpstr>
      <vt:lpstr>C++ Grundlagen</vt:lpstr>
      <vt:lpstr>Inhalt</vt:lpstr>
      <vt:lpstr>C++</vt:lpstr>
      <vt:lpstr>Hello World</vt:lpstr>
      <vt:lpstr>Zeiger</vt:lpstr>
      <vt:lpstr>Zeiger</vt:lpstr>
      <vt:lpstr>Dynamische Speicherverwaltung</vt:lpstr>
      <vt:lpstr>Dynamische Speicherverwaltung</vt:lpstr>
      <vt:lpstr>Arrays</vt:lpstr>
      <vt:lpstr>Arrays</vt:lpstr>
      <vt:lpstr>Arrays</vt:lpstr>
      <vt:lpstr>std::vector</vt:lpstr>
      <vt:lpstr>std::vector</vt:lpstr>
      <vt:lpstr>std::vector</vt:lpstr>
      <vt:lpstr>Referenzen</vt:lpstr>
      <vt:lpstr>Referenzen</vt:lpstr>
      <vt:lpstr>Funktionen</vt:lpstr>
      <vt:lpstr>Datentypen</vt:lpstr>
      <vt:lpstr>Strings</vt:lpstr>
      <vt:lpstr>Main-Funktion</vt:lpstr>
      <vt:lpstr>Eigene Klassen</vt:lpstr>
      <vt:lpstr>Objekte erstellen</vt:lpstr>
      <vt:lpstr>Konstruktoren, Destruktoren</vt:lpstr>
      <vt:lpstr>Dreierregel</vt:lpstr>
      <vt:lpstr>Vererbung</vt:lpstr>
      <vt:lpstr>Vererbung</vt:lpstr>
      <vt:lpstr>Virtuelle Methoden</vt:lpstr>
      <vt:lpstr>Vererbung</vt:lpstr>
      <vt:lpstr>Operator-Überladung</vt:lpstr>
      <vt:lpstr>Templates</vt:lpstr>
      <vt:lpstr>Templates</vt:lpstr>
      <vt:lpstr>Iteratoren</vt:lpstr>
      <vt:lpstr>Iteratoren</vt:lpstr>
      <vt:lpstr>Typecasting bei C++</vt:lpstr>
      <vt:lpstr>Namespaces</vt:lpstr>
      <vt:lpstr>Namespace</vt:lpstr>
      <vt:lpstr>Datei-Zugriff</vt:lpstr>
      <vt:lpstr>Standardbibliothek (STL)</vt:lpstr>
      <vt:lpstr>Standardbibliothek (STL)</vt:lpstr>
      <vt:lpstr>try-and-catch</vt:lpstr>
      <vt:lpstr>Externe Bibliotheken</vt:lpstr>
      <vt:lpstr>IDEs, Compiler, Dokumentation</vt:lpstr>
      <vt:lpstr>Hilfsprogramme</vt:lpstr>
      <vt:lpstr>Hilfsprogramme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PHV</dc:creator>
  <cp:lastModifiedBy>Admin</cp:lastModifiedBy>
  <cp:revision>329</cp:revision>
  <dcterms:created xsi:type="dcterms:W3CDTF">2010-08-20T18:38:47Z</dcterms:created>
  <dcterms:modified xsi:type="dcterms:W3CDTF">2014-03-30T15:54:27Z</dcterms:modified>
</cp:coreProperties>
</file>