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60" r:id="rId4"/>
    <p:sldId id="273" r:id="rId5"/>
    <p:sldId id="272" r:id="rId6"/>
    <p:sldId id="264" r:id="rId7"/>
    <p:sldId id="271" r:id="rId8"/>
    <p:sldId id="276" r:id="rId9"/>
    <p:sldId id="258" r:id="rId10"/>
    <p:sldId id="267" r:id="rId11"/>
    <p:sldId id="274" r:id="rId12"/>
    <p:sldId id="275" r:id="rId13"/>
    <p:sldId id="277" r:id="rId14"/>
    <p:sldId id="278" r:id="rId15"/>
    <p:sldId id="279" r:id="rId16"/>
    <p:sldId id="281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/>
    <p:restoredTop sz="78695"/>
  </p:normalViewPr>
  <p:slideViewPr>
    <p:cSldViewPr snapToGrid="0" snapToObjects="1">
      <p:cViewPr varScale="1">
        <p:scale>
          <a:sx n="102" d="100"/>
          <a:sy n="102" d="100"/>
        </p:scale>
        <p:origin x="1456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211A7C-639E-8149-8AEB-C41AD01FBCE5}" type="datetimeFigureOut">
              <a:rPr lang="en-US" smtClean="0"/>
              <a:t>3/21/17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04908A-324B-134B-8AD3-2F72B84A1B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100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</a:t>
            </a:r>
            <a:r>
              <a:rPr lang="en-US" baseline="0" dirty="0" smtClean="0"/>
              <a:t> This analysis </a:t>
            </a:r>
            <a:r>
              <a:rPr lang="en-US" baseline="0" dirty="0" smtClean="0"/>
              <a:t>studies the occurrences of assaults, murders, and rapes per 100,000 citizens as well as the proportion of citizens living in urban areas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04908A-324B-134B-8AD3-2F72B84A1BF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7146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baseline="0" dirty="0" smtClean="0"/>
              <a:t>Note that the axes have been standardized so that their means are zero and their variances are 1</a:t>
            </a:r>
          </a:p>
          <a:p>
            <a:pPr marL="1714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baseline="0" dirty="0" smtClean="0"/>
              <a:t>Actual results are denoted by up triangles and down triangles. Up triangles denote when the market went up and down triangles denote when the market went down. </a:t>
            </a:r>
          </a:p>
          <a:p>
            <a:pPr marL="1714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baseline="0" dirty="0" smtClean="0"/>
              <a:t>The colors denote the predicted directions, with green denoting an “Up” prediction and red denoting a “Down” prediction</a:t>
            </a:r>
          </a:p>
          <a:p>
            <a:pPr marL="1714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baseline="0" dirty="0" smtClean="0"/>
              <a:t>Red Down triangles indicate correct predictions of the market going down</a:t>
            </a:r>
          </a:p>
          <a:p>
            <a:pPr marL="1714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baseline="0" dirty="0" smtClean="0"/>
              <a:t>Green Up triangles indicate correct predictions of the market going up</a:t>
            </a:r>
          </a:p>
          <a:p>
            <a:pPr marL="1714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baseline="0" dirty="0" smtClean="0"/>
              <a:t>Red Up triangles indicate that the market went up even though it was predicted to go down</a:t>
            </a:r>
          </a:p>
          <a:p>
            <a:pPr marL="1714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baseline="0" dirty="0" smtClean="0"/>
              <a:t>Green down triangles indicate that the market went down even though it was predicted to go up</a:t>
            </a:r>
          </a:p>
          <a:p>
            <a:pPr marL="1714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baseline="0" dirty="0" smtClean="0"/>
              <a:t>While not perfect, there is some evidence of a simple divider of the classifications: if the scaled volume falls between -0.5 and 0.5, the market is predicted to go down. Otherwise , it is predicted to go up.</a:t>
            </a:r>
          </a:p>
          <a:p>
            <a:pPr marL="1714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04908A-324B-134B-8AD3-2F72B84A1BF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5526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The</a:t>
            </a:r>
            <a:r>
              <a:rPr lang="en-US" baseline="0" dirty="0" smtClean="0"/>
              <a:t> model is most accurate predicting that the market will go up (91/137 = 66%, vs. 65/115 = 56% when predicting the market will go down)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A possible investment strategy would be to invest only when predicting that the market will go 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04908A-324B-134B-8AD3-2F72B84A1BF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5947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LDA and QDA require that the predictors follow a multivariate normal distribution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04908A-324B-134B-8AD3-2F72B84A1BFF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3804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These</a:t>
            </a:r>
            <a:r>
              <a:rPr lang="en-US" baseline="0" dirty="0" smtClean="0"/>
              <a:t> are the histograms of the centered and scaled variables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While every variable is marginally normally distributed, it is possible that they do not follow a multivariate normal distribution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A significance test could be performed to check for multivariate normality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04908A-324B-134B-8AD3-2F72B84A1BFF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6528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-Based</a:t>
            </a:r>
            <a:r>
              <a:rPr lang="en-US" baseline="0" dirty="0" smtClean="0"/>
              <a:t> on the correlation plots, there is almost no evidence of multi-collinearity</a:t>
            </a:r>
          </a:p>
          <a:p>
            <a:r>
              <a:rPr lang="en-US" baseline="0" dirty="0" smtClean="0"/>
              <a:t>- All two way interactions were fit initially and it was discovered that Lag1*Lag5 is a significant predictor of stock market direction. It was not, however, included in the final model nor was it included in any of the best performing LR, LDA, and QDA models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04908A-324B-134B-8AD3-2F72B84A1BFF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947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-The</a:t>
            </a:r>
            <a:r>
              <a:rPr lang="en-US" baseline="0" dirty="0" smtClean="0"/>
              <a:t> other variables are not necessarily insignificant, they just were not included in the final KNN model</a:t>
            </a:r>
          </a:p>
          <a:p>
            <a:r>
              <a:rPr lang="en-US" baseline="0" dirty="0" smtClean="0"/>
              <a:t>-Volume appeared in every model, while Lag5 appeared in all models except for QDA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04908A-324B-134B-8AD3-2F72B84A1BFF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232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A</a:t>
            </a:r>
            <a:r>
              <a:rPr lang="en-US" baseline="0" dirty="0" smtClean="0"/>
              <a:t> test for multivariate normality could help determine if LDA or QDA are appropriate models to fit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The inclusion of additional interaction terms could help improve accuracy but would impact interpretability 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A more granular search over the tuning parameters could lead to better predictive results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Simulation analyses could help take in to account both the positive and negative predictions for each model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04908A-324B-134B-8AD3-2F72B84A1BFF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805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Principal Component</a:t>
            </a:r>
            <a:r>
              <a:rPr lang="en-US" baseline="0" dirty="0" smtClean="0"/>
              <a:t> Analysis is an unsupervised machine learning technique, meaning that there is no dependent variable to analyze 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Principal Components can help to shrink the feature space of a given problem to a manageable size 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04908A-324B-134B-8AD3-2F72B84A1BF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7333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lvl="1" indent="-171450">
              <a:buFont typeface="Arial" charset="0"/>
              <a:buChar char="•"/>
            </a:pPr>
            <a:r>
              <a:rPr lang="en-US" dirty="0" smtClean="0"/>
              <a:t>As can be seen from</a:t>
            </a:r>
            <a:r>
              <a:rPr lang="en-US" baseline="0" dirty="0" smtClean="0"/>
              <a:t> the plot, the variables are on much different scales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baseline="0" dirty="0" smtClean="0"/>
              <a:t>Assault is on a much larger scale than both rape and murder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baseline="0" dirty="0" err="1" smtClean="0"/>
              <a:t>UrbanPop</a:t>
            </a:r>
            <a:r>
              <a:rPr lang="en-US" baseline="0" dirty="0" smtClean="0"/>
              <a:t> measures a percentage from 0 to 100, which is naturally on a different scale than the per capita crime occurrences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04908A-324B-134B-8AD3-2F72B84A1BF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027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As</a:t>
            </a:r>
            <a:r>
              <a:rPr lang="en-US" baseline="0" dirty="0" smtClean="0"/>
              <a:t> can be seen from the plot, only Lag1:Lag5 had a small p-value, and its p-value is around 0.10 at best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All other variables are clearly insignificant (p-value &gt;= 0.20)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It is possible that these variables still have predictive power, however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04908A-324B-134B-8AD3-2F72B84A1BF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9173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lvl="1" indent="-171450">
              <a:buFont typeface="Arial" charset="0"/>
              <a:buChar char="•"/>
            </a:pPr>
            <a:r>
              <a:rPr lang="en-US" dirty="0" smtClean="0"/>
              <a:t>Despite</a:t>
            </a:r>
            <a:r>
              <a:rPr lang="en-US" baseline="0" dirty="0" smtClean="0"/>
              <a:t> the fact that the only significant predictor was the interaction between Lag1 and Lag5, the other predictors were still considered when searching for the optimal model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baseline="0" dirty="0" smtClean="0"/>
              <a:t>The classification cut-offs ranged from 0.45 to 0.55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baseline="0" dirty="0" smtClean="0"/>
              <a:t>KNN did not incorporate interactions, nor did it consider the the model containing no predictors. A total of 2^6 – 1 = 63 models were fit for each value of K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baseline="0" dirty="0" smtClean="0"/>
              <a:t>The K values used were 1, 4, 7, 10, </a:t>
            </a:r>
            <a:r>
              <a:rPr lang="is-IS" baseline="0" smtClean="0"/>
              <a:t>... , 97, 100, 103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04908A-324B-134B-8AD3-2F72B84A1BF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6266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The training data set included</a:t>
            </a:r>
            <a:r>
              <a:rPr lang="en-US" baseline="0" dirty="0" smtClean="0"/>
              <a:t> the data from 2001 to 2004 and the testing data set included data from 2005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Both the training and test data sets were centered and scaled for improved accuracy </a:t>
            </a:r>
          </a:p>
          <a:p>
            <a:pPr marL="171450" indent="-171450">
              <a:buFont typeface="Arial" charset="0"/>
              <a:buChar char="•"/>
            </a:pPr>
            <a:endParaRPr lang="en-US" baseline="0" dirty="0" smtClean="0"/>
          </a:p>
          <a:p>
            <a:pPr marL="171450" indent="-171450"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04908A-324B-134B-8AD3-2F72B84A1BF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3296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These models reflect the best performing models of each of LR, LDA, QDA, and KNN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All models offered similar predictive accuracy, with KNN with K = 82 being the most accurate at around 61%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KNN also offered the best “Up” accuracy at around 66%. This means that when the model predicted that the market would go up, it was correct 66% of the time.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04908A-324B-134B-8AD3-2F72B84A1BF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0084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KNN may out-perform LDA and QDA because of the multi-variate normal assumption not being fully satisfied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Quadratic Discriminant Analysis and KNN may outperform logistic regression and LDA because QDA and KNN are better able to handle non-linearities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Given that QDA and KNN handle non-linearities better than logistic regression and LDA, they require fewer predictors for equal or better predictive accuracy than the other methods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04908A-324B-134B-8AD3-2F72B84A1BF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8582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KNN had the highest accuracy amongst all classification techniques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 smtClean="0"/>
              <a:t>KN</a:t>
            </a:r>
            <a:r>
              <a:rPr lang="en-US" baseline="0" dirty="0" smtClean="0"/>
              <a:t>N also offers a simple model as it only includes two predictors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04908A-324B-134B-8AD3-2F72B84A1BF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71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A78D0-928A-634F-ABF2-D3FC94F87C6B}" type="datetimeFigureOut">
              <a:rPr lang="en-US" smtClean="0"/>
              <a:t>3/21/17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FB173-5ABF-6F4D-A2F9-58AB15218D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034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A78D0-928A-634F-ABF2-D3FC94F87C6B}" type="datetimeFigureOut">
              <a:rPr lang="en-US" smtClean="0"/>
              <a:t>3/21/17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FB173-5ABF-6F4D-A2F9-58AB15218D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229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A78D0-928A-634F-ABF2-D3FC94F87C6B}" type="datetimeFigureOut">
              <a:rPr lang="en-US" smtClean="0"/>
              <a:t>3/21/17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FB173-5ABF-6F4D-A2F9-58AB15218D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73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A78D0-928A-634F-ABF2-D3FC94F87C6B}" type="datetimeFigureOut">
              <a:rPr lang="en-US" smtClean="0"/>
              <a:t>3/21/17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FB173-5ABF-6F4D-A2F9-58AB15218D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412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A78D0-928A-634F-ABF2-D3FC94F87C6B}" type="datetimeFigureOut">
              <a:rPr lang="en-US" smtClean="0"/>
              <a:t>3/21/17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FB173-5ABF-6F4D-A2F9-58AB15218D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728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A78D0-928A-634F-ABF2-D3FC94F87C6B}" type="datetimeFigureOut">
              <a:rPr lang="en-US" smtClean="0"/>
              <a:t>3/21/17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FB173-5ABF-6F4D-A2F9-58AB15218D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326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A78D0-928A-634F-ABF2-D3FC94F87C6B}" type="datetimeFigureOut">
              <a:rPr lang="en-US" smtClean="0"/>
              <a:t>3/21/17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FB173-5ABF-6F4D-A2F9-58AB15218D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329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A78D0-928A-634F-ABF2-D3FC94F87C6B}" type="datetimeFigureOut">
              <a:rPr lang="en-US" smtClean="0"/>
              <a:t>3/21/17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FB173-5ABF-6F4D-A2F9-58AB15218D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088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A78D0-928A-634F-ABF2-D3FC94F87C6B}" type="datetimeFigureOut">
              <a:rPr lang="en-US" smtClean="0"/>
              <a:t>3/21/17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FB173-5ABF-6F4D-A2F9-58AB15218D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804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A78D0-928A-634F-ABF2-D3FC94F87C6B}" type="datetimeFigureOut">
              <a:rPr lang="en-US" smtClean="0"/>
              <a:t>3/21/17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FB173-5ABF-6F4D-A2F9-58AB15218D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732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A78D0-928A-634F-ABF2-D3FC94F87C6B}" type="datetimeFigureOut">
              <a:rPr lang="en-US" smtClean="0"/>
              <a:t>3/21/17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FB173-5ABF-6F4D-A2F9-58AB15218D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226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1A78D0-928A-634F-ABF2-D3FC94F87C6B}" type="datetimeFigureOut">
              <a:rPr lang="en-US" smtClean="0"/>
              <a:t>3/21/17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5FB173-5ABF-6F4D-A2F9-58AB15218D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059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tif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tif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tif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USA Arrests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88728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Analyzing Crime Data in the United States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86000" y="5277239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David Russo</a:t>
            </a:r>
          </a:p>
        </p:txBody>
      </p:sp>
    </p:spTree>
    <p:extLst>
      <p:ext uri="{BB962C8B-B14F-4D97-AF65-F5344CB8AC3E}">
        <p14:creationId xmlns:p14="http://schemas.microsoft.com/office/powerpoint/2010/main" val="942299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550" y="1297808"/>
            <a:ext cx="7708900" cy="539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184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Confusion Matrix on Test Data when K = 82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6802648"/>
              </p:ext>
            </p:extLst>
          </p:nvPr>
        </p:nvGraphicFramePr>
        <p:xfrm>
          <a:off x="948267" y="2345267"/>
          <a:ext cx="6841068" cy="28871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0267"/>
                <a:gridCol w="1710267"/>
                <a:gridCol w="1710267"/>
                <a:gridCol w="1710267"/>
              </a:tblGrid>
              <a:tr h="61090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Actual Down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Actual</a:t>
                      </a:r>
                      <a:r>
                        <a:rPr lang="en-US" baseline="0" dirty="0" smtClean="0"/>
                        <a:t> Up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Total</a:t>
                      </a:r>
                      <a:endParaRPr lang="en-US" dirty="0"/>
                    </a:p>
                  </a:txBody>
                  <a:tcPr/>
                </a:tc>
              </a:tr>
              <a:tr h="1054431">
                <a:tc>
                  <a:txBody>
                    <a:bodyPr/>
                    <a:lstStyle/>
                    <a:p>
                      <a:r>
                        <a:rPr lang="en-US" dirty="0" smtClean="0"/>
                        <a:t>Predicted Down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115</a:t>
                      </a:r>
                      <a:endParaRPr lang="en-US" dirty="0"/>
                    </a:p>
                  </a:txBody>
                  <a:tcPr/>
                </a:tc>
              </a:tr>
              <a:tr h="610901">
                <a:tc>
                  <a:txBody>
                    <a:bodyPr/>
                    <a:lstStyle/>
                    <a:p>
                      <a:r>
                        <a:rPr lang="en-US" dirty="0" smtClean="0"/>
                        <a:t>Predicted Up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137</a:t>
                      </a:r>
                      <a:endParaRPr lang="en-US" dirty="0"/>
                    </a:p>
                  </a:txBody>
                  <a:tcPr/>
                </a:tc>
              </a:tr>
              <a:tr h="610901">
                <a:tc>
                  <a:txBody>
                    <a:bodyPr/>
                    <a:lstStyle/>
                    <a:p>
                      <a:r>
                        <a:rPr lang="en-US" dirty="0" smtClean="0"/>
                        <a:t>Total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40501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Error analysis with non-linear models is often difficult to do</a:t>
            </a:r>
          </a:p>
          <a:p>
            <a:r>
              <a:rPr lang="en-US" dirty="0" smtClean="0"/>
              <a:t>Transformations and interactions could be considered to improve predictive accuracy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6017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Analysis: Transformations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30967" y="1600200"/>
            <a:ext cx="5282065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699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Analysis: Interactions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30967" y="1600200"/>
            <a:ext cx="5282065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58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Actionable Information and Insights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Among logistic regression, LDA, QDA, and KNN, KNN has the highest accuracy when predicting stock market direction</a:t>
            </a:r>
          </a:p>
          <a:p>
            <a:r>
              <a:rPr lang="en-US" dirty="0" smtClean="0"/>
              <a:t>The most important variables in predicting future stock market directions are Lag5 and volume</a:t>
            </a:r>
          </a:p>
          <a:p>
            <a:r>
              <a:rPr lang="en-US" dirty="0" smtClean="0"/>
              <a:t>KNN is most accurate when predicting that the market will go up, so a potential strategy would be to invest when KNN predicts that the market goes 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5545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 statistical test to see if the predictors followed a multivariate normal distribution</a:t>
            </a:r>
          </a:p>
          <a:p>
            <a:r>
              <a:rPr lang="en-US" dirty="0" smtClean="0"/>
              <a:t>Fitting all three way interactions in addition to the 2 way interactions</a:t>
            </a:r>
          </a:p>
          <a:p>
            <a:r>
              <a:rPr lang="en-US" dirty="0" smtClean="0"/>
              <a:t>A more granular search grid of classification cut-offs for LR, LDA, and QDA, as well as K values for KNN</a:t>
            </a:r>
          </a:p>
          <a:p>
            <a:r>
              <a:rPr lang="en-US" dirty="0" smtClean="0"/>
              <a:t>Simulation analyses to determine which model would lead to the highest returns over a given period of time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843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Purpose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Summarize the four crime variables into a potentially smaller amount of principal components that explain most of the variation in the data</a:t>
            </a:r>
            <a:endParaRPr lang="en-US" dirty="0" smtClean="0"/>
          </a:p>
          <a:p>
            <a:r>
              <a:rPr lang="en-US" dirty="0" smtClean="0"/>
              <a:t>Results can help </a:t>
            </a:r>
            <a:r>
              <a:rPr lang="en-US" dirty="0" smtClean="0"/>
              <a:t>identify the sources of variation in the data and can potentially be used in future analyses such as regression or clustering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515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Analytic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2102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The data </a:t>
            </a:r>
            <a:r>
              <a:rPr lang="en-US" dirty="0" smtClean="0"/>
              <a:t>were centered </a:t>
            </a:r>
            <a:r>
              <a:rPr lang="en-US" dirty="0" smtClean="0"/>
              <a:t>and scaled to </a:t>
            </a:r>
            <a:r>
              <a:rPr lang="en-US" dirty="0" smtClean="0"/>
              <a:t>remove the impact of differing scales</a:t>
            </a:r>
          </a:p>
          <a:p>
            <a:pPr lvl="1"/>
            <a:r>
              <a:rPr lang="en-US" dirty="0" smtClean="0"/>
              <a:t>Assault is on a much different scale than the rest of the variables (as seen in the unscaled summary below)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7508999"/>
              </p:ext>
            </p:extLst>
          </p:nvPr>
        </p:nvGraphicFramePr>
        <p:xfrm>
          <a:off x="782877" y="3795387"/>
          <a:ext cx="7578245" cy="25052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5649"/>
                <a:gridCol w="1515649"/>
                <a:gridCol w="1515649"/>
                <a:gridCol w="1515649"/>
                <a:gridCol w="1515649"/>
              </a:tblGrid>
              <a:tr h="852578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Statistic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Murder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Assault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ysClr val="windowText" lastClr="000000"/>
                          </a:solidFill>
                        </a:rPr>
                        <a:t>UrbanPop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Rape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826313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Mean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7.79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179.76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65.54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21.23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826313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Variance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18.97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6945.17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209.52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87.73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7087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Analytic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1318"/>
            <a:ext cx="8229600" cy="4525963"/>
          </a:xfrm>
        </p:spPr>
        <p:txBody>
          <a:bodyPr/>
          <a:lstStyle/>
          <a:p>
            <a:r>
              <a:rPr lang="en-US" dirty="0" smtClean="0"/>
              <a:t>Since there are 4 variables, there are 6 unique pairs of variables to consider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3395" y="2241400"/>
            <a:ext cx="6077210" cy="4304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998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6481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Analytic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4107"/>
            <a:ext cx="8229600" cy="52578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O</a:t>
            </a:r>
            <a:r>
              <a:rPr lang="en-US" dirty="0"/>
              <a:t>f the 21 predictors, only one variable was significant</a:t>
            </a:r>
          </a:p>
          <a:p>
            <a:pPr lvl="1"/>
            <a:r>
              <a:rPr lang="en-US" dirty="0"/>
              <a:t>The interaction between Lag1 and Lag5 was </a:t>
            </a:r>
            <a:r>
              <a:rPr lang="en-US" dirty="0" smtClean="0"/>
              <a:t>significant</a:t>
            </a:r>
          </a:p>
          <a:p>
            <a:r>
              <a:rPr lang="en-US" dirty="0" smtClean="0"/>
              <a:t>All possible models including all combinations of all predictors and Lag1*Lag5 were fit to LR, LDA, QDA, and KNN models </a:t>
            </a:r>
          </a:p>
          <a:p>
            <a:pPr lvl="1"/>
            <a:r>
              <a:rPr lang="en-US" dirty="0" smtClean="0"/>
              <a:t>LR, LDA, and QDA each used 10 prediction classification cut-offs totaling in 790 models each</a:t>
            </a:r>
          </a:p>
          <a:p>
            <a:pPr lvl="1"/>
            <a:r>
              <a:rPr lang="en-US" dirty="0" smtClean="0"/>
              <a:t>KNN was performed on all possible combinations of the predictors for 35 different values of K for a total of 2,205 models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473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Analytic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final model was selected on the basis of its predictive ability</a:t>
            </a:r>
          </a:p>
          <a:p>
            <a:pPr lvl="1"/>
            <a:r>
              <a:rPr lang="en-US" dirty="0" smtClean="0"/>
              <a:t>A validation set of data was left out to assess candidate models</a:t>
            </a:r>
          </a:p>
          <a:p>
            <a:pPr lvl="1"/>
            <a:r>
              <a:rPr lang="en-US" dirty="0" smtClean="0"/>
              <a:t>To assess predictive ability</a:t>
            </a:r>
            <a:r>
              <a:rPr lang="en-US" dirty="0"/>
              <a:t> </a:t>
            </a:r>
            <a:r>
              <a:rPr lang="en-US" dirty="0" smtClean="0"/>
              <a:t>overall accuracy, accuracy of ”Up” predictions, and accuracy of “Down” predictions</a:t>
            </a:r>
          </a:p>
          <a:p>
            <a:pPr lvl="1"/>
            <a:r>
              <a:rPr lang="en-US" dirty="0" smtClean="0"/>
              <a:t>In total, 4,812 models were fit and assessed for predictive ability 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716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4094111"/>
              </p:ext>
            </p:extLst>
          </p:nvPr>
        </p:nvGraphicFramePr>
        <p:xfrm>
          <a:off x="457200" y="1396999"/>
          <a:ext cx="7734820" cy="46198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6964"/>
                <a:gridCol w="1546964"/>
                <a:gridCol w="1546964"/>
                <a:gridCol w="1546964"/>
                <a:gridCol w="1546964"/>
              </a:tblGrid>
              <a:tr h="1054190">
                <a:tc>
                  <a:txBody>
                    <a:bodyPr/>
                    <a:lstStyle/>
                    <a:p>
                      <a:r>
                        <a:rPr lang="en-US" dirty="0" smtClean="0"/>
                        <a:t>Model (cut-off threshold)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Variables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Accuracy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Up Accuracy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Down </a:t>
                      </a:r>
                      <a:r>
                        <a:rPr lang="en-US" baseline="0" dirty="0" smtClean="0"/>
                        <a:t>Accuracy</a:t>
                      </a:r>
                      <a:endParaRPr lang="en-US" dirty="0"/>
                    </a:p>
                  </a:txBody>
                  <a:tcPr/>
                </a:tc>
              </a:tr>
              <a:tr h="868406">
                <a:tc>
                  <a:txBody>
                    <a:bodyPr/>
                    <a:lstStyle/>
                    <a:p>
                      <a:r>
                        <a:rPr lang="en-US" dirty="0" smtClean="0"/>
                        <a:t>LR (0.49)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Lag2, Lag3, Lag4, Lag5, Volume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0.5992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0.5909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0.6562</a:t>
                      </a:r>
                      <a:endParaRPr lang="en-US" dirty="0"/>
                    </a:p>
                  </a:txBody>
                  <a:tcPr/>
                </a:tc>
              </a:tr>
              <a:tr h="868406">
                <a:tc>
                  <a:txBody>
                    <a:bodyPr/>
                    <a:lstStyle/>
                    <a:p>
                      <a:r>
                        <a:rPr lang="en-US" dirty="0" smtClean="0"/>
                        <a:t>LDA (0.51)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Lag2, Lag3, Lag4, Lag5, Volume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0.5992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0.5909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0.6562</a:t>
                      </a:r>
                      <a:endParaRPr lang="en-US" dirty="0"/>
                    </a:p>
                  </a:txBody>
                  <a:tcPr/>
                </a:tc>
              </a:tr>
              <a:tr h="868406">
                <a:tc>
                  <a:txBody>
                    <a:bodyPr/>
                    <a:lstStyle/>
                    <a:p>
                      <a:r>
                        <a:rPr lang="en-US" dirty="0" smtClean="0"/>
                        <a:t>QDA (0.49)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Lag1, Volume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0.5992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0.6493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0.5424</a:t>
                      </a:r>
                      <a:endParaRPr lang="en-US" dirty="0"/>
                    </a:p>
                  </a:txBody>
                  <a:tcPr/>
                </a:tc>
              </a:tr>
              <a:tr h="868406">
                <a:tc>
                  <a:txBody>
                    <a:bodyPr/>
                    <a:lstStyle/>
                    <a:p>
                      <a:r>
                        <a:rPr lang="en-US" dirty="0" smtClean="0"/>
                        <a:t>KNN</a:t>
                      </a:r>
                      <a:r>
                        <a:rPr lang="en-US" baseline="0" dirty="0" smtClean="0"/>
                        <a:t>, K = 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Lag5, Volume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0.6151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0.6642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0.5593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1683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Linear Discriminant Analysis and Quadratic Discriminant Analysis both require that the predictors follow a multivariate normal distribution</a:t>
            </a:r>
          </a:p>
          <a:p>
            <a:r>
              <a:rPr lang="en-US" dirty="0"/>
              <a:t>Logistic regression and Linear Discriminant Analysis both call for 5 predictors while Quadratic Discriminant Analysis and KNN both call for two predictors </a:t>
            </a:r>
          </a:p>
        </p:txBody>
      </p:sp>
    </p:spTree>
    <p:extLst>
      <p:ext uri="{BB962C8B-B14F-4D97-AF65-F5344CB8AC3E}">
        <p14:creationId xmlns:p14="http://schemas.microsoft.com/office/powerpoint/2010/main" val="13486059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The final model selected is the KNN model with K = 82, using only Lag5 and Volume as the predictors</a:t>
            </a:r>
          </a:p>
          <a:p>
            <a:r>
              <a:rPr lang="en-US" dirty="0" smtClean="0"/>
              <a:t>This model is not only accurate (61%), but also accurate at predicting when the market will go up (66%)</a:t>
            </a:r>
          </a:p>
          <a:p>
            <a:r>
              <a:rPr lang="en-US" dirty="0" smtClean="0"/>
              <a:t>This model indicates that recent stock market performance isn’t important relative to stock market performance from 5 days ago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363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2676</TotalTime>
  <Words>1526</Words>
  <Application>Microsoft Macintosh PowerPoint</Application>
  <PresentationFormat>On-screen Show (4:3)</PresentationFormat>
  <Paragraphs>164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Calibri</vt:lpstr>
      <vt:lpstr>Arial</vt:lpstr>
      <vt:lpstr>Office Theme</vt:lpstr>
      <vt:lpstr>USA Arrests Analysis</vt:lpstr>
      <vt:lpstr>Project Purpose</vt:lpstr>
      <vt:lpstr>Analytic Approach</vt:lpstr>
      <vt:lpstr>Analytic Approach</vt:lpstr>
      <vt:lpstr>Analytic Approach</vt:lpstr>
      <vt:lpstr>Analytic Approach</vt:lpstr>
      <vt:lpstr>Results</vt:lpstr>
      <vt:lpstr>Results</vt:lpstr>
      <vt:lpstr>Results</vt:lpstr>
      <vt:lpstr>Results</vt:lpstr>
      <vt:lpstr>Results</vt:lpstr>
      <vt:lpstr>Error Analysis</vt:lpstr>
      <vt:lpstr>Error Analysis: Transformations</vt:lpstr>
      <vt:lpstr>Error Analysis: Interactions</vt:lpstr>
      <vt:lpstr>Actionable Information and Insights</vt:lpstr>
      <vt:lpstr>Future Work</vt:lpstr>
    </vt:vector>
  </TitlesOfParts>
  <Company>Carnegie Mellon University</Company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Analytic Project Title</dc:title>
  <dc:creator>Ravi Starzl</dc:creator>
  <cp:lastModifiedBy>David Russo</cp:lastModifiedBy>
  <cp:revision>397</cp:revision>
  <dcterms:created xsi:type="dcterms:W3CDTF">2015-10-13T14:29:04Z</dcterms:created>
  <dcterms:modified xsi:type="dcterms:W3CDTF">2017-03-23T02:15:45Z</dcterms:modified>
</cp:coreProperties>
</file>