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4" r:id="rId4"/>
    <p:sldId id="260" r:id="rId5"/>
    <p:sldId id="265" r:id="rId6"/>
    <p:sldId id="258" r:id="rId7"/>
    <p:sldId id="282" r:id="rId8"/>
    <p:sldId id="283" r:id="rId9"/>
    <p:sldId id="284" r:id="rId10"/>
    <p:sldId id="269" r:id="rId11"/>
    <p:sldId id="271" r:id="rId12"/>
    <p:sldId id="278" r:id="rId13"/>
    <p:sldId id="273" r:id="rId14"/>
    <p:sldId id="285" r:id="rId15"/>
    <p:sldId id="259" r:id="rId16"/>
    <p:sldId id="281" r:id="rId17"/>
    <p:sldId id="26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896" autoAdjust="0"/>
  </p:normalViewPr>
  <p:slideViewPr>
    <p:cSldViewPr snapToGrid="0" snapToObjects="1">
      <p:cViewPr varScale="1">
        <p:scale>
          <a:sx n="100" d="100"/>
          <a:sy n="100" d="100"/>
        </p:scale>
        <p:origin x="25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E1B8FC-4ABA-431D-ADA5-9C70C9B3FC44}" type="datetimeFigureOut">
              <a:rPr lang="en-US" smtClean="0"/>
              <a:pPr/>
              <a:t>2/19/17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10C6C8-436B-4BB8-BC13-5CDD8C81B3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content of</a:t>
            </a:r>
            <a:r>
              <a:rPr lang="en-US" baseline="0" dirty="0" smtClean="0"/>
              <a:t> this presentation is as follows….</a:t>
            </a:r>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group means</a:t>
            </a:r>
            <a:r>
              <a:rPr lang="en-US" baseline="0" dirty="0" smtClean="0"/>
              <a:t> of the QDA are indicative of the direction of the fit. This method is relatively very accurate. Caution should be taken and it should be tested on another, larger dataset, where available before investing life savings.</a:t>
            </a:r>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KNN accuracy improves as the number of neighbors</a:t>
            </a:r>
            <a:r>
              <a:rPr lang="en-US" baseline="0" dirty="0" smtClean="0"/>
              <a:t> increases. This method does not demonstrate the accuracy that QDA does</a:t>
            </a:r>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a:t>
            </a:r>
            <a:r>
              <a:rPr lang="en-US" baseline="0" dirty="0" smtClean="0"/>
              <a:t> applying KNN approach to another dataset – one which is more complex compared to the stock market data</a:t>
            </a:r>
          </a:p>
          <a:p>
            <a:endParaRPr lang="en-US" baseline="0" dirty="0" smtClean="0"/>
          </a:p>
          <a:p>
            <a:r>
              <a:rPr lang="en-US" baseline="0" dirty="0" smtClean="0"/>
              <a:t>Error on this approach decreases as K increases. It’s worth noting that one could guess no and still be correct 6% of the time. The KNN method appears to be effectively identifying trends between the predictors in the insurance dataset</a:t>
            </a:r>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a:t>
            </a:r>
            <a:r>
              <a:rPr lang="en-US" baseline="0" dirty="0" smtClean="0"/>
              <a:t> applying the Logistic Regression approach to another dataset – one which is more complex compared to the stock market data</a:t>
            </a:r>
          </a:p>
          <a:p>
            <a:endParaRPr lang="en-US" baseline="0" dirty="0" smtClean="0"/>
          </a:p>
          <a:p>
            <a:r>
              <a:rPr lang="en-US" baseline="0" dirty="0" smtClean="0"/>
              <a:t>Error on this approach decreases as the probability band is less opened up. Be cautious setting these criteria – they should be grounded in reason and not entirely arbitrary . </a:t>
            </a:r>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The regression model is a powerful tool to make inferences within a dataset. Be cautious</a:t>
            </a:r>
            <a:r>
              <a:rPr lang="en-US" baseline="0" dirty="0" smtClean="0"/>
              <a:t> to not over-fit the data with high-order fits to avoid fit errors and the bias-variance trade-off</a:t>
            </a:r>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Error analysis is more </a:t>
            </a:r>
            <a:r>
              <a:rPr lang="en-US" dirty="0" err="1" smtClean="0"/>
              <a:t>nouanced</a:t>
            </a:r>
            <a:r>
              <a:rPr lang="en-US" baseline="0" dirty="0" smtClean="0"/>
              <a:t> with non-linear methods. It is more important than ever to quantify the error in the dataset before the regression</a:t>
            </a:r>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these topics for the future and when approaching </a:t>
            </a:r>
            <a:r>
              <a:rPr lang="en-US" smtClean="0"/>
              <a:t>similar problems.</a:t>
            </a:r>
            <a:endParaRPr lang="en-US"/>
          </a:p>
        </p:txBody>
      </p:sp>
      <p:sp>
        <p:nvSpPr>
          <p:cNvPr id="4" name="Slide Number Placeholder 3"/>
          <p:cNvSpPr>
            <a:spLocks noGrp="1"/>
          </p:cNvSpPr>
          <p:nvPr>
            <p:ph type="sldNum" sz="quarter" idx="10"/>
          </p:nvPr>
        </p:nvSpPr>
        <p:spPr/>
        <p:txBody>
          <a:bodyPr/>
          <a:lstStyle/>
          <a:p>
            <a:fld id="{A710C6C8-436B-4BB8-BC13-5CDD8C81B33F}"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 “information from data”… shortcomings applying linear regression to qualitative</a:t>
            </a:r>
            <a:r>
              <a:rPr lang="en-US" baseline="0" dirty="0" smtClean="0"/>
              <a:t> events such as whether the market goes up or down as a function of what happened in the prior day(s) and market volume. Rather than modeling the response of the market directly, we model the probability of whether an event belongs to a particular category… Generally, we seek to </a:t>
            </a:r>
            <a:r>
              <a:rPr lang="en-US" baseline="0" dirty="0" err="1" smtClean="0"/>
              <a:t>linearize</a:t>
            </a:r>
            <a:r>
              <a:rPr lang="en-US" baseline="0" dirty="0" smtClean="0"/>
              <a:t> the model by taking the logarithm of the probability…when choosing: consider Bias Variance trade-off</a:t>
            </a:r>
            <a:endParaRPr lang="en-US" dirty="0" smtClean="0"/>
          </a:p>
          <a:p>
            <a:endParaRPr lang="en-US" dirty="0" smtClean="0"/>
          </a:p>
          <a:p>
            <a:r>
              <a:rPr lang="en-US" dirty="0" smtClean="0"/>
              <a:t>The purpose</a:t>
            </a:r>
            <a:r>
              <a:rPr lang="en-US" baseline="0" dirty="0" smtClean="0"/>
              <a:t> of this project was to implement several regression techniques to quantify dependencies and correlations within our dataset and allow for a predictive analysis using a statically grounded characteristic relationship.</a:t>
            </a:r>
          </a:p>
          <a:p>
            <a:endParaRPr lang="en-US" baseline="0" dirty="0" smtClean="0"/>
          </a:p>
          <a:p>
            <a:r>
              <a:rPr lang="en-US" baseline="0" dirty="0" smtClean="0"/>
              <a:t>We will explore higher-order models applied to stock market data and purchasing behavior</a:t>
            </a:r>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 regression approaches we will consider for the present study</a:t>
            </a:r>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dataset on hand contains</a:t>
            </a:r>
            <a:r>
              <a:rPr lang="en-US" baseline="0" dirty="0" smtClean="0"/>
              <a:t> samples of all the following:</a:t>
            </a:r>
          </a:p>
          <a:p>
            <a:endParaRPr lang="en-US" baseline="0" dirty="0" smtClean="0"/>
          </a:p>
          <a:p>
            <a:r>
              <a:rPr lang="en-US" baseline="0" dirty="0" smtClean="0"/>
              <a:t>Correlation matrix indicates there is little correlation between daily stock market performance and that of 1-5 days prior. A plot of volume shows increase as a function of time</a:t>
            </a:r>
          </a:p>
          <a:p>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Lag1 shows the strongest correlation,</a:t>
            </a:r>
            <a:r>
              <a:rPr lang="en-US" baseline="0" dirty="0" smtClean="0"/>
              <a:t> but is still very weak. These results have not taken into account the probability of the </a:t>
            </a:r>
            <a:r>
              <a:rPr lang="en-US" baseline="0" dirty="0" err="1" smtClean="0"/>
              <a:t>predictorson</a:t>
            </a:r>
            <a:r>
              <a:rPr lang="en-US" baseline="0" dirty="0" smtClean="0"/>
              <a:t> the logistic function</a:t>
            </a:r>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confusion matrix</a:t>
            </a:r>
            <a:r>
              <a:rPr lang="en-US" baseline="0" dirty="0" smtClean="0"/>
              <a:t> considers actual to predicted. In this case there were 286 events where the market went down and 1064 times the market increased. This was a good set of years but may make for difficult/biased analysis when applying regression to other years or future performance. The off-</a:t>
            </a:r>
            <a:r>
              <a:rPr lang="en-US" baseline="0" dirty="0" err="1" smtClean="0"/>
              <a:t>diagnoals</a:t>
            </a:r>
            <a:r>
              <a:rPr lang="en-US" baseline="0" dirty="0" smtClean="0"/>
              <a:t> are false-positive and false-negatives from the regression. It is seen that these are significant in magnitude</a:t>
            </a:r>
          </a:p>
          <a:p>
            <a:endParaRPr lang="en-US" baseline="0" dirty="0" smtClean="0"/>
          </a:p>
          <a:p>
            <a:r>
              <a:rPr lang="en-US" baseline="0" dirty="0" smtClean="0"/>
              <a:t>It is noteworthy that the model is being tested with the same data used to create it – this is a bad practice and should be avoided… Hold aside a test dataset for evaluation/validation purposes.</a:t>
            </a:r>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reducing the training dataset and pulling out a separate test set. </a:t>
            </a:r>
          </a:p>
          <a:p>
            <a:endParaRPr lang="en-US" dirty="0" smtClean="0"/>
          </a:p>
          <a:p>
            <a:r>
              <a:rPr lang="en-US" dirty="0" smtClean="0"/>
              <a:t>There is significant error and</a:t>
            </a:r>
            <a:r>
              <a:rPr lang="en-US" baseline="0" dirty="0" smtClean="0"/>
              <a:t> too many random variables in the fit. Remove some predictors from regression.</a:t>
            </a:r>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Removing</a:t>
            </a:r>
            <a:r>
              <a:rPr lang="en-US" baseline="0" dirty="0" smtClean="0"/>
              <a:t> statistically insignificant predictors increases accuracy of fit. </a:t>
            </a:r>
          </a:p>
          <a:p>
            <a:endParaRPr lang="en-US" baseline="0" dirty="0" smtClean="0"/>
          </a:p>
          <a:p>
            <a:r>
              <a:rPr lang="en-US" baseline="0" dirty="0" err="1" smtClean="0"/>
              <a:t>Relatiely</a:t>
            </a:r>
            <a:r>
              <a:rPr lang="en-US" baseline="0" dirty="0" smtClean="0"/>
              <a:t> high error in the fit suggest that a </a:t>
            </a:r>
            <a:r>
              <a:rPr lang="en-US" baseline="0" dirty="0" err="1" smtClean="0"/>
              <a:t>linearized</a:t>
            </a:r>
            <a:r>
              <a:rPr lang="en-US" baseline="0" dirty="0" smtClean="0"/>
              <a:t> regression method may not be the best regression scheme.</a:t>
            </a:r>
          </a:p>
        </p:txBody>
      </p:sp>
      <p:sp>
        <p:nvSpPr>
          <p:cNvPr id="4" name="Slide Number Placeholder 3"/>
          <p:cNvSpPr>
            <a:spLocks noGrp="1"/>
          </p:cNvSpPr>
          <p:nvPr>
            <p:ph type="sldNum" sz="quarter" idx="10"/>
          </p:nvPr>
        </p:nvSpPr>
        <p:spPr/>
        <p:txBody>
          <a:bodyPr/>
          <a:lstStyle/>
          <a:p>
            <a:fld id="{A710C6C8-436B-4BB8-BC13-5CDD8C81B33F}"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Removing</a:t>
            </a:r>
            <a:r>
              <a:rPr lang="en-US" baseline="0" dirty="0" smtClean="0"/>
              <a:t> statistically insignificant predictors increases accuracy of fit.</a:t>
            </a:r>
          </a:p>
          <a:p>
            <a:endParaRPr lang="en-US" baseline="0" dirty="0" smtClean="0"/>
          </a:p>
          <a:p>
            <a:r>
              <a:rPr lang="en-US" baseline="0" dirty="0" smtClean="0"/>
              <a:t>This is still not a great improvement over 50-50 guessing… it can be seen that there is a forced </a:t>
            </a:r>
            <a:r>
              <a:rPr lang="en-US" baseline="0" dirty="0" err="1" smtClean="0"/>
              <a:t>gaussian</a:t>
            </a:r>
            <a:r>
              <a:rPr lang="en-US" baseline="0" dirty="0" smtClean="0"/>
              <a:t> distribution on the predictor datasets. This may not be the most appropriate assumption</a:t>
            </a:r>
            <a:endParaRPr lang="en-US" dirty="0"/>
          </a:p>
        </p:txBody>
      </p:sp>
      <p:sp>
        <p:nvSpPr>
          <p:cNvPr id="4" name="Slide Number Placeholder 3"/>
          <p:cNvSpPr>
            <a:spLocks noGrp="1"/>
          </p:cNvSpPr>
          <p:nvPr>
            <p:ph type="sldNum" sz="quarter" idx="10"/>
          </p:nvPr>
        </p:nvSpPr>
        <p:spPr/>
        <p:txBody>
          <a:bodyPr/>
          <a:lstStyle/>
          <a:p>
            <a:fld id="{A710C6C8-436B-4BB8-BC13-5CDD8C81B33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pPr/>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pPr/>
              <a:t>‹#›</a:t>
            </a:fld>
            <a:endParaRPr lang="en-US"/>
          </a:p>
        </p:txBody>
      </p:sp>
    </p:spTree>
    <p:extLst>
      <p:ext uri="{BB962C8B-B14F-4D97-AF65-F5344CB8AC3E}">
        <p14:creationId xmlns:p14="http://schemas.microsoft.com/office/powerpoint/2010/main" val="342903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pPr/>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pPr/>
              <a:t>‹#›</a:t>
            </a:fld>
            <a:endParaRPr lang="en-US"/>
          </a:p>
        </p:txBody>
      </p:sp>
    </p:spTree>
    <p:extLst>
      <p:ext uri="{BB962C8B-B14F-4D97-AF65-F5344CB8AC3E}">
        <p14:creationId xmlns:p14="http://schemas.microsoft.com/office/powerpoint/2010/main" val="86822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pPr/>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pPr/>
              <a:t>‹#›</a:t>
            </a:fld>
            <a:endParaRPr lang="en-US"/>
          </a:p>
        </p:txBody>
      </p:sp>
    </p:spTree>
    <p:extLst>
      <p:ext uri="{BB962C8B-B14F-4D97-AF65-F5344CB8AC3E}">
        <p14:creationId xmlns:p14="http://schemas.microsoft.com/office/powerpoint/2010/main" val="4627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pPr/>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pPr/>
              <a:t>‹#›</a:t>
            </a:fld>
            <a:endParaRPr lang="en-US"/>
          </a:p>
        </p:txBody>
      </p:sp>
    </p:spTree>
    <p:extLst>
      <p:ext uri="{BB962C8B-B14F-4D97-AF65-F5344CB8AC3E}">
        <p14:creationId xmlns:p14="http://schemas.microsoft.com/office/powerpoint/2010/main" val="141541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A78D0-928A-634F-ABF2-D3FC94F87C6B}" type="datetimeFigureOut">
              <a:rPr lang="en-US" smtClean="0"/>
              <a:pPr/>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pPr/>
              <a:t>‹#›</a:t>
            </a:fld>
            <a:endParaRPr lang="en-US"/>
          </a:p>
        </p:txBody>
      </p:sp>
    </p:spTree>
    <p:extLst>
      <p:ext uri="{BB962C8B-B14F-4D97-AF65-F5344CB8AC3E}">
        <p14:creationId xmlns:p14="http://schemas.microsoft.com/office/powerpoint/2010/main" val="35397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1A78D0-928A-634F-ABF2-D3FC94F87C6B}" type="datetimeFigureOut">
              <a:rPr lang="en-US" smtClean="0"/>
              <a:pPr/>
              <a:t>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pPr/>
              <a:t>‹#›</a:t>
            </a:fld>
            <a:endParaRPr lang="en-US"/>
          </a:p>
        </p:txBody>
      </p:sp>
    </p:spTree>
    <p:extLst>
      <p:ext uri="{BB962C8B-B14F-4D97-AF65-F5344CB8AC3E}">
        <p14:creationId xmlns:p14="http://schemas.microsoft.com/office/powerpoint/2010/main" val="404432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1A78D0-928A-634F-ABF2-D3FC94F87C6B}" type="datetimeFigureOut">
              <a:rPr lang="en-US" smtClean="0"/>
              <a:pPr/>
              <a:t>2/19/17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FB173-5ABF-6F4D-A2F9-58AB15218DB6}" type="slidenum">
              <a:rPr lang="en-US" smtClean="0"/>
              <a:pPr/>
              <a:t>‹#›</a:t>
            </a:fld>
            <a:endParaRPr lang="en-US"/>
          </a:p>
        </p:txBody>
      </p:sp>
    </p:spTree>
    <p:extLst>
      <p:ext uri="{BB962C8B-B14F-4D97-AF65-F5344CB8AC3E}">
        <p14:creationId xmlns:p14="http://schemas.microsoft.com/office/powerpoint/2010/main" val="418632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1A78D0-928A-634F-ABF2-D3FC94F87C6B}" type="datetimeFigureOut">
              <a:rPr lang="en-US" smtClean="0"/>
              <a:pPr/>
              <a:t>2/19/17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FB173-5ABF-6F4D-A2F9-58AB15218DB6}" type="slidenum">
              <a:rPr lang="en-US" smtClean="0"/>
              <a:pPr/>
              <a:t>‹#›</a:t>
            </a:fld>
            <a:endParaRPr lang="en-US"/>
          </a:p>
        </p:txBody>
      </p:sp>
    </p:spTree>
    <p:extLst>
      <p:ext uri="{BB962C8B-B14F-4D97-AF65-F5344CB8AC3E}">
        <p14:creationId xmlns:p14="http://schemas.microsoft.com/office/powerpoint/2010/main" val="100208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A78D0-928A-634F-ABF2-D3FC94F87C6B}" type="datetimeFigureOut">
              <a:rPr lang="en-US" smtClean="0"/>
              <a:pPr/>
              <a:t>2/19/17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FB173-5ABF-6F4D-A2F9-58AB15218DB6}" type="slidenum">
              <a:rPr lang="en-US" smtClean="0"/>
              <a:pPr/>
              <a:t>‹#›</a:t>
            </a:fld>
            <a:endParaRPr lang="en-US"/>
          </a:p>
        </p:txBody>
      </p:sp>
    </p:spTree>
    <p:extLst>
      <p:ext uri="{BB962C8B-B14F-4D97-AF65-F5344CB8AC3E}">
        <p14:creationId xmlns:p14="http://schemas.microsoft.com/office/powerpoint/2010/main" val="124980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pPr/>
              <a:t>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pPr/>
              <a:t>‹#›</a:t>
            </a:fld>
            <a:endParaRPr lang="en-US"/>
          </a:p>
        </p:txBody>
      </p:sp>
    </p:spTree>
    <p:extLst>
      <p:ext uri="{BB962C8B-B14F-4D97-AF65-F5344CB8AC3E}">
        <p14:creationId xmlns:p14="http://schemas.microsoft.com/office/powerpoint/2010/main" val="407473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pPr/>
              <a:t>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pPr/>
              <a:t>‹#›</a:t>
            </a:fld>
            <a:endParaRPr lang="en-US"/>
          </a:p>
        </p:txBody>
      </p:sp>
    </p:spTree>
    <p:extLst>
      <p:ext uri="{BB962C8B-B14F-4D97-AF65-F5344CB8AC3E}">
        <p14:creationId xmlns:p14="http://schemas.microsoft.com/office/powerpoint/2010/main" val="20242262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A78D0-928A-634F-ABF2-D3FC94F87C6B}" type="datetimeFigureOut">
              <a:rPr lang="en-US" smtClean="0"/>
              <a:pPr/>
              <a:t>2/19/17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B173-5ABF-6F4D-A2F9-58AB15218DB6}" type="slidenum">
              <a:rPr lang="en-US" smtClean="0"/>
              <a:pPr/>
              <a:t>‹#›</a:t>
            </a:fld>
            <a:endParaRPr lang="en-US"/>
          </a:p>
        </p:txBody>
      </p:sp>
    </p:spTree>
    <p:extLst>
      <p:ext uri="{BB962C8B-B14F-4D97-AF65-F5344CB8AC3E}">
        <p14:creationId xmlns:p14="http://schemas.microsoft.com/office/powerpoint/2010/main" val="355105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4.bin"/><Relationship Id="rId5" Type="http://schemas.openxmlformats.org/officeDocument/2006/relationships/image" Target="../media/image8.wmf"/><Relationship Id="rId6"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4.png"/><Relationship Id="rId5" Type="http://schemas.openxmlformats.org/officeDocument/2006/relationships/oleObject" Target="../embeddings/oleObject1.bin"/><Relationship Id="rId6"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5.png"/><Relationship Id="rId5" Type="http://schemas.openxmlformats.org/officeDocument/2006/relationships/oleObject" Target="../embeddings/oleObject2.bin"/><Relationship Id="rId6"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7.png"/><Relationship Id="rId5" Type="http://schemas.openxmlformats.org/officeDocument/2006/relationships/oleObject" Target="../embeddings/oleObject3.bin"/><Relationship Id="rId6" Type="http://schemas.openxmlformats.org/officeDocument/2006/relationships/image" Target="../media/image6.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5781" y="2130425"/>
            <a:ext cx="8404964" cy="1470025"/>
          </a:xfrm>
        </p:spPr>
        <p:txBody>
          <a:bodyPr/>
          <a:lstStyle/>
          <a:p>
            <a:r>
              <a:rPr lang="en-US" dirty="0" smtClean="0"/>
              <a:t>Analyzing Behaviors of Markets and People with Statistics</a:t>
            </a:r>
            <a:endParaRPr lang="en-US" dirty="0"/>
          </a:p>
        </p:txBody>
      </p:sp>
      <p:sp>
        <p:nvSpPr>
          <p:cNvPr id="3" name="Subtitle 2"/>
          <p:cNvSpPr>
            <a:spLocks noGrp="1"/>
          </p:cNvSpPr>
          <p:nvPr>
            <p:ph type="subTitle" idx="1"/>
          </p:nvPr>
        </p:nvSpPr>
        <p:spPr>
          <a:xfrm>
            <a:off x="1371600" y="3886200"/>
            <a:ext cx="6400800" cy="887280"/>
          </a:xfrm>
        </p:spPr>
        <p:txBody>
          <a:bodyPr>
            <a:normAutofit fontScale="70000" lnSpcReduction="20000"/>
          </a:bodyPr>
          <a:lstStyle/>
          <a:p>
            <a:r>
              <a:rPr lang="en-US" dirty="0" smtClean="0"/>
              <a:t>An exploration of higher order regression analyses using stock market and purchasing data</a:t>
            </a:r>
            <a:endParaRPr lang="en-US" dirty="0"/>
          </a:p>
        </p:txBody>
      </p:sp>
      <p:sp>
        <p:nvSpPr>
          <p:cNvPr id="4" name="Rectangle 3"/>
          <p:cNvSpPr/>
          <p:nvPr/>
        </p:nvSpPr>
        <p:spPr>
          <a:xfrm>
            <a:off x="2286000" y="4776197"/>
            <a:ext cx="4572000" cy="461665"/>
          </a:xfrm>
          <a:prstGeom prst="rect">
            <a:avLst/>
          </a:prstGeom>
        </p:spPr>
        <p:txBody>
          <a:bodyPr>
            <a:spAutoFit/>
          </a:bodyPr>
          <a:lstStyle/>
          <a:p>
            <a:pPr algn="ctr"/>
            <a:r>
              <a:rPr lang="en-US" sz="2400" dirty="0" smtClean="0">
                <a:solidFill>
                  <a:schemeClr val="bg1">
                    <a:lumMod val="50000"/>
                  </a:schemeClr>
                </a:solidFill>
              </a:rPr>
              <a:t>Andrew </a:t>
            </a:r>
            <a:r>
              <a:rPr lang="en-US" sz="2400" dirty="0" err="1" smtClean="0">
                <a:solidFill>
                  <a:schemeClr val="bg1">
                    <a:lumMod val="50000"/>
                  </a:schemeClr>
                </a:solidFill>
              </a:rPr>
              <a:t>Cawood</a:t>
            </a:r>
            <a:endParaRPr lang="en-US" sz="2400" dirty="0">
              <a:solidFill>
                <a:schemeClr val="bg1">
                  <a:lumMod val="50000"/>
                </a:schemeClr>
              </a:solidFill>
            </a:endParaRPr>
          </a:p>
        </p:txBody>
      </p:sp>
    </p:spTree>
    <p:extLst>
      <p:ext uri="{BB962C8B-B14F-4D97-AF65-F5344CB8AC3E}">
        <p14:creationId xmlns:p14="http://schemas.microsoft.com/office/powerpoint/2010/main" val="94229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LDA</a:t>
            </a:r>
            <a:endParaRPr lang="en-US" dirty="0"/>
          </a:p>
        </p:txBody>
      </p:sp>
      <p:sp>
        <p:nvSpPr>
          <p:cNvPr id="3" name="Content Placeholder 2"/>
          <p:cNvSpPr>
            <a:spLocks noGrp="1"/>
          </p:cNvSpPr>
          <p:nvPr>
            <p:ph idx="1"/>
          </p:nvPr>
        </p:nvSpPr>
        <p:spPr>
          <a:xfrm>
            <a:off x="457200" y="1600200"/>
            <a:ext cx="3538728" cy="4525963"/>
          </a:xfrm>
        </p:spPr>
        <p:txBody>
          <a:bodyPr>
            <a:normAutofit fontScale="92500" lnSpcReduction="10000"/>
          </a:bodyPr>
          <a:lstStyle/>
          <a:p>
            <a:r>
              <a:rPr lang="en-US" sz="2000" i="1" dirty="0" smtClean="0"/>
              <a:t>Consider using only Lag1 and Lag2 as predictors</a:t>
            </a:r>
          </a:p>
          <a:p>
            <a:r>
              <a:rPr lang="en-US" sz="2000" dirty="0" smtClean="0"/>
              <a:t>Assume Gaussian distribution of dataset (only observations prior to 2005)</a:t>
            </a:r>
          </a:p>
          <a:p>
            <a:pPr lvl="1"/>
            <a:r>
              <a:rPr lang="en-US" sz="1600" dirty="0" smtClean="0"/>
              <a:t>49.2% Down</a:t>
            </a:r>
          </a:p>
          <a:p>
            <a:pPr lvl="1"/>
            <a:r>
              <a:rPr lang="en-US" sz="1600" dirty="0" smtClean="0"/>
              <a:t>50.8% Up</a:t>
            </a:r>
          </a:p>
          <a:p>
            <a:r>
              <a:rPr lang="en-US" sz="2000" dirty="0" smtClean="0"/>
              <a:t>Confusion matrix shows 56% accuracy</a:t>
            </a:r>
          </a:p>
          <a:p>
            <a:pPr marL="0" algn="ctr">
              <a:buNone/>
            </a:pPr>
            <a:endParaRPr lang="en-US" sz="2000" i="1" dirty="0" smtClean="0">
              <a:solidFill>
                <a:srgbClr val="C00000"/>
              </a:solidFill>
            </a:endParaRPr>
          </a:p>
          <a:p>
            <a:pPr marL="0" algn="ctr">
              <a:buNone/>
            </a:pPr>
            <a:r>
              <a:rPr lang="en-US" sz="2000" i="1" dirty="0" smtClean="0">
                <a:solidFill>
                  <a:srgbClr val="C00000"/>
                </a:solidFill>
              </a:rPr>
              <a:t>Analysis of  probability threshold shows only one instance in all of 2005 where the probability of decrease was above 52% (a good year!)</a:t>
            </a:r>
            <a:endParaRPr lang="en-US" sz="2000" dirty="0" smtClean="0">
              <a:solidFill>
                <a:srgbClr val="C00000"/>
              </a:solidFill>
            </a:endParaRPr>
          </a:p>
        </p:txBody>
      </p:sp>
      <p:sp>
        <p:nvSpPr>
          <p:cNvPr id="7" name="TextBox 6"/>
          <p:cNvSpPr txBox="1"/>
          <p:nvPr/>
        </p:nvSpPr>
        <p:spPr>
          <a:xfrm>
            <a:off x="175365" y="6306106"/>
            <a:ext cx="1941557" cy="369332"/>
          </a:xfrm>
          <a:prstGeom prst="rect">
            <a:avLst/>
          </a:prstGeom>
          <a:noFill/>
        </p:spPr>
        <p:txBody>
          <a:bodyPr wrap="none" rtlCol="0">
            <a:spAutoFit/>
          </a:bodyPr>
          <a:lstStyle/>
          <a:p>
            <a:r>
              <a:rPr lang="en-US" dirty="0" smtClean="0">
                <a:latin typeface="Arial" pitchFamily="34" charset="0"/>
                <a:cs typeface="Arial" pitchFamily="34" charset="0"/>
              </a:rPr>
              <a:t>Regression form:</a:t>
            </a:r>
            <a:endParaRPr lang="en-US" i="1" dirty="0">
              <a:latin typeface="Arial" pitchFamily="34" charset="0"/>
              <a:cs typeface="Arial" pitchFamily="34" charset="0"/>
            </a:endParaRPr>
          </a:p>
        </p:txBody>
      </p:sp>
      <p:graphicFrame>
        <p:nvGraphicFramePr>
          <p:cNvPr id="8" name="Object 7"/>
          <p:cNvGraphicFramePr>
            <a:graphicFrameLocks noChangeAspect="1"/>
          </p:cNvGraphicFramePr>
          <p:nvPr/>
        </p:nvGraphicFramePr>
        <p:xfrm>
          <a:off x="2220913" y="6234113"/>
          <a:ext cx="2878137" cy="463550"/>
        </p:xfrm>
        <a:graphic>
          <a:graphicData uri="http://schemas.openxmlformats.org/presentationml/2006/ole">
            <mc:AlternateContent xmlns:mc="http://schemas.openxmlformats.org/markup-compatibility/2006">
              <mc:Choice xmlns:v="urn:schemas-microsoft-com:vml" Requires="v">
                <p:oleObj spid="_x0000_s6148" name="Equation" r:id="rId4" imgW="1739880" imgH="279360" progId="Equation.3">
                  <p:embed/>
                </p:oleObj>
              </mc:Choice>
              <mc:Fallback>
                <p:oleObj name="Equation" r:id="rId4" imgW="1739880" imgH="2793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0913" y="6234113"/>
                        <a:ext cx="2878137"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48" name="Picture 4"/>
          <p:cNvPicPr>
            <a:picLocks noChangeAspect="1" noChangeArrowheads="1"/>
          </p:cNvPicPr>
          <p:nvPr/>
        </p:nvPicPr>
        <p:blipFill>
          <a:blip r:embed="rId6"/>
          <a:srcRect/>
          <a:stretch>
            <a:fillRect/>
          </a:stretch>
        </p:blipFill>
        <p:spPr bwMode="auto">
          <a:xfrm>
            <a:off x="4759876" y="1417638"/>
            <a:ext cx="3256363" cy="3251517"/>
          </a:xfrm>
          <a:prstGeom prst="rect">
            <a:avLst/>
          </a:prstGeom>
          <a:noFill/>
          <a:ln w="9525">
            <a:noFill/>
            <a:miter lim="800000"/>
            <a:headEnd/>
            <a:tailEnd/>
          </a:ln>
          <a:effectLst/>
        </p:spPr>
      </p:pic>
      <p:sp>
        <p:nvSpPr>
          <p:cNvPr id="11" name="TextBox 10"/>
          <p:cNvSpPr txBox="1"/>
          <p:nvPr/>
        </p:nvSpPr>
        <p:spPr>
          <a:xfrm>
            <a:off x="5231130" y="1415534"/>
            <a:ext cx="2403222" cy="369332"/>
          </a:xfrm>
          <a:prstGeom prst="rect">
            <a:avLst/>
          </a:prstGeom>
          <a:noFill/>
        </p:spPr>
        <p:txBody>
          <a:bodyPr wrap="none" rtlCol="0">
            <a:spAutoFit/>
          </a:bodyPr>
          <a:lstStyle/>
          <a:p>
            <a:r>
              <a:rPr lang="en-US" dirty="0" smtClean="0">
                <a:latin typeface="Arial" pitchFamily="34" charset="0"/>
                <a:cs typeface="Arial" pitchFamily="34" charset="0"/>
              </a:rPr>
              <a:t>Predictor distributions</a:t>
            </a:r>
            <a:endParaRPr lang="en-US" i="1" dirty="0">
              <a:latin typeface="Arial" pitchFamily="34" charset="0"/>
              <a:cs typeface="Arial" pitchFamily="34" charset="0"/>
            </a:endParaRPr>
          </a:p>
        </p:txBody>
      </p:sp>
      <p:graphicFrame>
        <p:nvGraphicFramePr>
          <p:cNvPr id="12" name="Table 11"/>
          <p:cNvGraphicFramePr>
            <a:graphicFrameLocks noGrp="1"/>
          </p:cNvGraphicFramePr>
          <p:nvPr/>
        </p:nvGraphicFramePr>
        <p:xfrm>
          <a:off x="4759876" y="4815840"/>
          <a:ext cx="3393440" cy="1478280"/>
        </p:xfrm>
        <a:graphic>
          <a:graphicData uri="http://schemas.openxmlformats.org/drawingml/2006/table">
            <a:tbl>
              <a:tblPr firstRow="1" bandRow="1">
                <a:tableStyleId>{5940675A-B579-460E-94D1-54222C63F5DA}</a:tableStyleId>
              </a:tblPr>
              <a:tblGrid>
                <a:gridCol w="848360"/>
                <a:gridCol w="848360"/>
                <a:gridCol w="848360"/>
                <a:gridCol w="848360"/>
              </a:tblGrid>
              <a:tr h="224155">
                <a:tc>
                  <a:txBody>
                    <a:bodyPr/>
                    <a:lstStyle/>
                    <a:p>
                      <a:pPr algn="ctr"/>
                      <a:endParaRPr 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gridSpan="3">
                  <a:txBody>
                    <a:bodyPr/>
                    <a:lstStyle/>
                    <a:p>
                      <a:pPr algn="ctr"/>
                      <a:r>
                        <a:rPr lang="en-US" dirty="0" smtClean="0"/>
                        <a:t>Predicted</a:t>
                      </a:r>
                      <a:endParaRPr lang="en-US" dirty="0"/>
                    </a:p>
                  </a:txBody>
                  <a:tcPr anchor="ctr"/>
                </a:tc>
                <a:tc hMerge="1">
                  <a:txBody>
                    <a:bodyPr/>
                    <a:lstStyle/>
                    <a:p>
                      <a:endParaRPr lang="en-US" dirty="0"/>
                    </a:p>
                  </a:txBody>
                  <a:tcPr/>
                </a:tc>
                <a:tc hMerge="1">
                  <a:txBody>
                    <a:bodyPr/>
                    <a:lstStyle/>
                    <a:p>
                      <a:endParaRPr lang="en-US" dirty="0"/>
                    </a:p>
                  </a:txBody>
                  <a:tcPr/>
                </a:tc>
              </a:tr>
              <a:tr h="370840">
                <a:tc rowSpan="3">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Down</a:t>
                      </a:r>
                      <a:endParaRPr lang="en-US" dirty="0"/>
                    </a:p>
                  </a:txBody>
                  <a:tcPr anchor="ctr"/>
                </a:tc>
                <a:tc>
                  <a:txBody>
                    <a:bodyPr/>
                    <a:lstStyle/>
                    <a:p>
                      <a:pPr algn="ctr"/>
                      <a:r>
                        <a:rPr lang="en-US" dirty="0" smtClean="0"/>
                        <a:t>Up</a:t>
                      </a:r>
                      <a:endParaRPr lang="en-US" dirty="0"/>
                    </a:p>
                  </a:txBody>
                  <a:tcPr anchor="ctr"/>
                </a:tc>
              </a:tr>
              <a:tr h="370840">
                <a:tc vMerge="1">
                  <a:txBody>
                    <a:bodyPr/>
                    <a:lstStyle/>
                    <a:p>
                      <a:endParaRPr lang="en-US" dirty="0"/>
                    </a:p>
                  </a:txBody>
                  <a:tcPr/>
                </a:tc>
                <a:tc>
                  <a:txBody>
                    <a:bodyPr/>
                    <a:lstStyle/>
                    <a:p>
                      <a:pPr algn="ctr"/>
                      <a:r>
                        <a:rPr lang="en-US" dirty="0" smtClean="0"/>
                        <a:t>Down</a:t>
                      </a:r>
                      <a:endParaRPr lang="en-US" dirty="0"/>
                    </a:p>
                  </a:txBody>
                  <a:tcPr anchor="ctr"/>
                </a:tc>
                <a:tc>
                  <a:txBody>
                    <a:bodyPr/>
                    <a:lstStyle/>
                    <a:p>
                      <a:pPr algn="ctr"/>
                      <a:r>
                        <a:rPr lang="en-US" dirty="0" smtClean="0"/>
                        <a:t>35</a:t>
                      </a:r>
                      <a:endParaRPr lang="en-US" dirty="0"/>
                    </a:p>
                  </a:txBody>
                  <a:tcPr anchor="ctr"/>
                </a:tc>
                <a:tc>
                  <a:txBody>
                    <a:bodyPr/>
                    <a:lstStyle/>
                    <a:p>
                      <a:pPr algn="ctr"/>
                      <a:r>
                        <a:rPr lang="en-US" dirty="0" smtClean="0"/>
                        <a:t>35</a:t>
                      </a:r>
                      <a:endParaRPr lang="en-US" dirty="0"/>
                    </a:p>
                  </a:txBody>
                  <a:tcPr anchor="ctr"/>
                </a:tc>
              </a:tr>
              <a:tr h="370840">
                <a:tc vMerge="1">
                  <a:txBody>
                    <a:bodyPr/>
                    <a:lstStyle/>
                    <a:p>
                      <a:endParaRPr lang="en-US" dirty="0"/>
                    </a:p>
                  </a:txBody>
                  <a:tcPr/>
                </a:tc>
                <a:tc>
                  <a:txBody>
                    <a:bodyPr/>
                    <a:lstStyle/>
                    <a:p>
                      <a:pPr algn="ctr"/>
                      <a:r>
                        <a:rPr lang="en-US" dirty="0" smtClean="0"/>
                        <a:t>Up</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106</a:t>
                      </a:r>
                      <a:endParaRPr lang="en-US" dirty="0"/>
                    </a:p>
                  </a:txBody>
                  <a:tcPr anchor="ctr"/>
                </a:tc>
              </a:tr>
            </a:tbl>
          </a:graphicData>
        </a:graphic>
      </p:graphicFrame>
    </p:spTree>
    <p:extLst>
      <p:ext uri="{BB962C8B-B14F-4D97-AF65-F5344CB8AC3E}">
        <p14:creationId xmlns:p14="http://schemas.microsoft.com/office/powerpoint/2010/main" val="277736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QDA</a:t>
            </a:r>
            <a:endParaRPr lang="en-US" dirty="0"/>
          </a:p>
        </p:txBody>
      </p:sp>
      <p:sp>
        <p:nvSpPr>
          <p:cNvPr id="7" name="Content Placeholder 2"/>
          <p:cNvSpPr>
            <a:spLocks noGrp="1"/>
          </p:cNvSpPr>
          <p:nvPr>
            <p:ph idx="1"/>
          </p:nvPr>
        </p:nvSpPr>
        <p:spPr>
          <a:xfrm>
            <a:off x="457200" y="1600200"/>
            <a:ext cx="3538728" cy="4525963"/>
          </a:xfrm>
        </p:spPr>
        <p:txBody>
          <a:bodyPr>
            <a:normAutofit/>
          </a:bodyPr>
          <a:lstStyle/>
          <a:p>
            <a:r>
              <a:rPr lang="en-US" sz="2000" dirty="0" smtClean="0"/>
              <a:t>QDA is the strongest model of those considered so far</a:t>
            </a:r>
          </a:p>
          <a:p>
            <a:r>
              <a:rPr lang="en-US" sz="2000" dirty="0" smtClean="0"/>
              <a:t>Coefficients cannot be analyzed because the model is a quadratic function of the predictor</a:t>
            </a:r>
          </a:p>
          <a:p>
            <a:r>
              <a:rPr lang="en-US" sz="2000" dirty="0" smtClean="0"/>
              <a:t>QDA model is accurate 60% of the time on the test dataset from 2005</a:t>
            </a:r>
          </a:p>
          <a:p>
            <a:endParaRPr lang="en-US" sz="2000" dirty="0" smtClean="0"/>
          </a:p>
          <a:p>
            <a:pPr marL="0" algn="ctr">
              <a:buNone/>
            </a:pPr>
            <a:r>
              <a:rPr lang="en-US" sz="2000" i="1" dirty="0" smtClean="0">
                <a:solidFill>
                  <a:srgbClr val="C00000"/>
                </a:solidFill>
              </a:rPr>
              <a:t>QDA is a suitable predictor of market performance... Relative to our other methods</a:t>
            </a:r>
            <a:r>
              <a:rPr lang="en-US" sz="2000" dirty="0" smtClean="0"/>
              <a:t> </a:t>
            </a:r>
            <a:endParaRPr lang="en-US" sz="2000" dirty="0"/>
          </a:p>
        </p:txBody>
      </p:sp>
      <p:graphicFrame>
        <p:nvGraphicFramePr>
          <p:cNvPr id="10" name="Table 9"/>
          <p:cNvGraphicFramePr>
            <a:graphicFrameLocks noGrp="1"/>
          </p:cNvGraphicFramePr>
          <p:nvPr/>
        </p:nvGraphicFramePr>
        <p:xfrm>
          <a:off x="4759876" y="3942080"/>
          <a:ext cx="3393440" cy="1478280"/>
        </p:xfrm>
        <a:graphic>
          <a:graphicData uri="http://schemas.openxmlformats.org/drawingml/2006/table">
            <a:tbl>
              <a:tblPr firstRow="1" bandRow="1">
                <a:tableStyleId>{5940675A-B579-460E-94D1-54222C63F5DA}</a:tableStyleId>
              </a:tblPr>
              <a:tblGrid>
                <a:gridCol w="848360"/>
                <a:gridCol w="848360"/>
                <a:gridCol w="848360"/>
                <a:gridCol w="848360"/>
              </a:tblGrid>
              <a:tr h="224155">
                <a:tc>
                  <a:txBody>
                    <a:bodyPr/>
                    <a:lstStyle/>
                    <a:p>
                      <a:pPr algn="ctr"/>
                      <a:endParaRPr 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gridSpan="3">
                  <a:txBody>
                    <a:bodyPr/>
                    <a:lstStyle/>
                    <a:p>
                      <a:pPr algn="ctr"/>
                      <a:r>
                        <a:rPr lang="en-US" dirty="0" smtClean="0"/>
                        <a:t>Predicted</a:t>
                      </a:r>
                      <a:endParaRPr lang="en-US" dirty="0"/>
                    </a:p>
                  </a:txBody>
                  <a:tcPr anchor="ctr"/>
                </a:tc>
                <a:tc hMerge="1">
                  <a:txBody>
                    <a:bodyPr/>
                    <a:lstStyle/>
                    <a:p>
                      <a:endParaRPr lang="en-US" dirty="0"/>
                    </a:p>
                  </a:txBody>
                  <a:tcPr/>
                </a:tc>
                <a:tc hMerge="1">
                  <a:txBody>
                    <a:bodyPr/>
                    <a:lstStyle/>
                    <a:p>
                      <a:endParaRPr lang="en-US" dirty="0"/>
                    </a:p>
                  </a:txBody>
                  <a:tcPr/>
                </a:tc>
              </a:tr>
              <a:tr h="370840">
                <a:tc rowSpan="3">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Down</a:t>
                      </a:r>
                      <a:endParaRPr lang="en-US" dirty="0"/>
                    </a:p>
                  </a:txBody>
                  <a:tcPr anchor="ctr"/>
                </a:tc>
                <a:tc>
                  <a:txBody>
                    <a:bodyPr/>
                    <a:lstStyle/>
                    <a:p>
                      <a:pPr algn="ctr"/>
                      <a:r>
                        <a:rPr lang="en-US" dirty="0" smtClean="0"/>
                        <a:t>Up</a:t>
                      </a:r>
                      <a:endParaRPr lang="en-US" dirty="0"/>
                    </a:p>
                  </a:txBody>
                  <a:tcPr anchor="ctr"/>
                </a:tc>
              </a:tr>
              <a:tr h="370840">
                <a:tc vMerge="1">
                  <a:txBody>
                    <a:bodyPr/>
                    <a:lstStyle/>
                    <a:p>
                      <a:endParaRPr lang="en-US" dirty="0"/>
                    </a:p>
                  </a:txBody>
                  <a:tcPr/>
                </a:tc>
                <a:tc>
                  <a:txBody>
                    <a:bodyPr/>
                    <a:lstStyle/>
                    <a:p>
                      <a:pPr algn="ctr"/>
                      <a:r>
                        <a:rPr lang="en-US" dirty="0" smtClean="0"/>
                        <a:t>Down</a:t>
                      </a:r>
                      <a:endParaRPr lang="en-US" dirty="0"/>
                    </a:p>
                  </a:txBody>
                  <a:tcPr anchor="ctr"/>
                </a:tc>
                <a:tc>
                  <a:txBody>
                    <a:bodyPr/>
                    <a:lstStyle/>
                    <a:p>
                      <a:pPr algn="ctr"/>
                      <a:r>
                        <a:rPr lang="en-US" dirty="0" smtClean="0"/>
                        <a:t>30</a:t>
                      </a:r>
                      <a:endParaRPr lang="en-US" dirty="0"/>
                    </a:p>
                  </a:txBody>
                  <a:tcPr anchor="ctr"/>
                </a:tc>
                <a:tc>
                  <a:txBody>
                    <a:bodyPr/>
                    <a:lstStyle/>
                    <a:p>
                      <a:pPr algn="ctr"/>
                      <a:r>
                        <a:rPr lang="en-US" dirty="0" smtClean="0"/>
                        <a:t>20</a:t>
                      </a:r>
                      <a:endParaRPr lang="en-US" dirty="0"/>
                    </a:p>
                  </a:txBody>
                  <a:tcPr anchor="ctr"/>
                </a:tc>
              </a:tr>
              <a:tr h="370840">
                <a:tc vMerge="1">
                  <a:txBody>
                    <a:bodyPr/>
                    <a:lstStyle/>
                    <a:p>
                      <a:endParaRPr lang="en-US" dirty="0"/>
                    </a:p>
                  </a:txBody>
                  <a:tcPr/>
                </a:tc>
                <a:tc>
                  <a:txBody>
                    <a:bodyPr/>
                    <a:lstStyle/>
                    <a:p>
                      <a:pPr algn="ctr"/>
                      <a:r>
                        <a:rPr lang="en-US" dirty="0" smtClean="0"/>
                        <a:t>Up</a:t>
                      </a:r>
                      <a:endParaRPr lang="en-US" dirty="0"/>
                    </a:p>
                  </a:txBody>
                  <a:tcPr anchor="ctr"/>
                </a:tc>
                <a:tc>
                  <a:txBody>
                    <a:bodyPr/>
                    <a:lstStyle/>
                    <a:p>
                      <a:pPr algn="ctr"/>
                      <a:r>
                        <a:rPr lang="en-US" dirty="0" smtClean="0"/>
                        <a:t>81</a:t>
                      </a:r>
                      <a:endParaRPr lang="en-US" dirty="0"/>
                    </a:p>
                  </a:txBody>
                  <a:tcPr anchor="ctr"/>
                </a:tc>
                <a:tc>
                  <a:txBody>
                    <a:bodyPr/>
                    <a:lstStyle/>
                    <a:p>
                      <a:pPr algn="ctr"/>
                      <a:r>
                        <a:rPr lang="en-US" dirty="0" smtClean="0"/>
                        <a:t>121</a:t>
                      </a:r>
                      <a:endParaRPr lang="en-US" dirty="0"/>
                    </a:p>
                  </a:txBody>
                  <a:tcPr anchor="ctr"/>
                </a:tc>
              </a:tr>
            </a:tbl>
          </a:graphicData>
        </a:graphic>
      </p:graphicFrame>
      <p:pic>
        <p:nvPicPr>
          <p:cNvPr id="7172" name="Picture 4"/>
          <p:cNvPicPr>
            <a:picLocks noChangeAspect="1" noChangeArrowheads="1"/>
          </p:cNvPicPr>
          <p:nvPr/>
        </p:nvPicPr>
        <p:blipFill>
          <a:blip r:embed="rId3"/>
          <a:srcRect/>
          <a:stretch>
            <a:fillRect/>
          </a:stretch>
        </p:blipFill>
        <p:spPr bwMode="auto">
          <a:xfrm>
            <a:off x="5349875" y="1976120"/>
            <a:ext cx="2305050" cy="1219200"/>
          </a:xfrm>
          <a:prstGeom prst="rect">
            <a:avLst/>
          </a:prstGeom>
          <a:noFill/>
          <a:ln w="9525">
            <a:noFill/>
            <a:miter lim="800000"/>
            <a:headEnd/>
            <a:tailEnd/>
          </a:ln>
        </p:spPr>
      </p:pic>
    </p:spTree>
    <p:extLst>
      <p:ext uri="{BB962C8B-B14F-4D97-AF65-F5344CB8AC3E}">
        <p14:creationId xmlns:p14="http://schemas.microsoft.com/office/powerpoint/2010/main" val="2777363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KNN</a:t>
            </a:r>
            <a:endParaRPr lang="en-US" dirty="0"/>
          </a:p>
        </p:txBody>
      </p:sp>
      <p:sp>
        <p:nvSpPr>
          <p:cNvPr id="8" name="Content Placeholder 2"/>
          <p:cNvSpPr txBox="1">
            <a:spLocks/>
          </p:cNvSpPr>
          <p:nvPr/>
        </p:nvSpPr>
        <p:spPr>
          <a:xfrm>
            <a:off x="457200" y="1600200"/>
            <a:ext cx="3538728" cy="4525963"/>
          </a:xfrm>
          <a:prstGeom prst="rect">
            <a:avLst/>
          </a:prstGeom>
        </p:spPr>
        <p:txBody>
          <a:bodyPr vert="horz" lIns="91440" tIns="45720" rIns="91440" bIns="45720" rtlCol="0">
            <a:normAutofit fontScale="92500" lnSpcReduction="1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KNN accuracy and quality of fit depends on order of neighbors in fit</a:t>
            </a:r>
            <a:endParaRPr kumimoji="0" lang="en-US" sz="20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K=1</a:t>
            </a:r>
          </a:p>
          <a:p>
            <a:pPr marL="800100" lvl="1" indent="-342900">
              <a:spcBef>
                <a:spcPct val="20000"/>
              </a:spcBef>
              <a:buFont typeface="Arial"/>
              <a:buChar char="•"/>
              <a:defRPr/>
            </a:pPr>
            <a:r>
              <a:rPr lang="en-US" sz="2000" dirty="0" smtClean="0"/>
              <a:t>50% of observations correctly predicted</a:t>
            </a:r>
          </a:p>
          <a:p>
            <a:pPr marL="342900" indent="-342900">
              <a:spcBef>
                <a:spcPct val="20000"/>
              </a:spcBef>
              <a:buFont typeface="Arial"/>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K=3</a:t>
            </a:r>
            <a:endParaRPr lang="en-US" sz="2000" dirty="0" smtClean="0"/>
          </a:p>
          <a:p>
            <a:pPr marL="800100" lvl="1" indent="-342900">
              <a:spcBef>
                <a:spcPct val="20000"/>
              </a:spcBef>
              <a:buFont typeface="Arial"/>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56%</a:t>
            </a:r>
            <a:r>
              <a:rPr kumimoji="0" lang="en-US" sz="2000" b="0" i="0" u="none" strike="noStrike" kern="1200" cap="none" spc="0" normalizeH="0" noProof="0" dirty="0" smtClean="0">
                <a:ln>
                  <a:noFill/>
                </a:ln>
                <a:solidFill>
                  <a:schemeClr val="tx1"/>
                </a:solidFill>
                <a:effectLst/>
                <a:uLnTx/>
                <a:uFillTx/>
                <a:latin typeface="+mn-lt"/>
                <a:ea typeface="+mn-ea"/>
                <a:cs typeface="+mn-cs"/>
              </a:rPr>
              <a:t> of observations correctly predicted</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n-US" sz="2000" b="0" i="1" u="none" strike="noStrike" kern="1200" cap="none" spc="0" normalizeH="0" baseline="0" noProof="0" dirty="0" smtClean="0">
                <a:ln>
                  <a:noFill/>
                </a:ln>
                <a:solidFill>
                  <a:srgbClr val="C00000"/>
                </a:solidFill>
                <a:effectLst/>
                <a:uLnTx/>
                <a:uFillTx/>
                <a:latin typeface="+mn-lt"/>
                <a:ea typeface="+mn-ea"/>
                <a:cs typeface="+mn-cs"/>
              </a:rPr>
              <a:t>KNN is not the best method</a:t>
            </a:r>
            <a:r>
              <a:rPr kumimoji="0" lang="en-US" sz="2000" b="0" i="1" u="none" strike="noStrike" kern="1200" cap="none" spc="0" normalizeH="0" noProof="0" dirty="0" smtClean="0">
                <a:ln>
                  <a:noFill/>
                </a:ln>
                <a:solidFill>
                  <a:srgbClr val="C00000"/>
                </a:solidFill>
                <a:effectLst/>
                <a:uLnTx/>
                <a:uFillTx/>
                <a:latin typeface="+mn-lt"/>
                <a:ea typeface="+mn-ea"/>
                <a:cs typeface="+mn-cs"/>
              </a:rPr>
              <a:t> for fitting stock market data. More suitable with more neighbors but has numerical limitations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4866639" y="4399280"/>
          <a:ext cx="3393440" cy="1483360"/>
        </p:xfrm>
        <a:graphic>
          <a:graphicData uri="http://schemas.openxmlformats.org/drawingml/2006/table">
            <a:tbl>
              <a:tblPr firstRow="1" bandRow="1">
                <a:tableStyleId>{5940675A-B579-460E-94D1-54222C63F5DA}</a:tableStyleId>
              </a:tblPr>
              <a:tblGrid>
                <a:gridCol w="848360"/>
                <a:gridCol w="848360"/>
                <a:gridCol w="848360"/>
                <a:gridCol w="848360"/>
              </a:tblGrid>
              <a:tr h="370840">
                <a:tc>
                  <a:txBody>
                    <a:bodyPr/>
                    <a:lstStyle/>
                    <a:p>
                      <a:pPr algn="ctr"/>
                      <a:endParaRPr 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gridSpan="3">
                  <a:txBody>
                    <a:bodyPr/>
                    <a:lstStyle/>
                    <a:p>
                      <a:pPr algn="ctr"/>
                      <a:r>
                        <a:rPr lang="en-US" dirty="0" smtClean="0"/>
                        <a:t>Predicted</a:t>
                      </a:r>
                      <a:endParaRPr lang="en-US" dirty="0"/>
                    </a:p>
                  </a:txBody>
                  <a:tcPr anchor="ctr"/>
                </a:tc>
                <a:tc hMerge="1">
                  <a:txBody>
                    <a:bodyPr/>
                    <a:lstStyle/>
                    <a:p>
                      <a:endParaRPr lang="en-US" dirty="0"/>
                    </a:p>
                  </a:txBody>
                  <a:tcPr/>
                </a:tc>
                <a:tc hMerge="1">
                  <a:txBody>
                    <a:bodyPr/>
                    <a:lstStyle/>
                    <a:p>
                      <a:endParaRPr lang="en-US" dirty="0"/>
                    </a:p>
                  </a:txBody>
                  <a:tcPr/>
                </a:tc>
              </a:tr>
              <a:tr h="370840">
                <a:tc rowSpan="3">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Down</a:t>
                      </a:r>
                      <a:endParaRPr lang="en-US" dirty="0"/>
                    </a:p>
                  </a:txBody>
                  <a:tcPr anchor="ctr"/>
                </a:tc>
                <a:tc>
                  <a:txBody>
                    <a:bodyPr/>
                    <a:lstStyle/>
                    <a:p>
                      <a:pPr algn="ctr"/>
                      <a:r>
                        <a:rPr lang="en-US" dirty="0" smtClean="0"/>
                        <a:t>Up</a:t>
                      </a:r>
                      <a:endParaRPr lang="en-US" dirty="0"/>
                    </a:p>
                  </a:txBody>
                  <a:tcPr anchor="ctr"/>
                </a:tc>
              </a:tr>
              <a:tr h="370840">
                <a:tc vMerge="1">
                  <a:txBody>
                    <a:bodyPr/>
                    <a:lstStyle/>
                    <a:p>
                      <a:endParaRPr lang="en-US" dirty="0"/>
                    </a:p>
                  </a:txBody>
                  <a:tcPr/>
                </a:tc>
                <a:tc>
                  <a:txBody>
                    <a:bodyPr/>
                    <a:lstStyle/>
                    <a:p>
                      <a:pPr algn="ctr"/>
                      <a:r>
                        <a:rPr lang="en-US" dirty="0" smtClean="0"/>
                        <a:t>Down</a:t>
                      </a:r>
                      <a:endParaRPr lang="en-US" dirty="0"/>
                    </a:p>
                  </a:txBody>
                  <a:tcPr anchor="ctr"/>
                </a:tc>
                <a:tc>
                  <a:txBody>
                    <a:bodyPr/>
                    <a:lstStyle/>
                    <a:p>
                      <a:pPr algn="ctr"/>
                      <a:r>
                        <a:rPr lang="en-US" dirty="0" smtClean="0"/>
                        <a:t>35</a:t>
                      </a:r>
                      <a:endParaRPr lang="en-US" dirty="0"/>
                    </a:p>
                  </a:txBody>
                  <a:tcPr anchor="ctr"/>
                </a:tc>
                <a:tc>
                  <a:txBody>
                    <a:bodyPr/>
                    <a:lstStyle/>
                    <a:p>
                      <a:pPr algn="ctr"/>
                      <a:r>
                        <a:rPr lang="en-US" dirty="0" smtClean="0"/>
                        <a:t>35</a:t>
                      </a:r>
                      <a:endParaRPr lang="en-US" dirty="0"/>
                    </a:p>
                  </a:txBody>
                  <a:tcPr anchor="ctr"/>
                </a:tc>
              </a:tr>
              <a:tr h="370840">
                <a:tc vMerge="1">
                  <a:txBody>
                    <a:bodyPr/>
                    <a:lstStyle/>
                    <a:p>
                      <a:endParaRPr lang="en-US" dirty="0"/>
                    </a:p>
                  </a:txBody>
                  <a:tcPr/>
                </a:tc>
                <a:tc>
                  <a:txBody>
                    <a:bodyPr/>
                    <a:lstStyle/>
                    <a:p>
                      <a:pPr algn="ctr"/>
                      <a:r>
                        <a:rPr lang="en-US" dirty="0" smtClean="0"/>
                        <a:t>Up</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106</a:t>
                      </a:r>
                      <a:endParaRPr lang="en-US" dirty="0"/>
                    </a:p>
                  </a:txBody>
                  <a:tcPr anchor="ctr"/>
                </a:tc>
              </a:tr>
            </a:tbl>
          </a:graphicData>
        </a:graphic>
      </p:graphicFrame>
      <p:sp>
        <p:nvSpPr>
          <p:cNvPr id="9" name="TextBox 8"/>
          <p:cNvSpPr txBox="1"/>
          <p:nvPr/>
        </p:nvSpPr>
        <p:spPr>
          <a:xfrm>
            <a:off x="5567680" y="3891280"/>
            <a:ext cx="2249077" cy="369332"/>
          </a:xfrm>
          <a:prstGeom prst="rect">
            <a:avLst/>
          </a:prstGeom>
          <a:noFill/>
        </p:spPr>
        <p:txBody>
          <a:bodyPr wrap="none" rtlCol="0">
            <a:spAutoFit/>
          </a:bodyPr>
          <a:lstStyle/>
          <a:p>
            <a:r>
              <a:rPr lang="en-US" dirty="0" smtClean="0"/>
              <a:t>Confusion Matrix: k=3</a:t>
            </a:r>
            <a:endParaRPr lang="en-US" dirty="0"/>
          </a:p>
        </p:txBody>
      </p:sp>
      <p:graphicFrame>
        <p:nvGraphicFramePr>
          <p:cNvPr id="10" name="Table 9"/>
          <p:cNvGraphicFramePr>
            <a:graphicFrameLocks noGrp="1"/>
          </p:cNvGraphicFramePr>
          <p:nvPr/>
        </p:nvGraphicFramePr>
        <p:xfrm>
          <a:off x="4866639" y="2072640"/>
          <a:ext cx="3393440" cy="1483360"/>
        </p:xfrm>
        <a:graphic>
          <a:graphicData uri="http://schemas.openxmlformats.org/drawingml/2006/table">
            <a:tbl>
              <a:tblPr firstRow="1" bandRow="1">
                <a:tableStyleId>{5940675A-B579-460E-94D1-54222C63F5DA}</a:tableStyleId>
              </a:tblPr>
              <a:tblGrid>
                <a:gridCol w="848360"/>
                <a:gridCol w="848360"/>
                <a:gridCol w="848360"/>
                <a:gridCol w="848360"/>
              </a:tblGrid>
              <a:tr h="370840">
                <a:tc>
                  <a:txBody>
                    <a:bodyPr/>
                    <a:lstStyle/>
                    <a:p>
                      <a:pPr algn="ctr"/>
                      <a:endParaRPr 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gridSpan="3">
                  <a:txBody>
                    <a:bodyPr/>
                    <a:lstStyle/>
                    <a:p>
                      <a:pPr algn="ctr"/>
                      <a:r>
                        <a:rPr lang="en-US" dirty="0" smtClean="0"/>
                        <a:t>Predicted</a:t>
                      </a:r>
                      <a:endParaRPr lang="en-US" dirty="0"/>
                    </a:p>
                  </a:txBody>
                  <a:tcPr anchor="ctr"/>
                </a:tc>
                <a:tc hMerge="1">
                  <a:txBody>
                    <a:bodyPr/>
                    <a:lstStyle/>
                    <a:p>
                      <a:endParaRPr lang="en-US" dirty="0"/>
                    </a:p>
                  </a:txBody>
                  <a:tcPr/>
                </a:tc>
                <a:tc hMerge="1">
                  <a:txBody>
                    <a:bodyPr/>
                    <a:lstStyle/>
                    <a:p>
                      <a:endParaRPr lang="en-US" dirty="0"/>
                    </a:p>
                  </a:txBody>
                  <a:tcPr/>
                </a:tc>
              </a:tr>
              <a:tr h="370840">
                <a:tc rowSpan="3">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Down</a:t>
                      </a:r>
                      <a:endParaRPr lang="en-US" dirty="0"/>
                    </a:p>
                  </a:txBody>
                  <a:tcPr anchor="ctr"/>
                </a:tc>
                <a:tc>
                  <a:txBody>
                    <a:bodyPr/>
                    <a:lstStyle/>
                    <a:p>
                      <a:pPr algn="ctr"/>
                      <a:r>
                        <a:rPr lang="en-US" dirty="0" smtClean="0"/>
                        <a:t>Up</a:t>
                      </a:r>
                      <a:endParaRPr lang="en-US" dirty="0"/>
                    </a:p>
                  </a:txBody>
                  <a:tcPr anchor="ctr"/>
                </a:tc>
              </a:tr>
              <a:tr h="370840">
                <a:tc vMerge="1">
                  <a:txBody>
                    <a:bodyPr/>
                    <a:lstStyle/>
                    <a:p>
                      <a:endParaRPr lang="en-US" dirty="0"/>
                    </a:p>
                  </a:txBody>
                  <a:tcPr/>
                </a:tc>
                <a:tc>
                  <a:txBody>
                    <a:bodyPr/>
                    <a:lstStyle/>
                    <a:p>
                      <a:pPr algn="ctr"/>
                      <a:r>
                        <a:rPr lang="en-US" dirty="0" smtClean="0"/>
                        <a:t>Down</a:t>
                      </a:r>
                      <a:endParaRPr lang="en-US" dirty="0"/>
                    </a:p>
                  </a:txBody>
                  <a:tcPr anchor="ctr"/>
                </a:tc>
                <a:tc>
                  <a:txBody>
                    <a:bodyPr/>
                    <a:lstStyle/>
                    <a:p>
                      <a:pPr algn="ctr"/>
                      <a:r>
                        <a:rPr lang="en-US" dirty="0" smtClean="0"/>
                        <a:t>43</a:t>
                      </a:r>
                      <a:endParaRPr lang="en-US" dirty="0"/>
                    </a:p>
                  </a:txBody>
                  <a:tcPr anchor="ctr"/>
                </a:tc>
                <a:tc>
                  <a:txBody>
                    <a:bodyPr/>
                    <a:lstStyle/>
                    <a:p>
                      <a:pPr algn="ctr"/>
                      <a:r>
                        <a:rPr lang="en-US" dirty="0" smtClean="0"/>
                        <a:t>58</a:t>
                      </a:r>
                      <a:endParaRPr lang="en-US" dirty="0"/>
                    </a:p>
                  </a:txBody>
                  <a:tcPr anchor="ctr"/>
                </a:tc>
              </a:tr>
              <a:tr h="370840">
                <a:tc vMerge="1">
                  <a:txBody>
                    <a:bodyPr/>
                    <a:lstStyle/>
                    <a:p>
                      <a:endParaRPr lang="en-US" dirty="0"/>
                    </a:p>
                  </a:txBody>
                  <a:tcPr/>
                </a:tc>
                <a:tc>
                  <a:txBody>
                    <a:bodyPr/>
                    <a:lstStyle/>
                    <a:p>
                      <a:pPr algn="ctr"/>
                      <a:r>
                        <a:rPr lang="en-US" dirty="0" smtClean="0"/>
                        <a:t>Up</a:t>
                      </a:r>
                      <a:endParaRPr lang="en-US" dirty="0"/>
                    </a:p>
                  </a:txBody>
                  <a:tcPr anchor="ctr"/>
                </a:tc>
                <a:tc>
                  <a:txBody>
                    <a:bodyPr/>
                    <a:lstStyle/>
                    <a:p>
                      <a:pPr algn="ctr"/>
                      <a:r>
                        <a:rPr lang="en-US" dirty="0" smtClean="0"/>
                        <a:t>68</a:t>
                      </a:r>
                      <a:endParaRPr lang="en-US" dirty="0"/>
                    </a:p>
                  </a:txBody>
                  <a:tcPr anchor="ctr"/>
                </a:tc>
                <a:tc>
                  <a:txBody>
                    <a:bodyPr/>
                    <a:lstStyle/>
                    <a:p>
                      <a:pPr algn="ctr"/>
                      <a:r>
                        <a:rPr lang="en-US" dirty="0" smtClean="0"/>
                        <a:t>83</a:t>
                      </a:r>
                      <a:endParaRPr lang="en-US" dirty="0"/>
                    </a:p>
                  </a:txBody>
                  <a:tcPr anchor="ctr"/>
                </a:tc>
              </a:tr>
            </a:tbl>
          </a:graphicData>
        </a:graphic>
      </p:graphicFrame>
      <p:sp>
        <p:nvSpPr>
          <p:cNvPr id="11" name="TextBox 10"/>
          <p:cNvSpPr txBox="1"/>
          <p:nvPr/>
        </p:nvSpPr>
        <p:spPr>
          <a:xfrm>
            <a:off x="5567680" y="1564640"/>
            <a:ext cx="2249077" cy="369332"/>
          </a:xfrm>
          <a:prstGeom prst="rect">
            <a:avLst/>
          </a:prstGeom>
          <a:noFill/>
        </p:spPr>
        <p:txBody>
          <a:bodyPr wrap="none" rtlCol="0">
            <a:spAutoFit/>
          </a:bodyPr>
          <a:lstStyle/>
          <a:p>
            <a:r>
              <a:rPr lang="en-US" dirty="0" smtClean="0"/>
              <a:t>Confusion Matrix: k=1</a:t>
            </a:r>
            <a:endParaRPr lang="en-US" dirty="0"/>
          </a:p>
        </p:txBody>
      </p:sp>
    </p:spTree>
    <p:extLst>
      <p:ext uri="{BB962C8B-B14F-4D97-AF65-F5344CB8AC3E}">
        <p14:creationId xmlns:p14="http://schemas.microsoft.com/office/powerpoint/2010/main" val="277736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in Insurance Data - KNN</a:t>
            </a:r>
            <a:endParaRPr lang="en-US" dirty="0"/>
          </a:p>
        </p:txBody>
      </p:sp>
      <p:sp>
        <p:nvSpPr>
          <p:cNvPr id="7" name="Content Placeholder 2"/>
          <p:cNvSpPr>
            <a:spLocks noGrp="1"/>
          </p:cNvSpPr>
          <p:nvPr>
            <p:ph idx="1"/>
          </p:nvPr>
        </p:nvSpPr>
        <p:spPr>
          <a:xfrm>
            <a:off x="457200" y="1417638"/>
            <a:ext cx="7609840" cy="4525963"/>
          </a:xfrm>
        </p:spPr>
        <p:txBody>
          <a:bodyPr>
            <a:normAutofit/>
          </a:bodyPr>
          <a:lstStyle/>
          <a:p>
            <a:r>
              <a:rPr lang="en-US" sz="2000" dirty="0" smtClean="0"/>
              <a:t>Consider KNN approach with alternate industry dataset</a:t>
            </a:r>
          </a:p>
          <a:p>
            <a:pPr lvl="1"/>
            <a:r>
              <a:rPr lang="en-US" sz="1600" dirty="0" smtClean="0"/>
              <a:t>85 predictors that measure demographic of 5822 individuals</a:t>
            </a:r>
          </a:p>
          <a:p>
            <a:pPr lvl="1"/>
            <a:r>
              <a:rPr lang="en-US" sz="1600" dirty="0" smtClean="0"/>
              <a:t>Only 6% of people purchased insurance</a:t>
            </a:r>
          </a:p>
          <a:p>
            <a:r>
              <a:rPr lang="en-US" sz="2000" dirty="0" smtClean="0"/>
              <a:t>Standardize all data so that each variable has a mean of 0 and a standard deviation of 1</a:t>
            </a:r>
          </a:p>
          <a:p>
            <a:r>
              <a:rPr lang="en-US" sz="2000" dirty="0" smtClean="0"/>
              <a:t>Test set contains first 1000 observations – training set contains the 4822 others</a:t>
            </a:r>
          </a:p>
          <a:p>
            <a:r>
              <a:rPr lang="en-US" sz="2000" dirty="0" smtClean="0"/>
              <a:t>Error rate decreases significantly as K increases</a:t>
            </a:r>
          </a:p>
          <a:p>
            <a:pPr>
              <a:buNone/>
            </a:pPr>
            <a:r>
              <a:rPr lang="en-US" sz="2000" dirty="0" smtClean="0"/>
              <a:t> </a:t>
            </a:r>
            <a:endParaRPr lang="en-US" sz="2000" dirty="0"/>
          </a:p>
        </p:txBody>
      </p:sp>
      <p:graphicFrame>
        <p:nvGraphicFramePr>
          <p:cNvPr id="8" name="Table 7"/>
          <p:cNvGraphicFramePr>
            <a:graphicFrameLocks noGrp="1"/>
          </p:cNvGraphicFramePr>
          <p:nvPr/>
        </p:nvGraphicFramePr>
        <p:xfrm>
          <a:off x="193039" y="5151120"/>
          <a:ext cx="2834641" cy="1483360"/>
        </p:xfrm>
        <a:graphic>
          <a:graphicData uri="http://schemas.openxmlformats.org/drawingml/2006/table">
            <a:tbl>
              <a:tblPr firstRow="1" bandRow="1">
                <a:tableStyleId>{5940675A-B579-460E-94D1-54222C63F5DA}</a:tableStyleId>
              </a:tblPr>
              <a:tblGrid>
                <a:gridCol w="609601"/>
                <a:gridCol w="812800"/>
                <a:gridCol w="731520"/>
                <a:gridCol w="680720"/>
              </a:tblGrid>
              <a:tr h="370840">
                <a:tc>
                  <a:txBody>
                    <a:bodyPr/>
                    <a:lstStyle/>
                    <a:p>
                      <a:pPr algn="ctr"/>
                      <a:endParaRPr 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gridSpan="3">
                  <a:txBody>
                    <a:bodyPr/>
                    <a:lstStyle/>
                    <a:p>
                      <a:pPr algn="ctr"/>
                      <a:r>
                        <a:rPr lang="en-US" dirty="0" smtClean="0"/>
                        <a:t>Predicted</a:t>
                      </a:r>
                      <a:endParaRPr lang="en-US" dirty="0"/>
                    </a:p>
                  </a:txBody>
                  <a:tcPr anchor="ctr"/>
                </a:tc>
                <a:tc hMerge="1">
                  <a:txBody>
                    <a:bodyPr/>
                    <a:lstStyle/>
                    <a:p>
                      <a:endParaRPr lang="en-US" dirty="0"/>
                    </a:p>
                  </a:txBody>
                  <a:tcPr/>
                </a:tc>
                <a:tc hMerge="1">
                  <a:txBody>
                    <a:bodyPr/>
                    <a:lstStyle/>
                    <a:p>
                      <a:endParaRPr lang="en-US" dirty="0"/>
                    </a:p>
                  </a:txBody>
                  <a:tcPr/>
                </a:tc>
              </a:tr>
              <a:tr h="370840">
                <a:tc rowSpan="3">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Yes</a:t>
                      </a:r>
                      <a:endParaRPr lang="en-US" dirty="0"/>
                    </a:p>
                  </a:txBody>
                  <a:tcPr anchor="ctr"/>
                </a:tc>
              </a:tr>
              <a:tr h="370840">
                <a:tc vMerge="1">
                  <a:txBody>
                    <a:bodyPr/>
                    <a:lstStyle/>
                    <a:p>
                      <a:endParaRPr lang="en-US" dirty="0"/>
                    </a:p>
                  </a:txBody>
                  <a:tcPr/>
                </a:tc>
                <a:tc>
                  <a:txBody>
                    <a:bodyPr/>
                    <a:lstStyle/>
                    <a:p>
                      <a:pPr algn="ctr"/>
                      <a:r>
                        <a:rPr lang="en-US" dirty="0" smtClean="0"/>
                        <a:t>No</a:t>
                      </a:r>
                      <a:endParaRPr lang="en-US" dirty="0"/>
                    </a:p>
                  </a:txBody>
                  <a:tcPr anchor="ctr"/>
                </a:tc>
                <a:tc>
                  <a:txBody>
                    <a:bodyPr/>
                    <a:lstStyle/>
                    <a:p>
                      <a:pPr algn="ctr"/>
                      <a:r>
                        <a:rPr lang="en-US" dirty="0" smtClean="0"/>
                        <a:t>873</a:t>
                      </a:r>
                      <a:endParaRPr lang="en-US" dirty="0"/>
                    </a:p>
                  </a:txBody>
                  <a:tcPr anchor="ctr"/>
                </a:tc>
                <a:tc>
                  <a:txBody>
                    <a:bodyPr/>
                    <a:lstStyle/>
                    <a:p>
                      <a:pPr algn="ctr"/>
                      <a:r>
                        <a:rPr lang="en-US" dirty="0" smtClean="0"/>
                        <a:t>50</a:t>
                      </a:r>
                      <a:endParaRPr lang="en-US" dirty="0"/>
                    </a:p>
                  </a:txBody>
                  <a:tcPr anchor="ctr"/>
                </a:tc>
              </a:tr>
              <a:tr h="370840">
                <a:tc vMerge="1">
                  <a:txBody>
                    <a:bodyPr/>
                    <a:lstStyle/>
                    <a:p>
                      <a:endParaRPr lang="en-US" dirty="0"/>
                    </a:p>
                  </a:txBody>
                  <a:tcPr/>
                </a:tc>
                <a:tc>
                  <a:txBody>
                    <a:bodyPr/>
                    <a:lstStyle/>
                    <a:p>
                      <a:pPr algn="ctr"/>
                      <a:r>
                        <a:rPr lang="en-US" dirty="0" smtClean="0"/>
                        <a:t>Yes</a:t>
                      </a:r>
                      <a:endParaRPr lang="en-US" dirty="0"/>
                    </a:p>
                  </a:txBody>
                  <a:tcPr anchor="ctr"/>
                </a:tc>
                <a:tc>
                  <a:txBody>
                    <a:bodyPr/>
                    <a:lstStyle/>
                    <a:p>
                      <a:pPr algn="ctr"/>
                      <a:r>
                        <a:rPr lang="en-US" dirty="0" smtClean="0"/>
                        <a:t>68</a:t>
                      </a:r>
                      <a:endParaRPr lang="en-US" dirty="0"/>
                    </a:p>
                  </a:txBody>
                  <a:tcPr anchor="ctr"/>
                </a:tc>
                <a:tc>
                  <a:txBody>
                    <a:bodyPr/>
                    <a:lstStyle/>
                    <a:p>
                      <a:pPr algn="ctr"/>
                      <a:r>
                        <a:rPr lang="en-US" dirty="0" smtClean="0"/>
                        <a:t>9</a:t>
                      </a:r>
                      <a:endParaRPr lang="en-US" dirty="0"/>
                    </a:p>
                  </a:txBody>
                  <a:tcPr anchor="ctr"/>
                </a:tc>
              </a:tr>
            </a:tbl>
          </a:graphicData>
        </a:graphic>
      </p:graphicFrame>
      <p:sp>
        <p:nvSpPr>
          <p:cNvPr id="9" name="TextBox 8"/>
          <p:cNvSpPr txBox="1"/>
          <p:nvPr/>
        </p:nvSpPr>
        <p:spPr>
          <a:xfrm>
            <a:off x="650240" y="4273788"/>
            <a:ext cx="2249077" cy="369332"/>
          </a:xfrm>
          <a:prstGeom prst="rect">
            <a:avLst/>
          </a:prstGeom>
          <a:noFill/>
        </p:spPr>
        <p:txBody>
          <a:bodyPr wrap="none" rtlCol="0">
            <a:spAutoFit/>
          </a:bodyPr>
          <a:lstStyle/>
          <a:p>
            <a:r>
              <a:rPr lang="en-US" dirty="0" smtClean="0"/>
              <a:t>Confusion Matrix: k=1</a:t>
            </a:r>
            <a:endParaRPr lang="en-US" dirty="0"/>
          </a:p>
        </p:txBody>
      </p:sp>
      <p:sp>
        <p:nvSpPr>
          <p:cNvPr id="11" name="TextBox 10"/>
          <p:cNvSpPr txBox="1"/>
          <p:nvPr/>
        </p:nvSpPr>
        <p:spPr>
          <a:xfrm>
            <a:off x="3576320" y="4273788"/>
            <a:ext cx="2249077" cy="369332"/>
          </a:xfrm>
          <a:prstGeom prst="rect">
            <a:avLst/>
          </a:prstGeom>
          <a:noFill/>
        </p:spPr>
        <p:txBody>
          <a:bodyPr wrap="none" rtlCol="0">
            <a:spAutoFit/>
          </a:bodyPr>
          <a:lstStyle/>
          <a:p>
            <a:r>
              <a:rPr lang="en-US" dirty="0" smtClean="0"/>
              <a:t>Confusion Matrix: k=3</a:t>
            </a:r>
            <a:endParaRPr lang="en-US" dirty="0"/>
          </a:p>
        </p:txBody>
      </p:sp>
      <p:graphicFrame>
        <p:nvGraphicFramePr>
          <p:cNvPr id="12" name="Table 11"/>
          <p:cNvGraphicFramePr>
            <a:graphicFrameLocks noGrp="1"/>
          </p:cNvGraphicFramePr>
          <p:nvPr/>
        </p:nvGraphicFramePr>
        <p:xfrm>
          <a:off x="3180080" y="5151120"/>
          <a:ext cx="2834641" cy="1483360"/>
        </p:xfrm>
        <a:graphic>
          <a:graphicData uri="http://schemas.openxmlformats.org/drawingml/2006/table">
            <a:tbl>
              <a:tblPr firstRow="1" bandRow="1">
                <a:tableStyleId>{5940675A-B579-460E-94D1-54222C63F5DA}</a:tableStyleId>
              </a:tblPr>
              <a:tblGrid>
                <a:gridCol w="609601"/>
                <a:gridCol w="812800"/>
                <a:gridCol w="731520"/>
                <a:gridCol w="680720"/>
              </a:tblGrid>
              <a:tr h="370840">
                <a:tc>
                  <a:txBody>
                    <a:bodyPr/>
                    <a:lstStyle/>
                    <a:p>
                      <a:pPr algn="ctr"/>
                      <a:endParaRPr 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gridSpan="3">
                  <a:txBody>
                    <a:bodyPr/>
                    <a:lstStyle/>
                    <a:p>
                      <a:pPr algn="ctr"/>
                      <a:r>
                        <a:rPr lang="en-US" dirty="0" smtClean="0"/>
                        <a:t>Predicted</a:t>
                      </a:r>
                      <a:endParaRPr lang="en-US" dirty="0"/>
                    </a:p>
                  </a:txBody>
                  <a:tcPr anchor="ctr"/>
                </a:tc>
                <a:tc hMerge="1">
                  <a:txBody>
                    <a:bodyPr/>
                    <a:lstStyle/>
                    <a:p>
                      <a:endParaRPr lang="en-US" dirty="0"/>
                    </a:p>
                  </a:txBody>
                  <a:tcPr/>
                </a:tc>
                <a:tc hMerge="1">
                  <a:txBody>
                    <a:bodyPr/>
                    <a:lstStyle/>
                    <a:p>
                      <a:endParaRPr lang="en-US" dirty="0"/>
                    </a:p>
                  </a:txBody>
                  <a:tcPr/>
                </a:tc>
              </a:tr>
              <a:tr h="370840">
                <a:tc rowSpan="3">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Yes</a:t>
                      </a:r>
                      <a:endParaRPr lang="en-US" dirty="0"/>
                    </a:p>
                  </a:txBody>
                  <a:tcPr anchor="ctr"/>
                </a:tc>
              </a:tr>
              <a:tr h="370840">
                <a:tc vMerge="1">
                  <a:txBody>
                    <a:bodyPr/>
                    <a:lstStyle/>
                    <a:p>
                      <a:endParaRPr lang="en-US" dirty="0"/>
                    </a:p>
                  </a:txBody>
                  <a:tcPr/>
                </a:tc>
                <a:tc>
                  <a:txBody>
                    <a:bodyPr/>
                    <a:lstStyle/>
                    <a:p>
                      <a:pPr algn="ctr"/>
                      <a:r>
                        <a:rPr lang="en-US" dirty="0" smtClean="0"/>
                        <a:t>No</a:t>
                      </a:r>
                      <a:endParaRPr lang="en-US" dirty="0"/>
                    </a:p>
                  </a:txBody>
                  <a:tcPr anchor="ctr"/>
                </a:tc>
                <a:tc>
                  <a:txBody>
                    <a:bodyPr/>
                    <a:lstStyle/>
                    <a:p>
                      <a:pPr algn="ctr"/>
                      <a:r>
                        <a:rPr lang="en-US" dirty="0" smtClean="0"/>
                        <a:t>920</a:t>
                      </a:r>
                      <a:endParaRPr lang="en-US" dirty="0"/>
                    </a:p>
                  </a:txBody>
                  <a:tcPr anchor="ctr"/>
                </a:tc>
                <a:tc>
                  <a:txBody>
                    <a:bodyPr/>
                    <a:lstStyle/>
                    <a:p>
                      <a:pPr algn="ctr"/>
                      <a:r>
                        <a:rPr lang="en-US" dirty="0" smtClean="0"/>
                        <a:t>54</a:t>
                      </a:r>
                      <a:endParaRPr lang="en-US" dirty="0"/>
                    </a:p>
                  </a:txBody>
                  <a:tcPr anchor="ctr"/>
                </a:tc>
              </a:tr>
              <a:tr h="370840">
                <a:tc vMerge="1">
                  <a:txBody>
                    <a:bodyPr/>
                    <a:lstStyle/>
                    <a:p>
                      <a:endParaRPr lang="en-US" dirty="0"/>
                    </a:p>
                  </a:txBody>
                  <a:tcPr/>
                </a:tc>
                <a:tc>
                  <a:txBody>
                    <a:bodyPr/>
                    <a:lstStyle/>
                    <a:p>
                      <a:pPr algn="ctr"/>
                      <a:r>
                        <a:rPr lang="en-US" dirty="0" smtClean="0"/>
                        <a:t>Yes</a:t>
                      </a:r>
                      <a:endParaRPr lang="en-US" dirty="0"/>
                    </a:p>
                  </a:txBody>
                  <a:tcPr anchor="ctr"/>
                </a:tc>
                <a:tc>
                  <a:txBody>
                    <a:bodyPr/>
                    <a:lstStyle/>
                    <a:p>
                      <a:pPr algn="ctr"/>
                      <a:r>
                        <a:rPr lang="en-US" dirty="0" smtClean="0"/>
                        <a:t>21</a:t>
                      </a:r>
                      <a:endParaRPr lang="en-US" dirty="0"/>
                    </a:p>
                  </a:txBody>
                  <a:tcPr anchor="ctr"/>
                </a:tc>
                <a:tc>
                  <a:txBody>
                    <a:bodyPr/>
                    <a:lstStyle/>
                    <a:p>
                      <a:pPr algn="ctr"/>
                      <a:r>
                        <a:rPr lang="en-US" dirty="0" smtClean="0"/>
                        <a:t>5</a:t>
                      </a:r>
                      <a:endParaRPr lang="en-US" dirty="0"/>
                    </a:p>
                  </a:txBody>
                  <a:tcPr anchor="ctr"/>
                </a:tc>
              </a:tr>
            </a:tbl>
          </a:graphicData>
        </a:graphic>
      </p:graphicFrame>
      <p:graphicFrame>
        <p:nvGraphicFramePr>
          <p:cNvPr id="13" name="Table 12"/>
          <p:cNvGraphicFramePr>
            <a:graphicFrameLocks noGrp="1"/>
          </p:cNvGraphicFramePr>
          <p:nvPr/>
        </p:nvGraphicFramePr>
        <p:xfrm>
          <a:off x="6167119" y="5151120"/>
          <a:ext cx="2834641" cy="1483360"/>
        </p:xfrm>
        <a:graphic>
          <a:graphicData uri="http://schemas.openxmlformats.org/drawingml/2006/table">
            <a:tbl>
              <a:tblPr firstRow="1" bandRow="1">
                <a:tableStyleId>{5940675A-B579-460E-94D1-54222C63F5DA}</a:tableStyleId>
              </a:tblPr>
              <a:tblGrid>
                <a:gridCol w="609601"/>
                <a:gridCol w="812800"/>
                <a:gridCol w="731520"/>
                <a:gridCol w="680720"/>
              </a:tblGrid>
              <a:tr h="370840">
                <a:tc>
                  <a:txBody>
                    <a:bodyPr/>
                    <a:lstStyle/>
                    <a:p>
                      <a:pPr algn="ctr"/>
                      <a:endParaRPr 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gridSpan="3">
                  <a:txBody>
                    <a:bodyPr/>
                    <a:lstStyle/>
                    <a:p>
                      <a:pPr algn="ctr"/>
                      <a:r>
                        <a:rPr lang="en-US" dirty="0" smtClean="0"/>
                        <a:t>Predicted</a:t>
                      </a:r>
                      <a:endParaRPr lang="en-US" dirty="0"/>
                    </a:p>
                  </a:txBody>
                  <a:tcPr anchor="ctr"/>
                </a:tc>
                <a:tc hMerge="1">
                  <a:txBody>
                    <a:bodyPr/>
                    <a:lstStyle/>
                    <a:p>
                      <a:endParaRPr lang="en-US" dirty="0"/>
                    </a:p>
                  </a:txBody>
                  <a:tcPr/>
                </a:tc>
                <a:tc hMerge="1">
                  <a:txBody>
                    <a:bodyPr/>
                    <a:lstStyle/>
                    <a:p>
                      <a:endParaRPr lang="en-US" dirty="0"/>
                    </a:p>
                  </a:txBody>
                  <a:tcPr/>
                </a:tc>
              </a:tr>
              <a:tr h="370840">
                <a:tc rowSpan="3">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Yes</a:t>
                      </a:r>
                      <a:endParaRPr lang="en-US" dirty="0"/>
                    </a:p>
                  </a:txBody>
                  <a:tcPr anchor="ctr"/>
                </a:tc>
              </a:tr>
              <a:tr h="370840">
                <a:tc vMerge="1">
                  <a:txBody>
                    <a:bodyPr/>
                    <a:lstStyle/>
                    <a:p>
                      <a:endParaRPr lang="en-US" dirty="0"/>
                    </a:p>
                  </a:txBody>
                  <a:tcPr/>
                </a:tc>
                <a:tc>
                  <a:txBody>
                    <a:bodyPr/>
                    <a:lstStyle/>
                    <a:p>
                      <a:pPr algn="ctr"/>
                      <a:r>
                        <a:rPr lang="en-US" dirty="0" smtClean="0"/>
                        <a:t>No</a:t>
                      </a:r>
                      <a:endParaRPr lang="en-US" dirty="0"/>
                    </a:p>
                  </a:txBody>
                  <a:tcPr anchor="ctr"/>
                </a:tc>
                <a:tc>
                  <a:txBody>
                    <a:bodyPr/>
                    <a:lstStyle/>
                    <a:p>
                      <a:pPr algn="ctr"/>
                      <a:r>
                        <a:rPr lang="en-US" dirty="0" smtClean="0"/>
                        <a:t>980</a:t>
                      </a:r>
                      <a:endParaRPr lang="en-US" dirty="0"/>
                    </a:p>
                  </a:txBody>
                  <a:tcPr anchor="ctr"/>
                </a:tc>
                <a:tc>
                  <a:txBody>
                    <a:bodyPr/>
                    <a:lstStyle/>
                    <a:p>
                      <a:pPr algn="ctr"/>
                      <a:r>
                        <a:rPr lang="en-US" dirty="0" smtClean="0"/>
                        <a:t>55</a:t>
                      </a:r>
                      <a:endParaRPr lang="en-US" dirty="0"/>
                    </a:p>
                  </a:txBody>
                  <a:tcPr anchor="ctr"/>
                </a:tc>
              </a:tr>
              <a:tr h="370840">
                <a:tc vMerge="1">
                  <a:txBody>
                    <a:bodyPr/>
                    <a:lstStyle/>
                    <a:p>
                      <a:endParaRPr lang="en-US" dirty="0"/>
                    </a:p>
                  </a:txBody>
                  <a:tcPr/>
                </a:tc>
                <a:tc>
                  <a:txBody>
                    <a:bodyPr/>
                    <a:lstStyle/>
                    <a:p>
                      <a:pPr algn="ctr"/>
                      <a:r>
                        <a:rPr lang="en-US" dirty="0" smtClean="0"/>
                        <a:t>Yes</a:t>
                      </a:r>
                      <a:endParaRPr lang="en-US" dirty="0"/>
                    </a:p>
                  </a:txBody>
                  <a:tcPr anchor="ctr"/>
                </a:tc>
                <a:tc>
                  <a:txBody>
                    <a:bodyPr/>
                    <a:lstStyle/>
                    <a:p>
                      <a:pPr algn="ctr"/>
                      <a:r>
                        <a:rPr lang="en-US" dirty="0" smtClean="0"/>
                        <a:t>11</a:t>
                      </a:r>
                      <a:endParaRPr lang="en-US" dirty="0"/>
                    </a:p>
                  </a:txBody>
                  <a:tcPr anchor="ctr"/>
                </a:tc>
                <a:tc>
                  <a:txBody>
                    <a:bodyPr/>
                    <a:lstStyle/>
                    <a:p>
                      <a:pPr algn="ctr"/>
                      <a:r>
                        <a:rPr lang="en-US" dirty="0" smtClean="0"/>
                        <a:t>4</a:t>
                      </a:r>
                      <a:endParaRPr lang="en-US" dirty="0"/>
                    </a:p>
                  </a:txBody>
                  <a:tcPr anchor="ctr"/>
                </a:tc>
              </a:tr>
            </a:tbl>
          </a:graphicData>
        </a:graphic>
      </p:graphicFrame>
      <p:sp>
        <p:nvSpPr>
          <p:cNvPr id="14" name="TextBox 13"/>
          <p:cNvSpPr txBox="1"/>
          <p:nvPr/>
        </p:nvSpPr>
        <p:spPr>
          <a:xfrm>
            <a:off x="6437723" y="4273788"/>
            <a:ext cx="2249077" cy="369332"/>
          </a:xfrm>
          <a:prstGeom prst="rect">
            <a:avLst/>
          </a:prstGeom>
          <a:noFill/>
        </p:spPr>
        <p:txBody>
          <a:bodyPr wrap="none" rtlCol="0">
            <a:spAutoFit/>
          </a:bodyPr>
          <a:lstStyle/>
          <a:p>
            <a:r>
              <a:rPr lang="en-US" dirty="0" smtClean="0"/>
              <a:t>Confusion Matrix: k=5</a:t>
            </a:r>
            <a:endParaRPr lang="en-US" dirty="0"/>
          </a:p>
        </p:txBody>
      </p:sp>
      <p:sp>
        <p:nvSpPr>
          <p:cNvPr id="15" name="TextBox 14"/>
          <p:cNvSpPr txBox="1"/>
          <p:nvPr/>
        </p:nvSpPr>
        <p:spPr>
          <a:xfrm>
            <a:off x="1087120" y="4598908"/>
            <a:ext cx="1586973" cy="369332"/>
          </a:xfrm>
          <a:prstGeom prst="rect">
            <a:avLst/>
          </a:prstGeom>
          <a:noFill/>
        </p:spPr>
        <p:txBody>
          <a:bodyPr wrap="none" rtlCol="0">
            <a:spAutoFit/>
          </a:bodyPr>
          <a:lstStyle/>
          <a:p>
            <a:r>
              <a:rPr lang="en-US" dirty="0" smtClean="0">
                <a:solidFill>
                  <a:srgbClr val="FF0000"/>
                </a:solidFill>
              </a:rPr>
              <a:t>12% error Rate</a:t>
            </a:r>
            <a:endParaRPr lang="en-US" dirty="0">
              <a:solidFill>
                <a:srgbClr val="FF0000"/>
              </a:solidFill>
            </a:endParaRPr>
          </a:p>
        </p:txBody>
      </p:sp>
      <p:sp>
        <p:nvSpPr>
          <p:cNvPr id="16" name="TextBox 15"/>
          <p:cNvSpPr txBox="1"/>
          <p:nvPr/>
        </p:nvSpPr>
        <p:spPr>
          <a:xfrm>
            <a:off x="4003040" y="4598908"/>
            <a:ext cx="1583767" cy="369332"/>
          </a:xfrm>
          <a:prstGeom prst="rect">
            <a:avLst/>
          </a:prstGeom>
          <a:noFill/>
        </p:spPr>
        <p:txBody>
          <a:bodyPr wrap="none" rtlCol="0">
            <a:spAutoFit/>
          </a:bodyPr>
          <a:lstStyle/>
          <a:p>
            <a:r>
              <a:rPr lang="en-US" dirty="0" smtClean="0">
                <a:solidFill>
                  <a:srgbClr val="FF0000"/>
                </a:solidFill>
              </a:rPr>
              <a:t>19% Error Rate</a:t>
            </a:r>
            <a:endParaRPr lang="en-US" dirty="0">
              <a:solidFill>
                <a:srgbClr val="FF0000"/>
              </a:solidFill>
            </a:endParaRPr>
          </a:p>
        </p:txBody>
      </p:sp>
      <p:sp>
        <p:nvSpPr>
          <p:cNvPr id="17" name="TextBox 16"/>
          <p:cNvSpPr txBox="1"/>
          <p:nvPr/>
        </p:nvSpPr>
        <p:spPr>
          <a:xfrm>
            <a:off x="6928305" y="4598908"/>
            <a:ext cx="1758495" cy="369332"/>
          </a:xfrm>
          <a:prstGeom prst="rect">
            <a:avLst/>
          </a:prstGeom>
          <a:noFill/>
        </p:spPr>
        <p:txBody>
          <a:bodyPr wrap="none" rtlCol="0">
            <a:spAutoFit/>
          </a:bodyPr>
          <a:lstStyle/>
          <a:p>
            <a:r>
              <a:rPr lang="en-US" dirty="0" smtClean="0">
                <a:solidFill>
                  <a:srgbClr val="FF0000"/>
                </a:solidFill>
              </a:rPr>
              <a:t>26.7% Error Rate</a:t>
            </a:r>
            <a:endParaRPr lang="en-US" dirty="0">
              <a:solidFill>
                <a:srgbClr val="FF0000"/>
              </a:solidFill>
            </a:endParaRPr>
          </a:p>
        </p:txBody>
      </p:sp>
    </p:spTree>
    <p:extLst>
      <p:ext uri="{BB962C8B-B14F-4D97-AF65-F5344CB8AC3E}">
        <p14:creationId xmlns:p14="http://schemas.microsoft.com/office/powerpoint/2010/main" val="277736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in Insurance Data – logistic regression</a:t>
            </a:r>
            <a:endParaRPr lang="en-US" dirty="0"/>
          </a:p>
        </p:txBody>
      </p:sp>
      <p:sp>
        <p:nvSpPr>
          <p:cNvPr id="7" name="Content Placeholder 2"/>
          <p:cNvSpPr>
            <a:spLocks noGrp="1"/>
          </p:cNvSpPr>
          <p:nvPr>
            <p:ph idx="1"/>
          </p:nvPr>
        </p:nvSpPr>
        <p:spPr>
          <a:xfrm>
            <a:off x="457200" y="1615440"/>
            <a:ext cx="7609840" cy="4328161"/>
          </a:xfrm>
        </p:spPr>
        <p:txBody>
          <a:bodyPr>
            <a:normAutofit/>
          </a:bodyPr>
          <a:lstStyle/>
          <a:p>
            <a:r>
              <a:rPr lang="en-US" sz="2000" dirty="0" smtClean="0"/>
              <a:t>Consider a logistic regression of the same insurance industry dataset</a:t>
            </a:r>
          </a:p>
          <a:p>
            <a:pPr lvl="1"/>
            <a:r>
              <a:rPr lang="en-US" sz="1600" dirty="0" smtClean="0"/>
              <a:t>85 predictors that measure demographic of 5822 individuals</a:t>
            </a:r>
          </a:p>
          <a:p>
            <a:pPr lvl="1"/>
            <a:r>
              <a:rPr lang="en-US" sz="1600" dirty="0" smtClean="0"/>
              <a:t>Only 6% of people purchased insurance</a:t>
            </a:r>
          </a:p>
          <a:p>
            <a:r>
              <a:rPr lang="en-US" sz="2000" dirty="0" smtClean="0"/>
              <a:t>Criteria for purchase if predicted probability is greater than 0.5 or 0.25</a:t>
            </a:r>
          </a:p>
          <a:p>
            <a:pPr lvl="1"/>
            <a:r>
              <a:rPr lang="en-US" sz="1600" dirty="0" smtClean="0"/>
              <a:t>Criteria of 0.5 predicts no insurance purchases properly</a:t>
            </a:r>
          </a:p>
          <a:p>
            <a:pPr lvl="1"/>
            <a:r>
              <a:rPr lang="en-US" sz="1600" dirty="0" smtClean="0"/>
              <a:t>Criteria of 0.25 predicts 11 of 33 properly. This is equivalent to saying that you have a success rate of 33% when the computed probability of purchase is greater than 25%</a:t>
            </a:r>
          </a:p>
          <a:p>
            <a:pPr>
              <a:buNone/>
            </a:pPr>
            <a:r>
              <a:rPr lang="en-US" sz="2000" dirty="0" smtClean="0"/>
              <a:t> </a:t>
            </a:r>
            <a:endParaRPr lang="en-US" sz="2000" i="1" dirty="0"/>
          </a:p>
        </p:txBody>
      </p:sp>
      <p:graphicFrame>
        <p:nvGraphicFramePr>
          <p:cNvPr id="8" name="Table 7"/>
          <p:cNvGraphicFramePr>
            <a:graphicFrameLocks noGrp="1"/>
          </p:cNvGraphicFramePr>
          <p:nvPr/>
        </p:nvGraphicFramePr>
        <p:xfrm>
          <a:off x="1253353" y="5201921"/>
          <a:ext cx="2834641" cy="1483360"/>
        </p:xfrm>
        <a:graphic>
          <a:graphicData uri="http://schemas.openxmlformats.org/drawingml/2006/table">
            <a:tbl>
              <a:tblPr firstRow="1" bandRow="1">
                <a:tableStyleId>{5940675A-B579-460E-94D1-54222C63F5DA}</a:tableStyleId>
              </a:tblPr>
              <a:tblGrid>
                <a:gridCol w="609601"/>
                <a:gridCol w="812800"/>
                <a:gridCol w="731520"/>
                <a:gridCol w="680720"/>
              </a:tblGrid>
              <a:tr h="370840">
                <a:tc>
                  <a:txBody>
                    <a:bodyPr/>
                    <a:lstStyle/>
                    <a:p>
                      <a:pPr algn="ctr"/>
                      <a:endParaRPr 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gridSpan="3">
                  <a:txBody>
                    <a:bodyPr/>
                    <a:lstStyle/>
                    <a:p>
                      <a:pPr algn="ctr"/>
                      <a:r>
                        <a:rPr lang="en-US" dirty="0" smtClean="0"/>
                        <a:t>Predicted</a:t>
                      </a:r>
                      <a:endParaRPr lang="en-US" dirty="0"/>
                    </a:p>
                  </a:txBody>
                  <a:tcPr anchor="ctr"/>
                </a:tc>
                <a:tc hMerge="1">
                  <a:txBody>
                    <a:bodyPr/>
                    <a:lstStyle/>
                    <a:p>
                      <a:endParaRPr lang="en-US" dirty="0"/>
                    </a:p>
                  </a:txBody>
                  <a:tcPr/>
                </a:tc>
                <a:tc hMerge="1">
                  <a:txBody>
                    <a:bodyPr/>
                    <a:lstStyle/>
                    <a:p>
                      <a:endParaRPr lang="en-US" dirty="0"/>
                    </a:p>
                  </a:txBody>
                  <a:tcPr/>
                </a:tc>
              </a:tr>
              <a:tr h="370840">
                <a:tc rowSpan="3">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Yes</a:t>
                      </a:r>
                      <a:endParaRPr lang="en-US" dirty="0"/>
                    </a:p>
                  </a:txBody>
                  <a:tcPr anchor="ctr"/>
                </a:tc>
              </a:tr>
              <a:tr h="370840">
                <a:tc vMerge="1">
                  <a:txBody>
                    <a:bodyPr/>
                    <a:lstStyle/>
                    <a:p>
                      <a:endParaRPr lang="en-US" dirty="0"/>
                    </a:p>
                  </a:txBody>
                  <a:tcPr/>
                </a:tc>
                <a:tc>
                  <a:txBody>
                    <a:bodyPr/>
                    <a:lstStyle/>
                    <a:p>
                      <a:pPr algn="ctr"/>
                      <a:r>
                        <a:rPr lang="en-US" dirty="0" smtClean="0"/>
                        <a:t>No</a:t>
                      </a:r>
                      <a:endParaRPr lang="en-US" dirty="0"/>
                    </a:p>
                  </a:txBody>
                  <a:tcPr anchor="ctr"/>
                </a:tc>
                <a:tc>
                  <a:txBody>
                    <a:bodyPr/>
                    <a:lstStyle/>
                    <a:p>
                      <a:pPr algn="ctr"/>
                      <a:r>
                        <a:rPr lang="en-US" dirty="0" smtClean="0"/>
                        <a:t>934</a:t>
                      </a:r>
                      <a:endParaRPr lang="en-US" dirty="0"/>
                    </a:p>
                  </a:txBody>
                  <a:tcPr anchor="ctr"/>
                </a:tc>
                <a:tc>
                  <a:txBody>
                    <a:bodyPr/>
                    <a:lstStyle/>
                    <a:p>
                      <a:pPr algn="ctr"/>
                      <a:r>
                        <a:rPr lang="en-US" dirty="0" smtClean="0"/>
                        <a:t>59</a:t>
                      </a:r>
                      <a:endParaRPr lang="en-US" dirty="0"/>
                    </a:p>
                  </a:txBody>
                  <a:tcPr anchor="ctr"/>
                </a:tc>
              </a:tr>
              <a:tr h="370840">
                <a:tc vMerge="1">
                  <a:txBody>
                    <a:bodyPr/>
                    <a:lstStyle/>
                    <a:p>
                      <a:endParaRPr lang="en-US" dirty="0"/>
                    </a:p>
                  </a:txBody>
                  <a:tcPr/>
                </a:tc>
                <a:tc>
                  <a:txBody>
                    <a:bodyPr/>
                    <a:lstStyle/>
                    <a:p>
                      <a:pPr algn="ctr"/>
                      <a:r>
                        <a:rPr lang="en-US" dirty="0" smtClean="0"/>
                        <a:t>Yes</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0</a:t>
                      </a:r>
                      <a:endParaRPr lang="en-US" dirty="0"/>
                    </a:p>
                  </a:txBody>
                  <a:tcPr anchor="ctr"/>
                </a:tc>
              </a:tr>
            </a:tbl>
          </a:graphicData>
        </a:graphic>
      </p:graphicFrame>
      <p:sp>
        <p:nvSpPr>
          <p:cNvPr id="9" name="TextBox 8"/>
          <p:cNvSpPr txBox="1"/>
          <p:nvPr/>
        </p:nvSpPr>
        <p:spPr>
          <a:xfrm>
            <a:off x="1456906" y="4649709"/>
            <a:ext cx="2681888" cy="369332"/>
          </a:xfrm>
          <a:prstGeom prst="rect">
            <a:avLst/>
          </a:prstGeom>
          <a:noFill/>
        </p:spPr>
        <p:txBody>
          <a:bodyPr wrap="none" rtlCol="0">
            <a:spAutoFit/>
          </a:bodyPr>
          <a:lstStyle/>
          <a:p>
            <a:r>
              <a:rPr lang="en-US" dirty="0" smtClean="0"/>
              <a:t>Confusion Matrix: p(x)&gt;0.5</a:t>
            </a:r>
            <a:endParaRPr lang="en-US" dirty="0"/>
          </a:p>
        </p:txBody>
      </p:sp>
      <p:sp>
        <p:nvSpPr>
          <p:cNvPr id="11" name="TextBox 10"/>
          <p:cNvSpPr txBox="1"/>
          <p:nvPr/>
        </p:nvSpPr>
        <p:spPr>
          <a:xfrm>
            <a:off x="4736573" y="4649709"/>
            <a:ext cx="2798908" cy="369332"/>
          </a:xfrm>
          <a:prstGeom prst="rect">
            <a:avLst/>
          </a:prstGeom>
          <a:noFill/>
        </p:spPr>
        <p:txBody>
          <a:bodyPr wrap="none" rtlCol="0">
            <a:spAutoFit/>
          </a:bodyPr>
          <a:lstStyle/>
          <a:p>
            <a:r>
              <a:rPr lang="en-US" dirty="0" smtClean="0"/>
              <a:t>Confusion Matrix: p(x)&gt;0.25</a:t>
            </a:r>
            <a:endParaRPr lang="en-US" dirty="0"/>
          </a:p>
        </p:txBody>
      </p:sp>
      <p:graphicFrame>
        <p:nvGraphicFramePr>
          <p:cNvPr id="12" name="Table 11"/>
          <p:cNvGraphicFramePr>
            <a:graphicFrameLocks noGrp="1"/>
          </p:cNvGraphicFramePr>
          <p:nvPr/>
        </p:nvGraphicFramePr>
        <p:xfrm>
          <a:off x="4736573" y="5201921"/>
          <a:ext cx="2834641" cy="1483360"/>
        </p:xfrm>
        <a:graphic>
          <a:graphicData uri="http://schemas.openxmlformats.org/drawingml/2006/table">
            <a:tbl>
              <a:tblPr firstRow="1" bandRow="1">
                <a:tableStyleId>{5940675A-B579-460E-94D1-54222C63F5DA}</a:tableStyleId>
              </a:tblPr>
              <a:tblGrid>
                <a:gridCol w="609601"/>
                <a:gridCol w="812800"/>
                <a:gridCol w="731520"/>
                <a:gridCol w="680720"/>
              </a:tblGrid>
              <a:tr h="370840">
                <a:tc>
                  <a:txBody>
                    <a:bodyPr/>
                    <a:lstStyle/>
                    <a:p>
                      <a:pPr algn="ctr"/>
                      <a:endParaRPr 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gridSpan="3">
                  <a:txBody>
                    <a:bodyPr/>
                    <a:lstStyle/>
                    <a:p>
                      <a:pPr algn="ctr"/>
                      <a:r>
                        <a:rPr lang="en-US" dirty="0" smtClean="0"/>
                        <a:t>Predicted</a:t>
                      </a:r>
                      <a:endParaRPr lang="en-US" dirty="0"/>
                    </a:p>
                  </a:txBody>
                  <a:tcPr anchor="ctr"/>
                </a:tc>
                <a:tc hMerge="1">
                  <a:txBody>
                    <a:bodyPr/>
                    <a:lstStyle/>
                    <a:p>
                      <a:endParaRPr lang="en-US" dirty="0"/>
                    </a:p>
                  </a:txBody>
                  <a:tcPr/>
                </a:tc>
                <a:tc hMerge="1">
                  <a:txBody>
                    <a:bodyPr/>
                    <a:lstStyle/>
                    <a:p>
                      <a:endParaRPr lang="en-US" dirty="0"/>
                    </a:p>
                  </a:txBody>
                  <a:tcPr/>
                </a:tc>
              </a:tr>
              <a:tr h="370840">
                <a:tc rowSpan="3">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No</a:t>
                      </a:r>
                      <a:endParaRPr lang="en-US" dirty="0"/>
                    </a:p>
                  </a:txBody>
                  <a:tcPr anchor="ctr"/>
                </a:tc>
                <a:tc>
                  <a:txBody>
                    <a:bodyPr/>
                    <a:lstStyle/>
                    <a:p>
                      <a:pPr algn="ctr"/>
                      <a:r>
                        <a:rPr lang="en-US" dirty="0" smtClean="0"/>
                        <a:t>Yes</a:t>
                      </a:r>
                      <a:endParaRPr lang="en-US" dirty="0"/>
                    </a:p>
                  </a:txBody>
                  <a:tcPr anchor="ctr"/>
                </a:tc>
              </a:tr>
              <a:tr h="370840">
                <a:tc vMerge="1">
                  <a:txBody>
                    <a:bodyPr/>
                    <a:lstStyle/>
                    <a:p>
                      <a:endParaRPr lang="en-US" dirty="0"/>
                    </a:p>
                  </a:txBody>
                  <a:tcPr/>
                </a:tc>
                <a:tc>
                  <a:txBody>
                    <a:bodyPr/>
                    <a:lstStyle/>
                    <a:p>
                      <a:pPr algn="ctr"/>
                      <a:r>
                        <a:rPr lang="en-US" dirty="0" smtClean="0"/>
                        <a:t>No</a:t>
                      </a:r>
                      <a:endParaRPr lang="en-US" dirty="0"/>
                    </a:p>
                  </a:txBody>
                  <a:tcPr anchor="ctr"/>
                </a:tc>
                <a:tc>
                  <a:txBody>
                    <a:bodyPr/>
                    <a:lstStyle/>
                    <a:p>
                      <a:pPr algn="ctr"/>
                      <a:r>
                        <a:rPr lang="en-US" dirty="0" smtClean="0"/>
                        <a:t>919</a:t>
                      </a:r>
                      <a:endParaRPr lang="en-US" dirty="0"/>
                    </a:p>
                  </a:txBody>
                  <a:tcPr anchor="ctr"/>
                </a:tc>
                <a:tc>
                  <a:txBody>
                    <a:bodyPr/>
                    <a:lstStyle/>
                    <a:p>
                      <a:pPr algn="ctr"/>
                      <a:r>
                        <a:rPr lang="en-US" dirty="0" smtClean="0"/>
                        <a:t>48</a:t>
                      </a:r>
                      <a:endParaRPr lang="en-US" dirty="0"/>
                    </a:p>
                  </a:txBody>
                  <a:tcPr anchor="ctr"/>
                </a:tc>
              </a:tr>
              <a:tr h="370840">
                <a:tc vMerge="1">
                  <a:txBody>
                    <a:bodyPr/>
                    <a:lstStyle/>
                    <a:p>
                      <a:endParaRPr lang="en-US" dirty="0"/>
                    </a:p>
                  </a:txBody>
                  <a:tcPr/>
                </a:tc>
                <a:tc>
                  <a:txBody>
                    <a:bodyPr/>
                    <a:lstStyle/>
                    <a:p>
                      <a:pPr algn="ctr"/>
                      <a:r>
                        <a:rPr lang="en-US" dirty="0" smtClean="0"/>
                        <a:t>Yes</a:t>
                      </a:r>
                      <a:endParaRPr lang="en-US" dirty="0"/>
                    </a:p>
                  </a:txBody>
                  <a:tcPr anchor="ctr"/>
                </a:tc>
                <a:tc>
                  <a:txBody>
                    <a:bodyPr/>
                    <a:lstStyle/>
                    <a:p>
                      <a:pPr algn="ctr"/>
                      <a:r>
                        <a:rPr lang="en-US" dirty="0" smtClean="0"/>
                        <a:t>22</a:t>
                      </a:r>
                      <a:endParaRPr lang="en-US" dirty="0"/>
                    </a:p>
                  </a:txBody>
                  <a:tcPr anchor="ctr"/>
                </a:tc>
                <a:tc>
                  <a:txBody>
                    <a:bodyPr/>
                    <a:lstStyle/>
                    <a:p>
                      <a:pPr algn="ctr"/>
                      <a:r>
                        <a:rPr lang="en-US" dirty="0" smtClean="0"/>
                        <a:t>11</a:t>
                      </a:r>
                      <a:endParaRPr lang="en-US" dirty="0"/>
                    </a:p>
                  </a:txBody>
                  <a:tcPr anchor="ctr"/>
                </a:tc>
              </a:tr>
            </a:tbl>
          </a:graphicData>
        </a:graphic>
      </p:graphicFrame>
    </p:spTree>
    <p:extLst>
      <p:ext uri="{BB962C8B-B14F-4D97-AF65-F5344CB8AC3E}">
        <p14:creationId xmlns:p14="http://schemas.microsoft.com/office/powerpoint/2010/main" val="277736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non-linear regression model can be used to rapidly quantify relationships between parameters and provide valuable insight into datasets</a:t>
            </a:r>
          </a:p>
          <a:p>
            <a:r>
              <a:rPr lang="en-US" dirty="0" smtClean="0"/>
              <a:t>In the case of Stock Market Data, the best method was the Quadratic </a:t>
            </a:r>
            <a:r>
              <a:rPr lang="en-US" dirty="0" err="1" smtClean="0"/>
              <a:t>Discriminant</a:t>
            </a:r>
            <a:r>
              <a:rPr lang="en-US" dirty="0" smtClean="0"/>
              <a:t> Analysis.</a:t>
            </a:r>
          </a:p>
          <a:p>
            <a:pPr lvl="1"/>
            <a:r>
              <a:rPr lang="en-US" dirty="0" smtClean="0"/>
              <a:t>QDA performed well because it holds well for multi-dimensional data, particularly if assumptions of the dataset distribution cannot be met.</a:t>
            </a:r>
          </a:p>
          <a:p>
            <a:r>
              <a:rPr lang="en-US" dirty="0" smtClean="0"/>
              <a:t>In the </a:t>
            </a:r>
            <a:r>
              <a:rPr lang="en-US" dirty="0" err="1" smtClean="0"/>
              <a:t>extention</a:t>
            </a:r>
            <a:r>
              <a:rPr lang="en-US" dirty="0" smtClean="0"/>
              <a:t> of the analysis – the Insurance Data – the KNN method showed its strengths as a non-parametric approach but was outperformed by the Logistic Regression. It is clear there is a fairly linear decision boundary.</a:t>
            </a:r>
          </a:p>
          <a:p>
            <a:r>
              <a:rPr lang="en-US" dirty="0" smtClean="0"/>
              <a:t>These regression approaches can reduce datasets to information can so that meaningful decisions can be made on multidimensional, qualitative datasets.</a:t>
            </a:r>
          </a:p>
        </p:txBody>
      </p:sp>
    </p:spTree>
    <p:extLst>
      <p:ext uri="{BB962C8B-B14F-4D97-AF65-F5344CB8AC3E}">
        <p14:creationId xmlns:p14="http://schemas.microsoft.com/office/powerpoint/2010/main" val="2933592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Error Analysis </a:t>
            </a:r>
            <a:endParaRPr lang="en-US" dirty="0"/>
          </a:p>
        </p:txBody>
      </p:sp>
      <p:sp>
        <p:nvSpPr>
          <p:cNvPr id="7" name="Content Placeholder 2"/>
          <p:cNvSpPr txBox="1">
            <a:spLocks/>
          </p:cNvSpPr>
          <p:nvPr/>
        </p:nvSpPr>
        <p:spPr>
          <a:xfrm>
            <a:off x="457200" y="1600200"/>
            <a:ext cx="7782560" cy="45259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Error analysis is inherently more difficult with non-linear methods.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000" dirty="0" smtClean="0"/>
              <a:t>LDA and Logistic Regression approaches have coefficients which are easily, and meaningfully, quantifiable. These are discussed where appropriate in this presentation.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QDA does an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adaquate</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job of telling us which predictors are important though</a:t>
            </a:r>
            <a:r>
              <a:rPr kumimoji="0" lang="en-US" sz="2000" b="0" i="0" u="none" strike="noStrike" kern="1200" cap="none" spc="0" normalizeH="0" noProof="0" dirty="0" smtClean="0">
                <a:ln>
                  <a:noFill/>
                </a:ln>
                <a:solidFill>
                  <a:schemeClr val="tx1"/>
                </a:solidFill>
                <a:effectLst/>
                <a:uLnTx/>
                <a:uFillTx/>
                <a:latin typeface="+mn-lt"/>
                <a:ea typeface="+mn-ea"/>
                <a:cs typeface="+mn-cs"/>
              </a:rPr>
              <a:t> assessment of the magnitude of the means but as a non-</a:t>
            </a:r>
            <a:r>
              <a:rPr kumimoji="0" lang="en-US" sz="2000" b="0" i="0" u="none" strike="noStrike" kern="1200" cap="none" spc="0" normalizeH="0" noProof="0" dirty="0" err="1" smtClean="0">
                <a:ln>
                  <a:noFill/>
                </a:ln>
                <a:solidFill>
                  <a:schemeClr val="tx1"/>
                </a:solidFill>
                <a:effectLst/>
                <a:uLnTx/>
                <a:uFillTx/>
                <a:latin typeface="+mn-lt"/>
                <a:ea typeface="+mn-ea"/>
                <a:cs typeface="+mn-cs"/>
              </a:rPr>
              <a:t>linearized</a:t>
            </a:r>
            <a:r>
              <a:rPr kumimoji="0" lang="en-US" sz="2000" b="0" i="0" u="none" strike="noStrike" kern="1200" cap="none" spc="0" normalizeH="0" noProof="0" dirty="0" smtClean="0">
                <a:ln>
                  <a:noFill/>
                </a:ln>
                <a:solidFill>
                  <a:schemeClr val="tx1"/>
                </a:solidFill>
                <a:effectLst/>
                <a:uLnTx/>
                <a:uFillTx/>
                <a:latin typeface="+mn-lt"/>
                <a:ea typeface="+mn-ea"/>
                <a:cs typeface="+mn-cs"/>
              </a:rPr>
              <a:t> approach, there is no meaningful reference to calculate statistics.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KNN does not tell us which predictors are important – only closeness</a:t>
            </a:r>
            <a:r>
              <a:rPr kumimoji="0" lang="en-US" sz="2000" b="0" i="0" u="none" strike="noStrike" kern="1200" cap="none" spc="0" normalizeH="0" noProof="0" dirty="0" smtClean="0">
                <a:ln>
                  <a:noFill/>
                </a:ln>
                <a:solidFill>
                  <a:schemeClr val="tx1"/>
                </a:solidFill>
                <a:effectLst/>
                <a:uLnTx/>
                <a:uFillTx/>
                <a:latin typeface="+mn-lt"/>
                <a:ea typeface="+mn-ea"/>
                <a:cs typeface="+mn-cs"/>
              </a:rPr>
              <a:t> to adjacent data points. It is important to quantify the error in these datasets and standardize the data so that the method does not falsely weigh predictors.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34823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457200" y="1600200"/>
            <a:ext cx="8229600" cy="4688840"/>
          </a:xfrm>
        </p:spPr>
        <p:txBody>
          <a:bodyPr>
            <a:normAutofit/>
          </a:bodyPr>
          <a:lstStyle/>
          <a:p>
            <a:r>
              <a:rPr lang="en-US" sz="2000" dirty="0" smtClean="0"/>
              <a:t>Consider looking at application of higher order regression models utilizing multiple predictors and consider exploring potential options for feature transformation</a:t>
            </a:r>
          </a:p>
          <a:p>
            <a:r>
              <a:rPr lang="en-US" sz="2000" dirty="0" smtClean="0"/>
              <a:t>Be cautious of predictors which have little statistical significance. As it was shown in the Stock Market dataset, removing insignificant  features improves accuracy – consider trying this with the Insurance dataset</a:t>
            </a:r>
          </a:p>
          <a:p>
            <a:r>
              <a:rPr lang="en-US" sz="2000" dirty="0" smtClean="0"/>
              <a:t>Test out regression models on larger datasets. Consider changing which section of the dataset is used for training/testing. Are the datasets statistically uniform?</a:t>
            </a:r>
          </a:p>
          <a:p>
            <a:r>
              <a:rPr lang="en-US" sz="2000" dirty="0" smtClean="0"/>
              <a:t>Try out similar approaches with other applications. Are there improvements to be had in efficiency for each method? How computational expensive will one method be versus another – and is it cost/benefit analysis of the marginal accuracy worth these higher order techniques?</a:t>
            </a:r>
            <a:endParaRPr lang="en-US" sz="2000" dirty="0"/>
          </a:p>
        </p:txBody>
      </p:sp>
    </p:spTree>
    <p:extLst>
      <p:ext uri="{BB962C8B-B14F-4D97-AF65-F5344CB8AC3E}">
        <p14:creationId xmlns:p14="http://schemas.microsoft.com/office/powerpoint/2010/main" val="40871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Project Purpose</a:t>
            </a:r>
          </a:p>
          <a:p>
            <a:r>
              <a:rPr lang="en-US" dirty="0" smtClean="0"/>
              <a:t>Analytic Approach</a:t>
            </a:r>
          </a:p>
          <a:p>
            <a:r>
              <a:rPr lang="en-US" dirty="0" smtClean="0"/>
              <a:t>Results</a:t>
            </a:r>
          </a:p>
          <a:p>
            <a:r>
              <a:rPr lang="en-US" dirty="0" smtClean="0"/>
              <a:t>Conclusions</a:t>
            </a:r>
          </a:p>
          <a:p>
            <a:r>
              <a:rPr lang="en-US" dirty="0" smtClean="0"/>
              <a:t>Error Analysis</a:t>
            </a:r>
          </a:p>
          <a:p>
            <a:r>
              <a:rPr lang="en-US" dirty="0" smtClean="0"/>
              <a:t>Future Work</a:t>
            </a:r>
            <a:endParaRPr lang="en-US" dirty="0"/>
          </a:p>
        </p:txBody>
      </p:sp>
    </p:spTree>
    <p:extLst>
      <p:ext uri="{BB962C8B-B14F-4D97-AF65-F5344CB8AC3E}">
        <p14:creationId xmlns:p14="http://schemas.microsoft.com/office/powerpoint/2010/main" val="222051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Identify trends in S&amp;P 500 Market data from 2001-2005 using higher-order, non-linear regression schemes.  Including:</a:t>
            </a:r>
          </a:p>
          <a:p>
            <a:pPr lvl="1"/>
            <a:r>
              <a:rPr lang="en-US" dirty="0" smtClean="0"/>
              <a:t>Logistic Regression</a:t>
            </a:r>
          </a:p>
          <a:p>
            <a:pPr lvl="1"/>
            <a:r>
              <a:rPr lang="en-US" dirty="0" smtClean="0"/>
              <a:t>LDA – Linear </a:t>
            </a:r>
            <a:r>
              <a:rPr lang="en-US" dirty="0" err="1" smtClean="0"/>
              <a:t>Discriminant</a:t>
            </a:r>
            <a:r>
              <a:rPr lang="en-US" dirty="0" smtClean="0"/>
              <a:t> Analysis</a:t>
            </a:r>
          </a:p>
          <a:p>
            <a:pPr lvl="1"/>
            <a:r>
              <a:rPr lang="en-US" dirty="0" smtClean="0"/>
              <a:t>QDA – Quadratic </a:t>
            </a:r>
            <a:r>
              <a:rPr lang="en-US" dirty="0" err="1" smtClean="0"/>
              <a:t>Discriminant</a:t>
            </a:r>
            <a:r>
              <a:rPr lang="en-US" dirty="0" smtClean="0"/>
              <a:t> Analysis</a:t>
            </a:r>
          </a:p>
          <a:p>
            <a:pPr lvl="1"/>
            <a:r>
              <a:rPr lang="en-US" dirty="0" smtClean="0"/>
              <a:t>KNN – K-nearest neighbors</a:t>
            </a:r>
          </a:p>
          <a:p>
            <a:r>
              <a:rPr lang="en-US" dirty="0" smtClean="0"/>
              <a:t>Optimal scheme will demonstrate strongest correlation between home value and various predictors.</a:t>
            </a:r>
          </a:p>
          <a:p>
            <a:r>
              <a:rPr lang="en-US" dirty="0" smtClean="0"/>
              <a:t>Results will be useful for identifying community characteristics which may not be immediately evident from first look. </a:t>
            </a:r>
          </a:p>
          <a:p>
            <a:r>
              <a:rPr lang="en-US" dirty="0" smtClean="0"/>
              <a:t>Demonstrate similar technique with data sets from other industries</a:t>
            </a:r>
            <a:endParaRPr lang="en-US" dirty="0"/>
          </a:p>
        </p:txBody>
      </p:sp>
    </p:spTree>
    <p:extLst>
      <p:ext uri="{BB962C8B-B14F-4D97-AF65-F5344CB8AC3E}">
        <p14:creationId xmlns:p14="http://schemas.microsoft.com/office/powerpoint/2010/main" val="222051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Approach - Methods</a:t>
            </a:r>
            <a:endParaRPr lang="en-US" dirty="0"/>
          </a:p>
        </p:txBody>
      </p:sp>
      <p:sp>
        <p:nvSpPr>
          <p:cNvPr id="3" name="Content Placeholder 2"/>
          <p:cNvSpPr>
            <a:spLocks noGrp="1"/>
          </p:cNvSpPr>
          <p:nvPr>
            <p:ph idx="1"/>
          </p:nvPr>
        </p:nvSpPr>
        <p:spPr>
          <a:xfrm>
            <a:off x="457200" y="1600200"/>
            <a:ext cx="8229600" cy="4973320"/>
          </a:xfrm>
        </p:spPr>
        <p:txBody>
          <a:bodyPr>
            <a:normAutofit fontScale="70000" lnSpcReduction="20000"/>
          </a:bodyPr>
          <a:lstStyle/>
          <a:p>
            <a:r>
              <a:rPr lang="en-US" dirty="0" smtClean="0"/>
              <a:t>Logistic Regression</a:t>
            </a:r>
          </a:p>
          <a:p>
            <a:pPr lvl="1"/>
            <a:r>
              <a:rPr lang="en-US" dirty="0" smtClean="0"/>
              <a:t>Pro: Does not make assumptions of dataset distribution</a:t>
            </a:r>
          </a:p>
          <a:p>
            <a:pPr lvl="1"/>
            <a:r>
              <a:rPr lang="en-US" dirty="0" smtClean="0"/>
              <a:t>Con: Linear approach – not suitable for all datasets; </a:t>
            </a:r>
          </a:p>
          <a:p>
            <a:r>
              <a:rPr lang="en-US" dirty="0" smtClean="0"/>
              <a:t>LDA – Linear </a:t>
            </a:r>
            <a:r>
              <a:rPr lang="en-US" dirty="0" err="1" smtClean="0"/>
              <a:t>Discriminant</a:t>
            </a:r>
            <a:r>
              <a:rPr lang="en-US" dirty="0" smtClean="0"/>
              <a:t> Analysis</a:t>
            </a:r>
          </a:p>
          <a:p>
            <a:pPr lvl="1"/>
            <a:r>
              <a:rPr lang="en-US" dirty="0" smtClean="0"/>
              <a:t>Pro: handles sparse datasets well</a:t>
            </a:r>
          </a:p>
          <a:p>
            <a:pPr lvl="1"/>
            <a:r>
              <a:rPr lang="en-US" dirty="0" smtClean="0"/>
              <a:t>Con: Linear approach; Assumes a specific (Gaussian) distribution of dataset</a:t>
            </a:r>
          </a:p>
          <a:p>
            <a:r>
              <a:rPr lang="en-US" dirty="0" smtClean="0"/>
              <a:t>QDA – Quadratic </a:t>
            </a:r>
            <a:r>
              <a:rPr lang="en-US" dirty="0" err="1" smtClean="0"/>
              <a:t>Discriminant</a:t>
            </a:r>
            <a:r>
              <a:rPr lang="en-US" dirty="0" smtClean="0"/>
              <a:t> Analysis</a:t>
            </a:r>
          </a:p>
          <a:p>
            <a:pPr lvl="1"/>
            <a:r>
              <a:rPr lang="en-US" dirty="0" smtClean="0"/>
              <a:t>Pro: More flexible approach – computes statistics for each class of data; handles very large datasets well</a:t>
            </a:r>
          </a:p>
          <a:p>
            <a:pPr lvl="1"/>
            <a:r>
              <a:rPr lang="en-US" dirty="0" smtClean="0"/>
              <a:t>Con: Functions poorly on sparse datasets where reducing variance is important</a:t>
            </a:r>
          </a:p>
          <a:p>
            <a:r>
              <a:rPr lang="en-US" dirty="0" smtClean="0"/>
              <a:t>KNN – K-nearest neighbors</a:t>
            </a:r>
          </a:p>
          <a:p>
            <a:pPr lvl="1"/>
            <a:r>
              <a:rPr lang="en-US" dirty="0" smtClean="0"/>
              <a:t>Pro: Non-parametric approach – no assumptions about dataset are made</a:t>
            </a:r>
          </a:p>
          <a:p>
            <a:pPr lvl="1"/>
            <a:r>
              <a:rPr lang="en-US" dirty="0" smtClean="0"/>
              <a:t>Con: Does not return statistics on which predictors are important</a:t>
            </a:r>
          </a:p>
        </p:txBody>
      </p:sp>
    </p:spTree>
    <p:extLst>
      <p:ext uri="{BB962C8B-B14F-4D97-AF65-F5344CB8AC3E}">
        <p14:creationId xmlns:p14="http://schemas.microsoft.com/office/powerpoint/2010/main" val="126708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Approach - Dataset</a:t>
            </a:r>
            <a:endParaRPr lang="en-US" dirty="0"/>
          </a:p>
        </p:txBody>
      </p:sp>
      <p:sp>
        <p:nvSpPr>
          <p:cNvPr id="3" name="Content Placeholder 2"/>
          <p:cNvSpPr>
            <a:spLocks noGrp="1"/>
          </p:cNvSpPr>
          <p:nvPr>
            <p:ph idx="1"/>
          </p:nvPr>
        </p:nvSpPr>
        <p:spPr/>
        <p:txBody>
          <a:bodyPr>
            <a:normAutofit/>
          </a:bodyPr>
          <a:lstStyle/>
          <a:p>
            <a:r>
              <a:rPr lang="en-US" sz="2000" dirty="0" smtClean="0"/>
              <a:t>Regression analysis of Stock market direction (up/down) from 2001-2005 using, for each day:</a:t>
            </a:r>
          </a:p>
          <a:p>
            <a:pPr lvl="1"/>
            <a:r>
              <a:rPr lang="en-US" sz="1800" dirty="0" smtClean="0"/>
              <a:t>Volume (number of shares traded per day)</a:t>
            </a:r>
          </a:p>
          <a:p>
            <a:pPr lvl="1"/>
            <a:r>
              <a:rPr lang="en-US" sz="1800" dirty="0" smtClean="0"/>
              <a:t>Percentage Return for each day</a:t>
            </a:r>
          </a:p>
          <a:p>
            <a:pPr lvl="1"/>
            <a:r>
              <a:rPr lang="en-US" sz="1800" dirty="0" smtClean="0"/>
              <a:t>Percentage return for each of the 5 previous trading days</a:t>
            </a:r>
          </a:p>
          <a:p>
            <a:pPr lvl="1"/>
            <a:endParaRPr lang="en-US" dirty="0" smtClean="0"/>
          </a:p>
        </p:txBody>
      </p:sp>
      <p:pic>
        <p:nvPicPr>
          <p:cNvPr id="1027" name="Picture 3"/>
          <p:cNvPicPr>
            <a:picLocks noChangeAspect="1" noChangeArrowheads="1"/>
          </p:cNvPicPr>
          <p:nvPr/>
        </p:nvPicPr>
        <p:blipFill>
          <a:blip r:embed="rId3"/>
          <a:srcRect/>
          <a:stretch>
            <a:fillRect/>
          </a:stretch>
        </p:blipFill>
        <p:spPr bwMode="auto">
          <a:xfrm>
            <a:off x="944880" y="3925253"/>
            <a:ext cx="4519930" cy="2364519"/>
          </a:xfrm>
          <a:prstGeom prst="rect">
            <a:avLst/>
          </a:prstGeom>
          <a:noFill/>
          <a:ln w="9525">
            <a:noFill/>
            <a:miter lim="800000"/>
            <a:headEnd/>
            <a:tailEnd/>
          </a:ln>
        </p:spPr>
      </p:pic>
      <p:pic>
        <p:nvPicPr>
          <p:cNvPr id="1028" name="Picture 4"/>
          <p:cNvPicPr>
            <a:picLocks noChangeAspect="1" noChangeArrowheads="1"/>
          </p:cNvPicPr>
          <p:nvPr/>
        </p:nvPicPr>
        <p:blipFill>
          <a:blip r:embed="rId4"/>
          <a:srcRect/>
          <a:stretch>
            <a:fillRect/>
          </a:stretch>
        </p:blipFill>
        <p:spPr bwMode="auto">
          <a:xfrm>
            <a:off x="5779889" y="3701733"/>
            <a:ext cx="2906911" cy="2902585"/>
          </a:xfrm>
          <a:prstGeom prst="rect">
            <a:avLst/>
          </a:prstGeom>
          <a:noFill/>
          <a:ln w="9525">
            <a:noFill/>
            <a:miter lim="800000"/>
            <a:headEnd/>
            <a:tailEnd/>
          </a:ln>
          <a:effectLst/>
        </p:spPr>
      </p:pic>
      <p:sp>
        <p:nvSpPr>
          <p:cNvPr id="7" name="TextBox 6"/>
          <p:cNvSpPr txBox="1"/>
          <p:nvPr/>
        </p:nvSpPr>
        <p:spPr>
          <a:xfrm>
            <a:off x="2011680" y="3555921"/>
            <a:ext cx="1905458" cy="369332"/>
          </a:xfrm>
          <a:prstGeom prst="rect">
            <a:avLst/>
          </a:prstGeom>
          <a:noFill/>
        </p:spPr>
        <p:txBody>
          <a:bodyPr wrap="none" rtlCol="0">
            <a:spAutoFit/>
          </a:bodyPr>
          <a:lstStyle/>
          <a:p>
            <a:r>
              <a:rPr lang="en-US" dirty="0" smtClean="0"/>
              <a:t>Correlation Matrix</a:t>
            </a:r>
            <a:endParaRPr lang="en-US" dirty="0"/>
          </a:p>
        </p:txBody>
      </p:sp>
      <p:sp>
        <p:nvSpPr>
          <p:cNvPr id="8" name="TextBox 7"/>
          <p:cNvSpPr txBox="1"/>
          <p:nvPr/>
        </p:nvSpPr>
        <p:spPr>
          <a:xfrm>
            <a:off x="6421120" y="3555921"/>
            <a:ext cx="1577611" cy="369332"/>
          </a:xfrm>
          <a:prstGeom prst="rect">
            <a:avLst/>
          </a:prstGeom>
          <a:noFill/>
        </p:spPr>
        <p:txBody>
          <a:bodyPr wrap="none" rtlCol="0">
            <a:spAutoFit/>
          </a:bodyPr>
          <a:lstStyle/>
          <a:p>
            <a:r>
              <a:rPr lang="en-US" dirty="0" smtClean="0"/>
              <a:t>Volume v Time</a:t>
            </a:r>
            <a:endParaRPr lang="en-US" dirty="0"/>
          </a:p>
        </p:txBody>
      </p:sp>
    </p:spTree>
    <p:extLst>
      <p:ext uri="{BB962C8B-B14F-4D97-AF65-F5344CB8AC3E}">
        <p14:creationId xmlns:p14="http://schemas.microsoft.com/office/powerpoint/2010/main" val="222051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 Logistic Regression</a:t>
            </a:r>
            <a:endParaRPr lang="en-US" dirty="0"/>
          </a:p>
        </p:txBody>
      </p:sp>
      <p:sp>
        <p:nvSpPr>
          <p:cNvPr id="3" name="Content Placeholder 2"/>
          <p:cNvSpPr>
            <a:spLocks noGrp="1"/>
          </p:cNvSpPr>
          <p:nvPr>
            <p:ph idx="1"/>
          </p:nvPr>
        </p:nvSpPr>
        <p:spPr>
          <a:xfrm>
            <a:off x="457200" y="1600200"/>
            <a:ext cx="3769360" cy="4525963"/>
          </a:xfrm>
        </p:spPr>
        <p:txBody>
          <a:bodyPr>
            <a:normAutofit/>
          </a:bodyPr>
          <a:lstStyle/>
          <a:p>
            <a:r>
              <a:rPr lang="en-US" sz="2000" dirty="0" smtClean="0"/>
              <a:t>Simple logistic regression coefficients show strongest correlation (based on relatively low P-value) for Lag1 (previous day’s percent return)</a:t>
            </a:r>
          </a:p>
          <a:p>
            <a:r>
              <a:rPr lang="en-US" sz="1800" dirty="0" smtClean="0"/>
              <a:t>Lag1 coefficient suggests that if a market had a positive return yesterday, it is likely to go up today</a:t>
            </a:r>
          </a:p>
          <a:p>
            <a:r>
              <a:rPr lang="en-US" sz="2000" dirty="0" smtClean="0"/>
              <a:t>This is a weak fit with high error but is still in </a:t>
            </a:r>
            <a:r>
              <a:rPr lang="en-US" sz="2000" dirty="0" err="1" smtClean="0"/>
              <a:t>logit</a:t>
            </a:r>
            <a:r>
              <a:rPr lang="en-US" sz="2000" dirty="0" smtClean="0"/>
              <a:t> form…</a:t>
            </a:r>
          </a:p>
          <a:p>
            <a:endParaRPr lang="en-US" sz="2000" i="1" dirty="0" smtClean="0"/>
          </a:p>
          <a:p>
            <a:pPr marL="0" algn="ctr">
              <a:buNone/>
            </a:pPr>
            <a:r>
              <a:rPr lang="en-US" sz="2000" i="1" dirty="0" smtClean="0">
                <a:solidFill>
                  <a:srgbClr val="C00000"/>
                </a:solidFill>
              </a:rPr>
              <a:t>Lag1 is a weak linear predictor of market performance. All others show almost no correlation</a:t>
            </a:r>
            <a:endParaRPr lang="en-US" sz="2000" dirty="0" smtClean="0">
              <a:solidFill>
                <a:srgbClr val="C00000"/>
              </a:solidFill>
            </a:endParaRPr>
          </a:p>
        </p:txBody>
      </p:sp>
      <p:sp>
        <p:nvSpPr>
          <p:cNvPr id="5" name="TextBox 4"/>
          <p:cNvSpPr txBox="1"/>
          <p:nvPr/>
        </p:nvSpPr>
        <p:spPr>
          <a:xfrm>
            <a:off x="175365" y="6306106"/>
            <a:ext cx="1941557" cy="369332"/>
          </a:xfrm>
          <a:prstGeom prst="rect">
            <a:avLst/>
          </a:prstGeom>
          <a:noFill/>
        </p:spPr>
        <p:txBody>
          <a:bodyPr wrap="none" rtlCol="0">
            <a:spAutoFit/>
          </a:bodyPr>
          <a:lstStyle/>
          <a:p>
            <a:r>
              <a:rPr lang="en-US" dirty="0" smtClean="0">
                <a:latin typeface="Arial" pitchFamily="34" charset="0"/>
                <a:cs typeface="Arial" pitchFamily="34" charset="0"/>
              </a:rPr>
              <a:t>Regression form:</a:t>
            </a:r>
            <a:endParaRPr lang="en-US" i="1" dirty="0">
              <a:latin typeface="Arial" pitchFamily="34" charset="0"/>
              <a:cs typeface="Arial" pitchFamily="34" charset="0"/>
            </a:endParaRPr>
          </a:p>
        </p:txBody>
      </p:sp>
      <p:pic>
        <p:nvPicPr>
          <p:cNvPr id="2050" name="Picture 2"/>
          <p:cNvPicPr>
            <a:picLocks noChangeAspect="1" noChangeArrowheads="1"/>
          </p:cNvPicPr>
          <p:nvPr/>
        </p:nvPicPr>
        <p:blipFill>
          <a:blip r:embed="rId4"/>
          <a:srcRect/>
          <a:stretch>
            <a:fillRect/>
          </a:stretch>
        </p:blipFill>
        <p:spPr bwMode="auto">
          <a:xfrm>
            <a:off x="4688139" y="1905000"/>
            <a:ext cx="3848100" cy="2057400"/>
          </a:xfrm>
          <a:prstGeom prst="rect">
            <a:avLst/>
          </a:prstGeom>
          <a:noFill/>
          <a:ln w="9525">
            <a:noFill/>
            <a:miter lim="800000"/>
            <a:headEnd/>
            <a:tailEnd/>
          </a:ln>
        </p:spPr>
      </p:pic>
      <p:graphicFrame>
        <p:nvGraphicFramePr>
          <p:cNvPr id="21" name="Object 20"/>
          <p:cNvGraphicFramePr>
            <a:graphicFrameLocks noChangeAspect="1"/>
          </p:cNvGraphicFramePr>
          <p:nvPr/>
        </p:nvGraphicFramePr>
        <p:xfrm>
          <a:off x="2116922" y="6306106"/>
          <a:ext cx="6154737" cy="420688"/>
        </p:xfrm>
        <a:graphic>
          <a:graphicData uri="http://schemas.openxmlformats.org/presentationml/2006/ole">
            <mc:AlternateContent xmlns:mc="http://schemas.openxmlformats.org/markup-compatibility/2006">
              <mc:Choice xmlns:v="urn:schemas-microsoft-com:vml" Requires="v">
                <p:oleObj spid="_x0000_s2053" name="Equation" r:id="rId5" imgW="3720960" imgH="253800" progId="Equation.3">
                  <p:embed/>
                </p:oleObj>
              </mc:Choice>
              <mc:Fallback>
                <p:oleObj name="Equation" r:id="rId5" imgW="3720960" imgH="253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6922" y="6306106"/>
                        <a:ext cx="615473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736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 Logistic Regression(2)</a:t>
            </a:r>
            <a:endParaRPr lang="en-US" dirty="0"/>
          </a:p>
        </p:txBody>
      </p:sp>
      <p:sp>
        <p:nvSpPr>
          <p:cNvPr id="3" name="Content Placeholder 2"/>
          <p:cNvSpPr>
            <a:spLocks noGrp="1"/>
          </p:cNvSpPr>
          <p:nvPr>
            <p:ph idx="1"/>
          </p:nvPr>
        </p:nvSpPr>
        <p:spPr>
          <a:xfrm>
            <a:off x="457200" y="1600200"/>
            <a:ext cx="3769360" cy="4525963"/>
          </a:xfrm>
        </p:spPr>
        <p:txBody>
          <a:bodyPr>
            <a:normAutofit/>
          </a:bodyPr>
          <a:lstStyle/>
          <a:p>
            <a:r>
              <a:rPr lang="en-US" sz="2000" dirty="0" smtClean="0"/>
              <a:t>Predicting probability of the market (up/down) from predictors.</a:t>
            </a:r>
          </a:p>
          <a:p>
            <a:pPr lvl="1"/>
            <a:r>
              <a:rPr lang="en-US" sz="1600" dirty="0" smtClean="0"/>
              <a:t>Probability &gt;0.5 indicates market is “up”</a:t>
            </a:r>
          </a:p>
          <a:p>
            <a:r>
              <a:rPr lang="en-US" sz="2000" dirty="0" smtClean="0"/>
              <a:t>Confusion matrix:</a:t>
            </a:r>
          </a:p>
          <a:p>
            <a:pPr lvl="1"/>
            <a:r>
              <a:rPr lang="en-US" sz="1600" dirty="0" smtClean="0"/>
              <a:t>652 correct prediction from possible 1250 (52%)</a:t>
            </a:r>
          </a:p>
          <a:p>
            <a:pPr lvl="1"/>
            <a:r>
              <a:rPr lang="en-US" sz="1600" dirty="0" smtClean="0"/>
              <a:t>Training error rate is (48%... Very high)</a:t>
            </a:r>
          </a:p>
          <a:p>
            <a:endParaRPr lang="en-US" sz="2000" i="1" dirty="0" smtClean="0"/>
          </a:p>
          <a:p>
            <a:pPr marL="0" algn="ctr">
              <a:buNone/>
            </a:pPr>
            <a:r>
              <a:rPr lang="en-US" sz="2000" i="1" dirty="0" smtClean="0">
                <a:solidFill>
                  <a:srgbClr val="C00000"/>
                </a:solidFill>
              </a:rPr>
              <a:t>Reassess model using a fraction of available data as a training set and the rest as a test data set</a:t>
            </a:r>
            <a:endParaRPr lang="en-US" sz="2000" dirty="0" smtClean="0">
              <a:solidFill>
                <a:srgbClr val="C00000"/>
              </a:solidFill>
            </a:endParaRPr>
          </a:p>
        </p:txBody>
      </p:sp>
      <p:graphicFrame>
        <p:nvGraphicFramePr>
          <p:cNvPr id="7" name="Table 6"/>
          <p:cNvGraphicFramePr>
            <a:graphicFrameLocks noGrp="1"/>
          </p:cNvGraphicFramePr>
          <p:nvPr/>
        </p:nvGraphicFramePr>
        <p:xfrm>
          <a:off x="4866639" y="3271520"/>
          <a:ext cx="3393440" cy="1483360"/>
        </p:xfrm>
        <a:graphic>
          <a:graphicData uri="http://schemas.openxmlformats.org/drawingml/2006/table">
            <a:tbl>
              <a:tblPr firstRow="1" bandRow="1">
                <a:tableStyleId>{5940675A-B579-460E-94D1-54222C63F5DA}</a:tableStyleId>
              </a:tblPr>
              <a:tblGrid>
                <a:gridCol w="848360"/>
                <a:gridCol w="848360"/>
                <a:gridCol w="848360"/>
                <a:gridCol w="848360"/>
              </a:tblGrid>
              <a:tr h="370840">
                <a:tc>
                  <a:txBody>
                    <a:bodyPr/>
                    <a:lstStyle/>
                    <a:p>
                      <a:pPr algn="ctr"/>
                      <a:endParaRPr 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gridSpan="3">
                  <a:txBody>
                    <a:bodyPr/>
                    <a:lstStyle/>
                    <a:p>
                      <a:pPr algn="ctr"/>
                      <a:r>
                        <a:rPr lang="en-US" dirty="0" smtClean="0"/>
                        <a:t>Predicted</a:t>
                      </a:r>
                      <a:endParaRPr lang="en-US" dirty="0"/>
                    </a:p>
                  </a:txBody>
                  <a:tcPr anchor="ctr"/>
                </a:tc>
                <a:tc hMerge="1">
                  <a:txBody>
                    <a:bodyPr/>
                    <a:lstStyle/>
                    <a:p>
                      <a:endParaRPr lang="en-US" dirty="0"/>
                    </a:p>
                  </a:txBody>
                  <a:tcPr/>
                </a:tc>
                <a:tc hMerge="1">
                  <a:txBody>
                    <a:bodyPr/>
                    <a:lstStyle/>
                    <a:p>
                      <a:endParaRPr lang="en-US" dirty="0"/>
                    </a:p>
                  </a:txBody>
                  <a:tcPr/>
                </a:tc>
              </a:tr>
              <a:tr h="370840">
                <a:tc rowSpan="3">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Down</a:t>
                      </a:r>
                      <a:endParaRPr lang="en-US" dirty="0"/>
                    </a:p>
                  </a:txBody>
                  <a:tcPr anchor="ctr"/>
                </a:tc>
                <a:tc>
                  <a:txBody>
                    <a:bodyPr/>
                    <a:lstStyle/>
                    <a:p>
                      <a:pPr algn="ctr"/>
                      <a:r>
                        <a:rPr lang="en-US" dirty="0" smtClean="0"/>
                        <a:t>Up</a:t>
                      </a:r>
                      <a:endParaRPr lang="en-US" dirty="0"/>
                    </a:p>
                  </a:txBody>
                  <a:tcPr anchor="ctr"/>
                </a:tc>
              </a:tr>
              <a:tr h="370840">
                <a:tc vMerge="1">
                  <a:txBody>
                    <a:bodyPr/>
                    <a:lstStyle/>
                    <a:p>
                      <a:endParaRPr lang="en-US" dirty="0"/>
                    </a:p>
                  </a:txBody>
                  <a:tcPr/>
                </a:tc>
                <a:tc>
                  <a:txBody>
                    <a:bodyPr/>
                    <a:lstStyle/>
                    <a:p>
                      <a:pPr algn="ctr"/>
                      <a:r>
                        <a:rPr lang="en-US" dirty="0" smtClean="0"/>
                        <a:t>Down</a:t>
                      </a:r>
                      <a:endParaRPr lang="en-US" dirty="0"/>
                    </a:p>
                  </a:txBody>
                  <a:tcPr anchor="ctr"/>
                </a:tc>
                <a:tc>
                  <a:txBody>
                    <a:bodyPr/>
                    <a:lstStyle/>
                    <a:p>
                      <a:pPr algn="ctr"/>
                      <a:r>
                        <a:rPr lang="en-US" dirty="0" smtClean="0"/>
                        <a:t>145</a:t>
                      </a:r>
                      <a:endParaRPr lang="en-US" dirty="0"/>
                    </a:p>
                  </a:txBody>
                  <a:tcPr anchor="ctr"/>
                </a:tc>
                <a:tc>
                  <a:txBody>
                    <a:bodyPr/>
                    <a:lstStyle/>
                    <a:p>
                      <a:pPr algn="ctr"/>
                      <a:r>
                        <a:rPr lang="en-US" dirty="0" smtClean="0"/>
                        <a:t>141</a:t>
                      </a:r>
                      <a:endParaRPr lang="en-US" dirty="0"/>
                    </a:p>
                  </a:txBody>
                  <a:tcPr anchor="ctr"/>
                </a:tc>
              </a:tr>
              <a:tr h="370840">
                <a:tc vMerge="1">
                  <a:txBody>
                    <a:bodyPr/>
                    <a:lstStyle/>
                    <a:p>
                      <a:endParaRPr lang="en-US" dirty="0"/>
                    </a:p>
                  </a:txBody>
                  <a:tcPr/>
                </a:tc>
                <a:tc>
                  <a:txBody>
                    <a:bodyPr/>
                    <a:lstStyle/>
                    <a:p>
                      <a:pPr algn="ctr"/>
                      <a:r>
                        <a:rPr lang="en-US" dirty="0" smtClean="0"/>
                        <a:t>Up</a:t>
                      </a:r>
                      <a:endParaRPr lang="en-US" dirty="0"/>
                    </a:p>
                  </a:txBody>
                  <a:tcPr anchor="ctr"/>
                </a:tc>
                <a:tc>
                  <a:txBody>
                    <a:bodyPr/>
                    <a:lstStyle/>
                    <a:p>
                      <a:pPr algn="ctr"/>
                      <a:r>
                        <a:rPr lang="en-US" dirty="0" smtClean="0"/>
                        <a:t>457</a:t>
                      </a:r>
                      <a:endParaRPr lang="en-US" dirty="0"/>
                    </a:p>
                  </a:txBody>
                  <a:tcPr anchor="ctr"/>
                </a:tc>
                <a:tc>
                  <a:txBody>
                    <a:bodyPr/>
                    <a:lstStyle/>
                    <a:p>
                      <a:pPr algn="ctr"/>
                      <a:r>
                        <a:rPr lang="en-US" dirty="0" smtClean="0"/>
                        <a:t>507</a:t>
                      </a:r>
                      <a:endParaRPr lang="en-US" dirty="0"/>
                    </a:p>
                  </a:txBody>
                  <a:tcPr anchor="ctr"/>
                </a:tc>
              </a:tr>
            </a:tbl>
          </a:graphicData>
        </a:graphic>
      </p:graphicFrame>
      <p:sp>
        <p:nvSpPr>
          <p:cNvPr id="8" name="TextBox 7"/>
          <p:cNvSpPr txBox="1"/>
          <p:nvPr/>
        </p:nvSpPr>
        <p:spPr>
          <a:xfrm>
            <a:off x="5750560" y="2702560"/>
            <a:ext cx="1797030" cy="369332"/>
          </a:xfrm>
          <a:prstGeom prst="rect">
            <a:avLst/>
          </a:prstGeom>
          <a:noFill/>
        </p:spPr>
        <p:txBody>
          <a:bodyPr wrap="none" rtlCol="0">
            <a:spAutoFit/>
          </a:bodyPr>
          <a:lstStyle/>
          <a:p>
            <a:r>
              <a:rPr lang="en-US" dirty="0" smtClean="0"/>
              <a:t>Confusion Matrix</a:t>
            </a:r>
            <a:endParaRPr lang="en-US" dirty="0"/>
          </a:p>
        </p:txBody>
      </p:sp>
    </p:spTree>
    <p:extLst>
      <p:ext uri="{BB962C8B-B14F-4D97-AF65-F5344CB8AC3E}">
        <p14:creationId xmlns:p14="http://schemas.microsoft.com/office/powerpoint/2010/main" val="277736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 Logistic Regression(3)</a:t>
            </a:r>
            <a:endParaRPr lang="en-US" dirty="0"/>
          </a:p>
        </p:txBody>
      </p:sp>
      <p:sp>
        <p:nvSpPr>
          <p:cNvPr id="3" name="Content Placeholder 2"/>
          <p:cNvSpPr>
            <a:spLocks noGrp="1"/>
          </p:cNvSpPr>
          <p:nvPr>
            <p:ph idx="1"/>
          </p:nvPr>
        </p:nvSpPr>
        <p:spPr>
          <a:xfrm>
            <a:off x="457200" y="1600200"/>
            <a:ext cx="3769360" cy="4525963"/>
          </a:xfrm>
        </p:spPr>
        <p:txBody>
          <a:bodyPr>
            <a:normAutofit/>
          </a:bodyPr>
          <a:lstStyle/>
          <a:p>
            <a:r>
              <a:rPr lang="en-US" sz="2000" dirty="0" smtClean="0"/>
              <a:t>Consider training dataset from 2001-2004</a:t>
            </a:r>
          </a:p>
          <a:p>
            <a:pPr lvl="1"/>
            <a:r>
              <a:rPr lang="en-US" sz="1600" dirty="0" smtClean="0"/>
              <a:t>Coefficients have similar values to full dataset. LAG1 is still best predictor</a:t>
            </a:r>
          </a:p>
          <a:p>
            <a:r>
              <a:rPr lang="en-US" sz="2000" dirty="0" smtClean="0"/>
              <a:t>Confusion matrix:</a:t>
            </a:r>
          </a:p>
          <a:p>
            <a:pPr lvl="1"/>
            <a:r>
              <a:rPr lang="en-US" sz="1600" dirty="0" smtClean="0"/>
              <a:t>121 correct prediction from possible 250(48%)</a:t>
            </a:r>
          </a:p>
          <a:p>
            <a:pPr lvl="1"/>
            <a:r>
              <a:rPr lang="en-US" sz="1600" dirty="0" smtClean="0"/>
              <a:t>Training error rate is (52%... Very high)</a:t>
            </a:r>
          </a:p>
          <a:p>
            <a:endParaRPr lang="en-US" sz="2000" i="1" dirty="0" smtClean="0"/>
          </a:p>
          <a:p>
            <a:pPr marL="0" algn="ctr">
              <a:buNone/>
            </a:pPr>
            <a:r>
              <a:rPr lang="en-US" sz="2000" i="1" dirty="0" smtClean="0">
                <a:solidFill>
                  <a:srgbClr val="C00000"/>
                </a:solidFill>
              </a:rPr>
              <a:t>Consider removing predictors from model which have high P-value (statistically insignificant) </a:t>
            </a:r>
            <a:endParaRPr lang="en-US" sz="2000" dirty="0" smtClean="0">
              <a:solidFill>
                <a:srgbClr val="C00000"/>
              </a:solidFill>
            </a:endParaRPr>
          </a:p>
        </p:txBody>
      </p:sp>
      <p:graphicFrame>
        <p:nvGraphicFramePr>
          <p:cNvPr id="7" name="Table 6"/>
          <p:cNvGraphicFramePr>
            <a:graphicFrameLocks noGrp="1"/>
          </p:cNvGraphicFramePr>
          <p:nvPr/>
        </p:nvGraphicFramePr>
        <p:xfrm>
          <a:off x="4866639" y="4399280"/>
          <a:ext cx="3393440" cy="1483360"/>
        </p:xfrm>
        <a:graphic>
          <a:graphicData uri="http://schemas.openxmlformats.org/drawingml/2006/table">
            <a:tbl>
              <a:tblPr firstRow="1" bandRow="1">
                <a:tableStyleId>{5940675A-B579-460E-94D1-54222C63F5DA}</a:tableStyleId>
              </a:tblPr>
              <a:tblGrid>
                <a:gridCol w="848360"/>
                <a:gridCol w="848360"/>
                <a:gridCol w="848360"/>
                <a:gridCol w="848360"/>
              </a:tblGrid>
              <a:tr h="370840">
                <a:tc>
                  <a:txBody>
                    <a:bodyPr/>
                    <a:lstStyle/>
                    <a:p>
                      <a:pPr algn="ctr"/>
                      <a:endParaRPr 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gridSpan="3">
                  <a:txBody>
                    <a:bodyPr/>
                    <a:lstStyle/>
                    <a:p>
                      <a:pPr algn="ctr"/>
                      <a:r>
                        <a:rPr lang="en-US" dirty="0" smtClean="0"/>
                        <a:t>Predicted</a:t>
                      </a:r>
                      <a:endParaRPr lang="en-US" dirty="0"/>
                    </a:p>
                  </a:txBody>
                  <a:tcPr anchor="ctr"/>
                </a:tc>
                <a:tc hMerge="1">
                  <a:txBody>
                    <a:bodyPr/>
                    <a:lstStyle/>
                    <a:p>
                      <a:endParaRPr lang="en-US" dirty="0"/>
                    </a:p>
                  </a:txBody>
                  <a:tcPr/>
                </a:tc>
                <a:tc hMerge="1">
                  <a:txBody>
                    <a:bodyPr/>
                    <a:lstStyle/>
                    <a:p>
                      <a:endParaRPr lang="en-US" dirty="0"/>
                    </a:p>
                  </a:txBody>
                  <a:tcPr/>
                </a:tc>
              </a:tr>
              <a:tr h="370840">
                <a:tc rowSpan="3">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Down</a:t>
                      </a:r>
                      <a:endParaRPr lang="en-US" dirty="0"/>
                    </a:p>
                  </a:txBody>
                  <a:tcPr anchor="ctr"/>
                </a:tc>
                <a:tc>
                  <a:txBody>
                    <a:bodyPr/>
                    <a:lstStyle/>
                    <a:p>
                      <a:pPr algn="ctr"/>
                      <a:r>
                        <a:rPr lang="en-US" dirty="0" smtClean="0"/>
                        <a:t>Up</a:t>
                      </a:r>
                      <a:endParaRPr lang="en-US" dirty="0"/>
                    </a:p>
                  </a:txBody>
                  <a:tcPr anchor="ctr"/>
                </a:tc>
              </a:tr>
              <a:tr h="370840">
                <a:tc vMerge="1">
                  <a:txBody>
                    <a:bodyPr/>
                    <a:lstStyle/>
                    <a:p>
                      <a:endParaRPr lang="en-US" dirty="0"/>
                    </a:p>
                  </a:txBody>
                  <a:tcPr/>
                </a:tc>
                <a:tc>
                  <a:txBody>
                    <a:bodyPr/>
                    <a:lstStyle/>
                    <a:p>
                      <a:pPr algn="ctr"/>
                      <a:r>
                        <a:rPr lang="en-US" dirty="0" smtClean="0"/>
                        <a:t>Down</a:t>
                      </a:r>
                      <a:endParaRPr lang="en-US" dirty="0"/>
                    </a:p>
                  </a:txBody>
                  <a:tcPr anchor="ctr"/>
                </a:tc>
                <a:tc>
                  <a:txBody>
                    <a:bodyPr/>
                    <a:lstStyle/>
                    <a:p>
                      <a:pPr algn="ctr"/>
                      <a:r>
                        <a:rPr lang="en-US" dirty="0" smtClean="0"/>
                        <a:t>77</a:t>
                      </a:r>
                      <a:endParaRPr lang="en-US" dirty="0"/>
                    </a:p>
                  </a:txBody>
                  <a:tcPr anchor="ctr"/>
                </a:tc>
                <a:tc>
                  <a:txBody>
                    <a:bodyPr/>
                    <a:lstStyle/>
                    <a:p>
                      <a:pPr algn="ctr"/>
                      <a:r>
                        <a:rPr lang="en-US" dirty="0" smtClean="0"/>
                        <a:t>97</a:t>
                      </a:r>
                      <a:endParaRPr lang="en-US" dirty="0"/>
                    </a:p>
                  </a:txBody>
                  <a:tcPr anchor="ctr"/>
                </a:tc>
              </a:tr>
              <a:tr h="370840">
                <a:tc vMerge="1">
                  <a:txBody>
                    <a:bodyPr/>
                    <a:lstStyle/>
                    <a:p>
                      <a:endParaRPr lang="en-US" dirty="0"/>
                    </a:p>
                  </a:txBody>
                  <a:tcPr/>
                </a:tc>
                <a:tc>
                  <a:txBody>
                    <a:bodyPr/>
                    <a:lstStyle/>
                    <a:p>
                      <a:pPr algn="ctr"/>
                      <a:r>
                        <a:rPr lang="en-US" dirty="0" smtClean="0"/>
                        <a:t>Up</a:t>
                      </a:r>
                      <a:endParaRPr lang="en-US" dirty="0"/>
                    </a:p>
                  </a:txBody>
                  <a:tcPr anchor="ctr"/>
                </a:tc>
                <a:tc>
                  <a:txBody>
                    <a:bodyPr/>
                    <a:lstStyle/>
                    <a:p>
                      <a:pPr algn="ctr"/>
                      <a:r>
                        <a:rPr lang="en-US" dirty="0" smtClean="0"/>
                        <a:t>34</a:t>
                      </a:r>
                      <a:endParaRPr lang="en-US" dirty="0"/>
                    </a:p>
                  </a:txBody>
                  <a:tcPr anchor="ctr"/>
                </a:tc>
                <a:tc>
                  <a:txBody>
                    <a:bodyPr/>
                    <a:lstStyle/>
                    <a:p>
                      <a:pPr algn="ctr"/>
                      <a:r>
                        <a:rPr lang="en-US" dirty="0" smtClean="0"/>
                        <a:t>44</a:t>
                      </a:r>
                      <a:endParaRPr lang="en-US" dirty="0"/>
                    </a:p>
                  </a:txBody>
                  <a:tcPr anchor="ctr"/>
                </a:tc>
              </a:tr>
            </a:tbl>
          </a:graphicData>
        </a:graphic>
      </p:graphicFrame>
      <p:sp>
        <p:nvSpPr>
          <p:cNvPr id="8" name="TextBox 7"/>
          <p:cNvSpPr txBox="1"/>
          <p:nvPr/>
        </p:nvSpPr>
        <p:spPr>
          <a:xfrm>
            <a:off x="5913120" y="3891280"/>
            <a:ext cx="1797030" cy="369332"/>
          </a:xfrm>
          <a:prstGeom prst="rect">
            <a:avLst/>
          </a:prstGeom>
          <a:noFill/>
        </p:spPr>
        <p:txBody>
          <a:bodyPr wrap="none" rtlCol="0">
            <a:spAutoFit/>
          </a:bodyPr>
          <a:lstStyle/>
          <a:p>
            <a:r>
              <a:rPr lang="en-US" dirty="0" smtClean="0"/>
              <a:t>Confusion Matrix</a:t>
            </a:r>
            <a:endParaRPr lang="en-US" dirty="0"/>
          </a:p>
        </p:txBody>
      </p:sp>
      <p:pic>
        <p:nvPicPr>
          <p:cNvPr id="4098" name="Picture 2"/>
          <p:cNvPicPr>
            <a:picLocks noChangeAspect="1" noChangeArrowheads="1"/>
          </p:cNvPicPr>
          <p:nvPr/>
        </p:nvPicPr>
        <p:blipFill>
          <a:blip r:embed="rId4"/>
          <a:srcRect/>
          <a:stretch>
            <a:fillRect/>
          </a:stretch>
        </p:blipFill>
        <p:spPr bwMode="auto">
          <a:xfrm>
            <a:off x="4582160" y="1955800"/>
            <a:ext cx="3857625" cy="1400175"/>
          </a:xfrm>
          <a:prstGeom prst="rect">
            <a:avLst/>
          </a:prstGeom>
          <a:noFill/>
          <a:ln w="9525">
            <a:noFill/>
            <a:miter lim="800000"/>
            <a:headEnd/>
            <a:tailEnd/>
          </a:ln>
        </p:spPr>
      </p:pic>
      <p:sp>
        <p:nvSpPr>
          <p:cNvPr id="10" name="TextBox 9"/>
          <p:cNvSpPr txBox="1"/>
          <p:nvPr/>
        </p:nvSpPr>
        <p:spPr>
          <a:xfrm>
            <a:off x="175365" y="6306106"/>
            <a:ext cx="1941557" cy="369332"/>
          </a:xfrm>
          <a:prstGeom prst="rect">
            <a:avLst/>
          </a:prstGeom>
          <a:noFill/>
        </p:spPr>
        <p:txBody>
          <a:bodyPr wrap="none" rtlCol="0">
            <a:spAutoFit/>
          </a:bodyPr>
          <a:lstStyle/>
          <a:p>
            <a:r>
              <a:rPr lang="en-US" dirty="0" smtClean="0">
                <a:latin typeface="Arial" pitchFamily="34" charset="0"/>
                <a:cs typeface="Arial" pitchFamily="34" charset="0"/>
              </a:rPr>
              <a:t>Regression form:</a:t>
            </a:r>
            <a:endParaRPr lang="en-US" i="1" dirty="0">
              <a:latin typeface="Arial" pitchFamily="34" charset="0"/>
              <a:cs typeface="Arial" pitchFamily="34" charset="0"/>
            </a:endParaRPr>
          </a:p>
        </p:txBody>
      </p:sp>
      <p:graphicFrame>
        <p:nvGraphicFramePr>
          <p:cNvPr id="11" name="Object 10"/>
          <p:cNvGraphicFramePr>
            <a:graphicFrameLocks noChangeAspect="1"/>
          </p:cNvGraphicFramePr>
          <p:nvPr/>
        </p:nvGraphicFramePr>
        <p:xfrm>
          <a:off x="2116922" y="6306106"/>
          <a:ext cx="6154737" cy="420688"/>
        </p:xfrm>
        <a:graphic>
          <a:graphicData uri="http://schemas.openxmlformats.org/presentationml/2006/ole">
            <mc:AlternateContent xmlns:mc="http://schemas.openxmlformats.org/markup-compatibility/2006">
              <mc:Choice xmlns:v="urn:schemas-microsoft-com:vml" Requires="v">
                <p:oleObj spid="_x0000_s4101" name="Equation" r:id="rId5" imgW="3720960" imgH="253800" progId="Equation.3">
                  <p:embed/>
                </p:oleObj>
              </mc:Choice>
              <mc:Fallback>
                <p:oleObj name="Equation" r:id="rId5" imgW="3720960" imgH="253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6922" y="6306106"/>
                        <a:ext cx="615473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7363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 Logistic Regression(4)</a:t>
            </a:r>
            <a:endParaRPr lang="en-US" dirty="0"/>
          </a:p>
        </p:txBody>
      </p:sp>
      <p:sp>
        <p:nvSpPr>
          <p:cNvPr id="3" name="Content Placeholder 2"/>
          <p:cNvSpPr>
            <a:spLocks noGrp="1"/>
          </p:cNvSpPr>
          <p:nvPr>
            <p:ph idx="1"/>
          </p:nvPr>
        </p:nvSpPr>
        <p:spPr>
          <a:xfrm>
            <a:off x="457200" y="1600200"/>
            <a:ext cx="3769360" cy="4525963"/>
          </a:xfrm>
        </p:spPr>
        <p:txBody>
          <a:bodyPr>
            <a:normAutofit/>
          </a:bodyPr>
          <a:lstStyle/>
          <a:p>
            <a:r>
              <a:rPr lang="en-US" sz="2000" dirty="0" smtClean="0"/>
              <a:t>Training dataset from 2001-2004</a:t>
            </a:r>
          </a:p>
          <a:p>
            <a:pPr lvl="1"/>
            <a:r>
              <a:rPr lang="en-US" sz="1600" dirty="0" smtClean="0"/>
              <a:t>Removed all but Lag1 and Lag2</a:t>
            </a:r>
          </a:p>
          <a:p>
            <a:r>
              <a:rPr lang="en-US" sz="2000" dirty="0" smtClean="0"/>
              <a:t>Confusion matrix:</a:t>
            </a:r>
          </a:p>
          <a:p>
            <a:pPr lvl="1"/>
            <a:r>
              <a:rPr lang="en-US" sz="1600" dirty="0" smtClean="0"/>
              <a:t>141 correct prediction from possible 250(56%)</a:t>
            </a:r>
          </a:p>
          <a:p>
            <a:pPr lvl="1"/>
            <a:r>
              <a:rPr lang="en-US" sz="1600" dirty="0" smtClean="0"/>
              <a:t>Only 58% active on days when model predicts an increasing market</a:t>
            </a:r>
          </a:p>
          <a:p>
            <a:endParaRPr lang="en-US" sz="2000" i="1" dirty="0" smtClean="0"/>
          </a:p>
          <a:p>
            <a:pPr marL="0" algn="ctr">
              <a:buNone/>
            </a:pPr>
            <a:r>
              <a:rPr lang="en-US" sz="2000" i="1" dirty="0" smtClean="0">
                <a:solidFill>
                  <a:srgbClr val="C00000"/>
                </a:solidFill>
              </a:rPr>
              <a:t>Logistic Regression has high error – near guessing 50-50</a:t>
            </a:r>
            <a:endParaRPr lang="en-US" sz="2000" dirty="0" smtClean="0">
              <a:solidFill>
                <a:srgbClr val="C00000"/>
              </a:solidFill>
            </a:endParaRPr>
          </a:p>
        </p:txBody>
      </p:sp>
      <p:graphicFrame>
        <p:nvGraphicFramePr>
          <p:cNvPr id="7" name="Table 6"/>
          <p:cNvGraphicFramePr>
            <a:graphicFrameLocks noGrp="1"/>
          </p:cNvGraphicFramePr>
          <p:nvPr/>
        </p:nvGraphicFramePr>
        <p:xfrm>
          <a:off x="4866639" y="4399280"/>
          <a:ext cx="3393440" cy="1483360"/>
        </p:xfrm>
        <a:graphic>
          <a:graphicData uri="http://schemas.openxmlformats.org/drawingml/2006/table">
            <a:tbl>
              <a:tblPr firstRow="1" bandRow="1">
                <a:tableStyleId>{5940675A-B579-460E-94D1-54222C63F5DA}</a:tableStyleId>
              </a:tblPr>
              <a:tblGrid>
                <a:gridCol w="848360"/>
                <a:gridCol w="848360"/>
                <a:gridCol w="848360"/>
                <a:gridCol w="848360"/>
              </a:tblGrid>
              <a:tr h="370840">
                <a:tc>
                  <a:txBody>
                    <a:bodyPr/>
                    <a:lstStyle/>
                    <a:p>
                      <a:pPr algn="ctr"/>
                      <a:endParaRPr lang="en-US"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gridSpan="3">
                  <a:txBody>
                    <a:bodyPr/>
                    <a:lstStyle/>
                    <a:p>
                      <a:pPr algn="ctr"/>
                      <a:r>
                        <a:rPr lang="en-US" dirty="0" smtClean="0"/>
                        <a:t>Predicted</a:t>
                      </a:r>
                      <a:endParaRPr lang="en-US" dirty="0"/>
                    </a:p>
                  </a:txBody>
                  <a:tcPr anchor="ctr"/>
                </a:tc>
                <a:tc hMerge="1">
                  <a:txBody>
                    <a:bodyPr/>
                    <a:lstStyle/>
                    <a:p>
                      <a:endParaRPr lang="en-US" dirty="0"/>
                    </a:p>
                  </a:txBody>
                  <a:tcPr/>
                </a:tc>
                <a:tc hMerge="1">
                  <a:txBody>
                    <a:bodyPr/>
                    <a:lstStyle/>
                    <a:p>
                      <a:endParaRPr lang="en-US" dirty="0"/>
                    </a:p>
                  </a:txBody>
                  <a:tcPr/>
                </a:tc>
              </a:tr>
              <a:tr h="370840">
                <a:tc rowSpan="3">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Down</a:t>
                      </a:r>
                      <a:endParaRPr lang="en-US" dirty="0"/>
                    </a:p>
                  </a:txBody>
                  <a:tcPr anchor="ctr"/>
                </a:tc>
                <a:tc>
                  <a:txBody>
                    <a:bodyPr/>
                    <a:lstStyle/>
                    <a:p>
                      <a:pPr algn="ctr"/>
                      <a:r>
                        <a:rPr lang="en-US" dirty="0" smtClean="0"/>
                        <a:t>Up</a:t>
                      </a:r>
                      <a:endParaRPr lang="en-US" dirty="0"/>
                    </a:p>
                  </a:txBody>
                  <a:tcPr anchor="ctr"/>
                </a:tc>
              </a:tr>
              <a:tr h="370840">
                <a:tc vMerge="1">
                  <a:txBody>
                    <a:bodyPr/>
                    <a:lstStyle/>
                    <a:p>
                      <a:endParaRPr lang="en-US" dirty="0"/>
                    </a:p>
                  </a:txBody>
                  <a:tcPr/>
                </a:tc>
                <a:tc>
                  <a:txBody>
                    <a:bodyPr/>
                    <a:lstStyle/>
                    <a:p>
                      <a:pPr algn="ctr"/>
                      <a:r>
                        <a:rPr lang="en-US" dirty="0" smtClean="0"/>
                        <a:t>Down</a:t>
                      </a:r>
                      <a:endParaRPr lang="en-US" dirty="0"/>
                    </a:p>
                  </a:txBody>
                  <a:tcPr anchor="ctr"/>
                </a:tc>
                <a:tc>
                  <a:txBody>
                    <a:bodyPr/>
                    <a:lstStyle/>
                    <a:p>
                      <a:pPr algn="ctr"/>
                      <a:r>
                        <a:rPr lang="en-US" dirty="0" smtClean="0"/>
                        <a:t>35</a:t>
                      </a:r>
                      <a:endParaRPr lang="en-US" dirty="0"/>
                    </a:p>
                  </a:txBody>
                  <a:tcPr anchor="ctr"/>
                </a:tc>
                <a:tc>
                  <a:txBody>
                    <a:bodyPr/>
                    <a:lstStyle/>
                    <a:p>
                      <a:pPr algn="ctr"/>
                      <a:r>
                        <a:rPr lang="en-US" dirty="0" smtClean="0"/>
                        <a:t>35</a:t>
                      </a:r>
                      <a:endParaRPr lang="en-US" dirty="0"/>
                    </a:p>
                  </a:txBody>
                  <a:tcPr anchor="ctr"/>
                </a:tc>
              </a:tr>
              <a:tr h="370840">
                <a:tc vMerge="1">
                  <a:txBody>
                    <a:bodyPr/>
                    <a:lstStyle/>
                    <a:p>
                      <a:endParaRPr lang="en-US" dirty="0"/>
                    </a:p>
                  </a:txBody>
                  <a:tcPr/>
                </a:tc>
                <a:tc>
                  <a:txBody>
                    <a:bodyPr/>
                    <a:lstStyle/>
                    <a:p>
                      <a:pPr algn="ctr"/>
                      <a:r>
                        <a:rPr lang="en-US" dirty="0" smtClean="0"/>
                        <a:t>Up</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106</a:t>
                      </a:r>
                      <a:endParaRPr lang="en-US" dirty="0"/>
                    </a:p>
                  </a:txBody>
                  <a:tcPr anchor="ctr"/>
                </a:tc>
              </a:tr>
            </a:tbl>
          </a:graphicData>
        </a:graphic>
      </p:graphicFrame>
      <p:sp>
        <p:nvSpPr>
          <p:cNvPr id="8" name="TextBox 7"/>
          <p:cNvSpPr txBox="1"/>
          <p:nvPr/>
        </p:nvSpPr>
        <p:spPr>
          <a:xfrm>
            <a:off x="5913120" y="3891280"/>
            <a:ext cx="1797030" cy="369332"/>
          </a:xfrm>
          <a:prstGeom prst="rect">
            <a:avLst/>
          </a:prstGeom>
          <a:noFill/>
        </p:spPr>
        <p:txBody>
          <a:bodyPr wrap="none" rtlCol="0">
            <a:spAutoFit/>
          </a:bodyPr>
          <a:lstStyle/>
          <a:p>
            <a:r>
              <a:rPr lang="en-US" dirty="0" smtClean="0"/>
              <a:t>Confusion Matrix</a:t>
            </a:r>
            <a:endParaRPr lang="en-US" dirty="0"/>
          </a:p>
        </p:txBody>
      </p:sp>
      <p:pic>
        <p:nvPicPr>
          <p:cNvPr id="5122" name="Picture 2"/>
          <p:cNvPicPr>
            <a:picLocks noChangeAspect="1" noChangeArrowheads="1"/>
          </p:cNvPicPr>
          <p:nvPr/>
        </p:nvPicPr>
        <p:blipFill>
          <a:blip r:embed="rId4"/>
          <a:srcRect/>
          <a:stretch>
            <a:fillRect/>
          </a:stretch>
        </p:blipFill>
        <p:spPr bwMode="auto">
          <a:xfrm>
            <a:off x="4554854" y="1795463"/>
            <a:ext cx="3705225" cy="828675"/>
          </a:xfrm>
          <a:prstGeom prst="rect">
            <a:avLst/>
          </a:prstGeom>
          <a:noFill/>
          <a:ln w="9525">
            <a:noFill/>
            <a:miter lim="800000"/>
            <a:headEnd/>
            <a:tailEnd/>
          </a:ln>
        </p:spPr>
      </p:pic>
      <p:sp>
        <p:nvSpPr>
          <p:cNvPr id="9" name="TextBox 8"/>
          <p:cNvSpPr txBox="1"/>
          <p:nvPr/>
        </p:nvSpPr>
        <p:spPr>
          <a:xfrm>
            <a:off x="175365" y="6306106"/>
            <a:ext cx="1941557" cy="369332"/>
          </a:xfrm>
          <a:prstGeom prst="rect">
            <a:avLst/>
          </a:prstGeom>
          <a:noFill/>
        </p:spPr>
        <p:txBody>
          <a:bodyPr wrap="none" rtlCol="0">
            <a:spAutoFit/>
          </a:bodyPr>
          <a:lstStyle/>
          <a:p>
            <a:r>
              <a:rPr lang="en-US" dirty="0" smtClean="0">
                <a:latin typeface="Arial" pitchFamily="34" charset="0"/>
                <a:cs typeface="Arial" pitchFamily="34" charset="0"/>
              </a:rPr>
              <a:t>Regression form:</a:t>
            </a:r>
            <a:endParaRPr lang="en-US" i="1" dirty="0">
              <a:latin typeface="Arial" pitchFamily="34" charset="0"/>
              <a:cs typeface="Arial" pitchFamily="34" charset="0"/>
            </a:endParaRPr>
          </a:p>
        </p:txBody>
      </p:sp>
      <p:graphicFrame>
        <p:nvGraphicFramePr>
          <p:cNvPr id="10" name="Object 9"/>
          <p:cNvGraphicFramePr>
            <a:graphicFrameLocks noChangeAspect="1"/>
          </p:cNvGraphicFramePr>
          <p:nvPr/>
        </p:nvGraphicFramePr>
        <p:xfrm>
          <a:off x="2116922" y="6254750"/>
          <a:ext cx="3087687" cy="420688"/>
        </p:xfrm>
        <a:graphic>
          <a:graphicData uri="http://schemas.openxmlformats.org/presentationml/2006/ole">
            <mc:AlternateContent xmlns:mc="http://schemas.openxmlformats.org/markup-compatibility/2006">
              <mc:Choice xmlns:v="urn:schemas-microsoft-com:vml" Requires="v">
                <p:oleObj spid="_x0000_s5125" name="Equation" r:id="rId5" imgW="1866600" imgH="253800" progId="Equation.3">
                  <p:embed/>
                </p:oleObj>
              </mc:Choice>
              <mc:Fallback>
                <p:oleObj name="Equation" r:id="rId5" imgW="1866600" imgH="253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6922" y="6254750"/>
                        <a:ext cx="308768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7363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2076</Words>
  <Application>Microsoft Macintosh PowerPoint</Application>
  <PresentationFormat>On-screen Show (4:3)</PresentationFormat>
  <Paragraphs>312</Paragraphs>
  <Slides>17</Slides>
  <Notes>16</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1" baseType="lpstr">
      <vt:lpstr>Arial</vt:lpstr>
      <vt:lpstr>Calibri</vt:lpstr>
      <vt:lpstr>Office Theme</vt:lpstr>
      <vt:lpstr>Equation</vt:lpstr>
      <vt:lpstr>Analyzing Behaviors of Markets and People with Statistics</vt:lpstr>
      <vt:lpstr>Content</vt:lpstr>
      <vt:lpstr>Project Purpose</vt:lpstr>
      <vt:lpstr>Analytic Approach - Methods</vt:lpstr>
      <vt:lpstr>Analytic Approach - Dataset</vt:lpstr>
      <vt:lpstr>Results – Logistic Regression</vt:lpstr>
      <vt:lpstr>Results – Logistic Regression(2)</vt:lpstr>
      <vt:lpstr>Results – Logistic Regression(3)</vt:lpstr>
      <vt:lpstr>Results – Logistic Regression(4)</vt:lpstr>
      <vt:lpstr>Results – LDA</vt:lpstr>
      <vt:lpstr>Results – QDA</vt:lpstr>
      <vt:lpstr>Results – KNN</vt:lpstr>
      <vt:lpstr>Applications in Insurance Data - KNN</vt:lpstr>
      <vt:lpstr>Applications in Insurance Data – logistic regression</vt:lpstr>
      <vt:lpstr>Conclusions</vt:lpstr>
      <vt:lpstr>Error Analysis </vt:lpstr>
      <vt:lpstr>Future Work</vt:lpstr>
    </vt:vector>
  </TitlesOfParts>
  <Company>Carnegie Mellon University</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Project Title</dc:title>
  <dc:creator>Ravi Starzl</dc:creator>
  <cp:lastModifiedBy>David Russo</cp:lastModifiedBy>
  <cp:revision>67</cp:revision>
  <dcterms:created xsi:type="dcterms:W3CDTF">2015-10-13T14:29:04Z</dcterms:created>
  <dcterms:modified xsi:type="dcterms:W3CDTF">2017-02-19T21:19:16Z</dcterms:modified>
</cp:coreProperties>
</file>