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73" r:id="rId5"/>
    <p:sldId id="272" r:id="rId6"/>
    <p:sldId id="264" r:id="rId7"/>
    <p:sldId id="271" r:id="rId8"/>
    <p:sldId id="276" r:id="rId9"/>
    <p:sldId id="258" r:id="rId10"/>
    <p:sldId id="267" r:id="rId11"/>
    <p:sldId id="274" r:id="rId12"/>
    <p:sldId id="275" r:id="rId13"/>
    <p:sldId id="277" r:id="rId14"/>
    <p:sldId id="278" r:id="rId15"/>
    <p:sldId id="279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69"/>
    <p:restoredTop sz="78683"/>
  </p:normalViewPr>
  <p:slideViewPr>
    <p:cSldViewPr snapToGrid="0" snapToObjects="1">
      <p:cViewPr varScale="1">
        <p:scale>
          <a:sx n="76" d="100"/>
          <a:sy n="76" d="100"/>
        </p:scale>
        <p:origin x="110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11A7C-639E-8149-8AEB-C41AD01FBCE5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4908A-324B-134B-8AD3-2F72B84A1B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0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This analysis studies stock market returns from 2001 to 2005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14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Note that the axes have been standardized so that their means are zero and their variances are 1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Actual results are denoted by up triangles and down triangles. Up triangles denote when the market went up and down triangles denote when the market went down. 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The colors denote the predicted directions, with green denoting an “Up” prediction and red denoting a “Down” prediction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Red Down triangles indicate correct predictions of the market going down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Green Up triangles indicate correct predictions of the market going up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Red Up triangles indicate that the market went up even though it was predicted to go down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Green down triangles indicate that the market went down even though it was predicted to go up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While not perfect, there is some evidence of a simple divider of the classifications: if the scaled volume falls between -0.5 and 0.5, the market is predicted to go down. Otherwise , it is predicted to go up.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52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model is most accurate predicting that the market will go up (91/137 = 66%, vs. 65/115 = 56% when predicting the market will go down)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 possible investment strategy would be to invest only when predicting that the market will go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94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LDA and QDA require that the predictors follow a multivariate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80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These</a:t>
            </a:r>
            <a:r>
              <a:rPr lang="en-US" baseline="0" dirty="0" smtClean="0"/>
              <a:t> are the histograms of the centered and scaled variables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While every variable is marginally normally distributed, it is possible that they do not follow a multivariate normal distribution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significance test could be performed to check for multivariate normality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52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-Based</a:t>
            </a:r>
            <a:r>
              <a:rPr lang="en-US" baseline="0" dirty="0" smtClean="0"/>
              <a:t> on the correlation plots, there is almost no evidence of multi-collinearity</a:t>
            </a:r>
          </a:p>
          <a:p>
            <a:r>
              <a:rPr lang="en-US" baseline="0" dirty="0" smtClean="0"/>
              <a:t>- All two way interactions were fit initially and it was discovered that Lag1*Lag5 is a significant predictor of stock market direction. It was not, however, included in the final model nor was it included in any of the best performing LR, LDA, and QDA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4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-The</a:t>
            </a:r>
            <a:r>
              <a:rPr lang="en-US" baseline="0" dirty="0" smtClean="0"/>
              <a:t> other variables are not necessarily insignificant, they just were not included in the final KNN model</a:t>
            </a:r>
          </a:p>
          <a:p>
            <a:r>
              <a:rPr lang="en-US" baseline="0" dirty="0" smtClean="0"/>
              <a:t>-Volume appeared in every model, while Lag5 appeared in all models except for QDA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3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</a:t>
            </a:r>
            <a:r>
              <a:rPr lang="en-US" baseline="0" dirty="0" smtClean="0"/>
              <a:t> test for multivariate normality could help determine if LDA or QDA are appropriate models to fit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inclusion of additional interaction terms could help improve accuracy but would impact interpretability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more granular search over the tuning parameters could lead to better predictive results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Simulation analyses could help take in to account both the positive and negative predictions for each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05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response</a:t>
            </a:r>
            <a:r>
              <a:rPr lang="en-US" baseline="0" dirty="0" smtClean="0"/>
              <a:t> variable is the direction of the stock market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predictor variables include the returns from the previous 5 days</a:t>
            </a:r>
            <a:r>
              <a:rPr lang="en-US" baseline="0" dirty="0" smtClean="0"/>
              <a:t> and the volume of the trades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By identifying the variables most associated with the stock market’s direction, investors can make accurate and informed investing decisions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3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Logistic regression was used to identify significant variables to</a:t>
            </a:r>
            <a:r>
              <a:rPr lang="en-US" baseline="0" dirty="0" smtClean="0"/>
              <a:t> be used for model selection and validation because each estimated parameter is associated with a p-value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P-values less than a certain threshold, such as 0.05 or 0.10, can be used to identify significant predictor variables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2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As</a:t>
            </a:r>
            <a:r>
              <a:rPr lang="en-US" baseline="0" dirty="0" smtClean="0"/>
              <a:t> can be seen from the plot, only Lag1:Lag5 had a small p-value, and its p-value is around 0.10 at best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other variables are clearly insignificant (p-value &gt;= 0.20)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 is possible that these variables still have predictive power, however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17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Despite</a:t>
            </a:r>
            <a:r>
              <a:rPr lang="en-US" baseline="0" dirty="0" smtClean="0"/>
              <a:t> the fact that the only significant predictor was the interaction between Lag1 and Lag5, the other predictors were still considered when searching for the optimal model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The classification cut-offs ranged from 0.45 to 0.55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KNN did not incorporate interactions, nor did it consider the the model containing no predictors. A total of 2^6 – 1 = 63 models were fit for each value of K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The K values used were 1, 4, 7, 10, </a:t>
            </a:r>
            <a:r>
              <a:rPr lang="is-IS" baseline="0" smtClean="0"/>
              <a:t>... , 97, 100, 103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26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training data set included</a:t>
            </a:r>
            <a:r>
              <a:rPr lang="en-US" baseline="0" dirty="0" smtClean="0"/>
              <a:t> the data from 2001 to 2004 and the testing data set included data from 2005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Both the training and test data sets were centered and scaled for improved accuracy 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29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These models reflect the best performing models of each of LR, LDA, QDA, and KNN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All models offered similar predictive accuracy, with KNN with K = 82 being the most accurate at around 61%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KNN also offered the best “Up” accuracy at around 66%. This means that when the model predicted that the market would go up, it was correct 66% of the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08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KNN may out-perform LDA and QDA because of the multi-variate normal assumption not being fully satisfied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Quadratic Discriminant Analysis and KNN may outperform logistic regression and LDA because QDA and KNN are better able to handle non-linearities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Given that QDA and KNN handle non-linearities better than logistic regression and LDA, they require fewer predictors for equal or better predictive accuracy than the other methods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58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KNN had the highest accuracy amongst all classification techniques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KN</a:t>
            </a:r>
            <a:r>
              <a:rPr lang="en-US" baseline="0" dirty="0" smtClean="0"/>
              <a:t>N also offers a simple model as it only includes two predictors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3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2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1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2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2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2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8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0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3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2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A78D0-928A-634F-ABF2-D3FC94F87C6B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5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Market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8728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Predicting Stock Market Behavior with Classification Models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527723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David Russo</a:t>
            </a:r>
          </a:p>
        </p:txBody>
      </p:sp>
    </p:spTree>
    <p:extLst>
      <p:ext uri="{BB962C8B-B14F-4D97-AF65-F5344CB8AC3E}">
        <p14:creationId xmlns:p14="http://schemas.microsoft.com/office/powerpoint/2010/main" val="94229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1297808"/>
            <a:ext cx="77089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8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Matrix on Test Data when K = 82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802648"/>
              </p:ext>
            </p:extLst>
          </p:nvPr>
        </p:nvGraphicFramePr>
        <p:xfrm>
          <a:off x="948267" y="2345267"/>
          <a:ext cx="6841068" cy="2887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267"/>
                <a:gridCol w="1710267"/>
                <a:gridCol w="1710267"/>
                <a:gridCol w="1710267"/>
              </a:tblGrid>
              <a:tr h="6109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1054431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</a:t>
                      </a:r>
                      <a:endParaRPr lang="en-US" dirty="0"/>
                    </a:p>
                  </a:txBody>
                  <a:tcPr/>
                </a:tc>
              </a:tr>
              <a:tr h="610901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137</a:t>
                      </a:r>
                      <a:endParaRPr lang="en-US" dirty="0"/>
                    </a:p>
                  </a:txBody>
                  <a:tcPr/>
                </a:tc>
              </a:tr>
              <a:tr h="610901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050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analysis with non-linear models is often difficult to do</a:t>
            </a:r>
          </a:p>
          <a:p>
            <a:r>
              <a:rPr lang="en-US" dirty="0" smtClean="0"/>
              <a:t>Transformations and interactions could be considered to improve predictive accuracy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0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Analysis: Transformations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0967" y="1600200"/>
            <a:ext cx="528206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9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Analysis: Interactions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0967" y="1600200"/>
            <a:ext cx="528206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Actionable Information and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Among logistic regression, LDA, QDA, and KNN, KNN has the highest accuracy when predicting stock market direction</a:t>
            </a:r>
          </a:p>
          <a:p>
            <a:r>
              <a:rPr lang="en-US" dirty="0" smtClean="0"/>
              <a:t>The most important variables in predicting future stock market directions are Lag5 and volume</a:t>
            </a:r>
          </a:p>
          <a:p>
            <a:r>
              <a:rPr lang="en-US" dirty="0" smtClean="0"/>
              <a:t>KNN is most accurate when predicting that the market will go up, so a potential strategy would be to invest when KNN predicts that the market goes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54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statistical test to see if the predictors followed a multivariate normal distribution</a:t>
            </a:r>
          </a:p>
          <a:p>
            <a:r>
              <a:rPr lang="en-US" dirty="0" smtClean="0"/>
              <a:t>Fitting all three way interactions in addition to the 2 way interactions</a:t>
            </a:r>
          </a:p>
          <a:p>
            <a:r>
              <a:rPr lang="en-US" dirty="0" smtClean="0"/>
              <a:t>A more granular search grid of classification cut-offs fo</a:t>
            </a:r>
            <a:r>
              <a:rPr lang="en-US" dirty="0" smtClean="0"/>
              <a:t>r LR, LDA, and QDA,</a:t>
            </a:r>
            <a:r>
              <a:rPr lang="en-US" dirty="0" smtClean="0"/>
              <a:t> as well as K values for KNN</a:t>
            </a:r>
          </a:p>
          <a:p>
            <a:r>
              <a:rPr lang="en-US" dirty="0" smtClean="0"/>
              <a:t>Simulation analyses to determine which model would lead to the highest returns over a given period of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4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the stock market’s direction based on the volume of trading and the previous 5 days’ stock market results</a:t>
            </a:r>
          </a:p>
          <a:p>
            <a:r>
              <a:rPr lang="en-US" dirty="0" smtClean="0"/>
              <a:t>Results can help identify the best days to make money in the stock market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102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data was centered and scaled to improve predictive ability for every model considered in this project</a:t>
            </a:r>
          </a:p>
          <a:p>
            <a:r>
              <a:rPr lang="en-US" dirty="0" smtClean="0"/>
              <a:t>A logistic regression model was fit using all variables and all possible two-way interactions to identify which variables were significant predictors of stock market direction</a:t>
            </a:r>
          </a:p>
          <a:p>
            <a:pPr lvl="1"/>
            <a:r>
              <a:rPr lang="en-US" dirty="0" smtClean="0"/>
              <a:t>This model had one parameter for each main effect, and 15 parameters for each of the two-way interactions (6 choose 2  = 15) for a total of 21 parameters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1318"/>
            <a:ext cx="8229600" cy="4525963"/>
          </a:xfrm>
        </p:spPr>
        <p:txBody>
          <a:bodyPr/>
          <a:lstStyle/>
          <a:p>
            <a:r>
              <a:rPr lang="en-US" dirty="0" smtClean="0"/>
              <a:t>Results of model using all variables and two-way interactions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3" y="2354318"/>
            <a:ext cx="6397953" cy="447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9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4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4107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</a:t>
            </a:r>
            <a:r>
              <a:rPr lang="en-US" dirty="0"/>
              <a:t>f the 21 predictors, only one variable was significant</a:t>
            </a:r>
          </a:p>
          <a:p>
            <a:pPr lvl="1"/>
            <a:r>
              <a:rPr lang="en-US" dirty="0"/>
              <a:t>The interaction between Lag1 and Lag5 was </a:t>
            </a:r>
            <a:r>
              <a:rPr lang="en-US" dirty="0" smtClean="0"/>
              <a:t>significant</a:t>
            </a:r>
          </a:p>
          <a:p>
            <a:r>
              <a:rPr lang="en-US" dirty="0" smtClean="0"/>
              <a:t>All possible models including all combinations of all predictors and Lag1*Lag5 were fit to LR, LDA, QDA, and KNN models </a:t>
            </a:r>
          </a:p>
          <a:p>
            <a:pPr lvl="1"/>
            <a:r>
              <a:rPr lang="en-US" dirty="0" smtClean="0"/>
              <a:t>LR, LDA, and QDA each used 10 prediction classification cut-offs totaling in 790 models each</a:t>
            </a:r>
          </a:p>
          <a:p>
            <a:pPr lvl="1"/>
            <a:r>
              <a:rPr lang="en-US" dirty="0" smtClean="0"/>
              <a:t>KNN was performed on all possible combinations of the predictors for 35 different values of K for a total of 2,205 models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final model was selected on the basis of its predictive ability</a:t>
            </a:r>
          </a:p>
          <a:p>
            <a:pPr lvl="1"/>
            <a:r>
              <a:rPr lang="en-US" dirty="0" smtClean="0"/>
              <a:t>A validation set of data was left out to assess candidate models</a:t>
            </a:r>
          </a:p>
          <a:p>
            <a:pPr lvl="1"/>
            <a:r>
              <a:rPr lang="en-US" dirty="0" smtClean="0"/>
              <a:t>To assess predictive ability</a:t>
            </a:r>
            <a:r>
              <a:rPr lang="en-US" dirty="0"/>
              <a:t> </a:t>
            </a:r>
            <a:r>
              <a:rPr lang="en-US" dirty="0" smtClean="0"/>
              <a:t>overall accuracy, accuracy of ”Up” predictions, and accuracy of “Down” predictions</a:t>
            </a:r>
          </a:p>
          <a:p>
            <a:pPr lvl="1"/>
            <a:r>
              <a:rPr lang="en-US" dirty="0" smtClean="0"/>
              <a:t>In total, 4,812 models were fit and assessed for predictive ability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094111"/>
              </p:ext>
            </p:extLst>
          </p:nvPr>
        </p:nvGraphicFramePr>
        <p:xfrm>
          <a:off x="457200" y="1396999"/>
          <a:ext cx="7734820" cy="4619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964"/>
                <a:gridCol w="1546964"/>
                <a:gridCol w="1546964"/>
                <a:gridCol w="1546964"/>
                <a:gridCol w="1546964"/>
              </a:tblGrid>
              <a:tr h="105419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(cut-off threshold)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 </a:t>
                      </a:r>
                      <a:r>
                        <a:rPr lang="en-US" baseline="0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868406">
                <a:tc>
                  <a:txBody>
                    <a:bodyPr/>
                    <a:lstStyle/>
                    <a:p>
                      <a:r>
                        <a:rPr lang="en-US" dirty="0" smtClean="0"/>
                        <a:t>LR (0.49)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Lag2, Lag3, Lag4, Lag5, 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0.6562</a:t>
                      </a:r>
                      <a:endParaRPr lang="en-US" dirty="0"/>
                    </a:p>
                  </a:txBody>
                  <a:tcPr/>
                </a:tc>
              </a:tr>
              <a:tr h="868406">
                <a:tc>
                  <a:txBody>
                    <a:bodyPr/>
                    <a:lstStyle/>
                    <a:p>
                      <a:r>
                        <a:rPr lang="en-US" dirty="0" smtClean="0"/>
                        <a:t>LDA (0.51)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Lag2, Lag3, Lag4, Lag5, 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0.6562</a:t>
                      </a:r>
                      <a:endParaRPr lang="en-US" dirty="0"/>
                    </a:p>
                  </a:txBody>
                  <a:tcPr/>
                </a:tc>
              </a:tr>
              <a:tr h="868406">
                <a:tc>
                  <a:txBody>
                    <a:bodyPr/>
                    <a:lstStyle/>
                    <a:p>
                      <a:r>
                        <a:rPr lang="en-US" dirty="0" smtClean="0"/>
                        <a:t>QDA (0.49)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Lag1, 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0.5424</a:t>
                      </a:r>
                      <a:endParaRPr lang="en-US" dirty="0"/>
                    </a:p>
                  </a:txBody>
                  <a:tcPr/>
                </a:tc>
              </a:tr>
              <a:tr h="868406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r>
                        <a:rPr lang="en-US" baseline="0" dirty="0" smtClean="0"/>
                        <a:t>, K = 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Lag5, 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0.5593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68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Discriminant Analysis and Quadratic Discriminant Analysis both require that the predictors follow a multivariate normal distribution</a:t>
            </a:r>
          </a:p>
          <a:p>
            <a:r>
              <a:rPr lang="en-US" dirty="0"/>
              <a:t>Logistic regression and Linear Discriminant Analysis both call for 5 predictors while Quadratic Discriminant Analysis and KNN both call for two predictors </a:t>
            </a:r>
          </a:p>
        </p:txBody>
      </p:sp>
    </p:spTree>
    <p:extLst>
      <p:ext uri="{BB962C8B-B14F-4D97-AF65-F5344CB8AC3E}">
        <p14:creationId xmlns:p14="http://schemas.microsoft.com/office/powerpoint/2010/main" val="134860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The final model selected is the KNN model with K = 82, using only Lag5 and Volume as the predictors</a:t>
            </a:r>
          </a:p>
          <a:p>
            <a:r>
              <a:rPr lang="en-US" dirty="0" smtClean="0"/>
              <a:t>This model is not only accurate (61%), but also accurate at predicting when the market will go up (66%)</a:t>
            </a:r>
          </a:p>
          <a:p>
            <a:r>
              <a:rPr lang="en-US" dirty="0" smtClean="0"/>
              <a:t>This model indicates that recent stock market performance isn’t important relative to stock market performance from 5 days ago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6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1524</Words>
  <Application>Microsoft Macintosh PowerPoint</Application>
  <PresentationFormat>On-screen Show (4:3)</PresentationFormat>
  <Paragraphs>149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Arial</vt:lpstr>
      <vt:lpstr>Office Theme</vt:lpstr>
      <vt:lpstr>Stock Market Analysis</vt:lpstr>
      <vt:lpstr>Project Purpose</vt:lpstr>
      <vt:lpstr>Analytic Approach</vt:lpstr>
      <vt:lpstr>Analytic Approach</vt:lpstr>
      <vt:lpstr>Analytic Approach</vt:lpstr>
      <vt:lpstr>Analytic Approach</vt:lpstr>
      <vt:lpstr>Results</vt:lpstr>
      <vt:lpstr>Results</vt:lpstr>
      <vt:lpstr>Results</vt:lpstr>
      <vt:lpstr>Results</vt:lpstr>
      <vt:lpstr>Results</vt:lpstr>
      <vt:lpstr>Error Analysis</vt:lpstr>
      <vt:lpstr>Error Analysis: Transformations</vt:lpstr>
      <vt:lpstr>Error Analysis: Interactions</vt:lpstr>
      <vt:lpstr>Actionable Information and Insights</vt:lpstr>
      <vt:lpstr>Future Work</vt:lpstr>
    </vt:vector>
  </TitlesOfParts>
  <Company>Carnegie Mellon University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 Project Title</dc:title>
  <dc:creator>Ravi Starzl</dc:creator>
  <cp:lastModifiedBy>David Russo</cp:lastModifiedBy>
  <cp:revision>370</cp:revision>
  <dcterms:created xsi:type="dcterms:W3CDTF">2015-10-13T14:29:04Z</dcterms:created>
  <dcterms:modified xsi:type="dcterms:W3CDTF">2017-03-05T23:32:04Z</dcterms:modified>
</cp:coreProperties>
</file>