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3"/>
  </p:normalViewPr>
  <p:slideViewPr>
    <p:cSldViewPr snapToGrid="0">
      <p:cViewPr varScale="1">
        <p:scale>
          <a:sx n="101" d="100"/>
          <a:sy n="101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1-5</c:v>
                </c:pt>
                <c:pt idx="1">
                  <c:v>6-25</c:v>
                </c:pt>
                <c:pt idx="2">
                  <c:v>26-100</c:v>
                </c:pt>
                <c:pt idx="3">
                  <c:v>100-500</c:v>
                </c:pt>
                <c:pt idx="4">
                  <c:v>500-1000</c:v>
                </c:pt>
                <c:pt idx="5">
                  <c:v>More than 1000</c:v>
                </c:pt>
                <c:pt idx="6">
                  <c:v>Not Specified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4.1870202372644799E-2</c:v>
                </c:pt>
                <c:pt idx="1">
                  <c:v>0.14654570830425681</c:v>
                </c:pt>
                <c:pt idx="2">
                  <c:v>0.20376831821353802</c:v>
                </c:pt>
                <c:pt idx="3">
                  <c:v>0.17306350314026517</c:v>
                </c:pt>
                <c:pt idx="4">
                  <c:v>5.5826936496859735E-2</c:v>
                </c:pt>
                <c:pt idx="5">
                  <c:v>0.17864619678995114</c:v>
                </c:pt>
                <c:pt idx="6">
                  <c:v>0.20027913468248429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62-194C-A96A-C4DC4DCDFC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48830688"/>
        <c:axId val="1030889440"/>
      </c:barChart>
      <c:catAx>
        <c:axId val="94883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1030889440"/>
        <c:crosses val="autoZero"/>
        <c:auto val="1"/>
        <c:lblAlgn val="ctr"/>
        <c:lblOffset val="100"/>
        <c:noMultiLvlLbl val="0"/>
      </c:catAx>
      <c:valAx>
        <c:axId val="10308894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94883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USA</c:v>
                </c:pt>
                <c:pt idx="1">
                  <c:v>UK</c:v>
                </c:pt>
                <c:pt idx="2">
                  <c:v>Canada</c:v>
                </c:pt>
                <c:pt idx="3">
                  <c:v>Germany</c:v>
                </c:pt>
                <c:pt idx="4">
                  <c:v>Netherlands</c:v>
                </c:pt>
                <c:pt idx="5">
                  <c:v>Australia</c:v>
                </c:pt>
                <c:pt idx="6">
                  <c:v>Sweden</c:v>
                </c:pt>
                <c:pt idx="7">
                  <c:v>Ireland</c:v>
                </c:pt>
                <c:pt idx="8">
                  <c:v>France</c:v>
                </c:pt>
                <c:pt idx="9">
                  <c:v>Brazil</c:v>
                </c:pt>
                <c:pt idx="10">
                  <c:v>Switzerland</c:v>
                </c:pt>
                <c:pt idx="11">
                  <c:v>Russia</c:v>
                </c:pt>
                <c:pt idx="12">
                  <c:v>New Zealand</c:v>
                </c:pt>
                <c:pt idx="13">
                  <c:v>India</c:v>
                </c:pt>
                <c:pt idx="14">
                  <c:v>Other</c:v>
                </c:pt>
              </c:strCache>
            </c:strRef>
          </c:cat>
          <c:val>
            <c:numRef>
              <c:f>Sheet1!$B$2:$B$16</c:f>
              <c:numCache>
                <c:formatCode>0%</c:formatCode>
                <c:ptCount val="15"/>
                <c:pt idx="0">
                  <c:v>0.59385903698534548</c:v>
                </c:pt>
                <c:pt idx="1">
                  <c:v>0.12770411723656663</c:v>
                </c:pt>
                <c:pt idx="2">
                  <c:v>5.1639916259595256E-2</c:v>
                </c:pt>
                <c:pt idx="3">
                  <c:v>4.0474528960223306E-2</c:v>
                </c:pt>
                <c:pt idx="4">
                  <c:v>3.2798325191905092E-2</c:v>
                </c:pt>
                <c:pt idx="5">
                  <c:v>2.3726448011165389E-2</c:v>
                </c:pt>
                <c:pt idx="6">
                  <c:v>1.3956734124214934E-2</c:v>
                </c:pt>
                <c:pt idx="7">
                  <c:v>1.04675505931612E-2</c:v>
                </c:pt>
                <c:pt idx="8">
                  <c:v>9.7697138869504534E-3</c:v>
                </c:pt>
                <c:pt idx="9">
                  <c:v>6.9783670621074668E-3</c:v>
                </c:pt>
                <c:pt idx="10">
                  <c:v>6.9783670621074668E-3</c:v>
                </c:pt>
                <c:pt idx="11">
                  <c:v>6.2805303558967204E-3</c:v>
                </c:pt>
                <c:pt idx="12">
                  <c:v>6.2805303558967204E-3</c:v>
                </c:pt>
                <c:pt idx="13">
                  <c:v>6.2805303558967204E-3</c:v>
                </c:pt>
                <c:pt idx="14">
                  <c:v>6.2805303558967199E-2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62-194C-A96A-C4DC4DCDFC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48830688"/>
        <c:axId val="1030889440"/>
      </c:barChart>
      <c:catAx>
        <c:axId val="94883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1030889440"/>
        <c:crosses val="autoZero"/>
        <c:auto val="1"/>
        <c:lblAlgn val="ctr"/>
        <c:lblOffset val="100"/>
        <c:noMultiLvlLbl val="0"/>
      </c:catAx>
      <c:valAx>
        <c:axId val="10308894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94883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 you have a family history of mental illness?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Maybe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0.19190509420795535</c:v>
                </c:pt>
                <c:pt idx="1">
                  <c:v>0.34054431263084439</c:v>
                </c:pt>
                <c:pt idx="2">
                  <c:v>0.46755059316120029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62-194C-A96A-C4DC4DCDFC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Have you had a mental health disorder in the past?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Maybe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0.1716678297278437</c:v>
                </c:pt>
                <c:pt idx="1">
                  <c:v>0.31472435450104674</c:v>
                </c:pt>
                <c:pt idx="2">
                  <c:v>0.51360781577110959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D3-AB45-8077-743D24F6AD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 you currently have a mental health disorder?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Maybe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0.22819260293091417</c:v>
                </c:pt>
                <c:pt idx="1">
                  <c:v>0.37055129099790651</c:v>
                </c:pt>
                <c:pt idx="2">
                  <c:v>0.40125610607117934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D3-AB45-8077-743D24F6AD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Have you been diagnosed with a mental health condition by a medical professional?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CZ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ED3-AB45-8077-743D24F6A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Maybe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0</c:v>
                </c:pt>
                <c:pt idx="1">
                  <c:v>0.50034891835310535</c:v>
                </c:pt>
                <c:pt idx="2">
                  <c:v>0.49965108164689465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D3-AB45-8077-743D24F6AD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48830688"/>
        <c:axId val="1030889440"/>
      </c:barChart>
      <c:catAx>
        <c:axId val="94883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1030889440"/>
        <c:crosses val="autoZero"/>
        <c:auto val="1"/>
        <c:lblAlgn val="ctr"/>
        <c:lblOffset val="100"/>
        <c:noMultiLvlLbl val="0"/>
      </c:catAx>
      <c:valAx>
        <c:axId val="10308894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94883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8504-6FC7-5B9C-2190-5FB5479B9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CD81A-1BC1-27A6-D374-DA2BEF0E4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6C2DE-9187-650A-F569-22A5E160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3116-A547-7246-BDCF-6C5B4E49A39C}" type="datetimeFigureOut">
              <a:rPr lang="en-CZ" smtClean="0"/>
              <a:t>23.10.2024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4C4C-7A38-E74C-6B03-F1923D40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506C1-D5DA-98E9-164D-4AA5E983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AA81-000E-3543-83F4-4E2FF5BF8E1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9660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6397-54F1-A640-DF00-1FCD7538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E9C8D-B2BD-9807-F315-B5EAE80DB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1F0C1-F4B4-239D-4C7C-9250F34E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3116-A547-7246-BDCF-6C5B4E49A39C}" type="datetimeFigureOut">
              <a:rPr lang="en-CZ" smtClean="0"/>
              <a:t>23.10.2024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EE98-5A82-4E26-4325-ADD02C1D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51816-9638-7F57-6EAE-09C71012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AA81-000E-3543-83F4-4E2FF5BF8E1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59081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3EEC9-192D-D39E-E805-61B4B703C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1F76F-9CA4-DECD-7D1B-EC1773D02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1FF74-07E8-CACD-4F47-0C8224F7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3116-A547-7246-BDCF-6C5B4E49A39C}" type="datetimeFigureOut">
              <a:rPr lang="en-CZ" smtClean="0"/>
              <a:t>23.10.2024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CF08-2412-2526-C9EE-4D9A8041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A5D12-63DB-2112-A59C-283FA5D6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AA81-000E-3543-83F4-4E2FF5BF8E1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63232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EAB7-90AD-B661-A669-9FC8EEFC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D1D0-AE7F-328D-7410-06363F912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32619-F62D-2F72-47FC-653DB22C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3116-A547-7246-BDCF-6C5B4E49A39C}" type="datetimeFigureOut">
              <a:rPr lang="en-CZ" smtClean="0"/>
              <a:t>23.10.2024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596CF-75BB-B8D0-92DA-526FDFDF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BEBCD-2A59-C6B4-C985-52DC62D1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AA81-000E-3543-83F4-4E2FF5BF8E1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0729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DFF7-FEE7-E8C6-13CD-E1073AC0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6EFEE-EE78-354F-1960-B14B0B407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C05AD-6CCD-1286-EDF1-934F31C7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3116-A547-7246-BDCF-6C5B4E49A39C}" type="datetimeFigureOut">
              <a:rPr lang="en-CZ" smtClean="0"/>
              <a:t>23.10.2024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E4DCD-732A-3FBB-21A6-DD55C25D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1EBFD-5608-C23E-6E64-E700AA74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AA81-000E-3543-83F4-4E2FF5BF8E1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35052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F9C6-2090-6914-1C8D-A7B58E06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3F13-C738-9365-D429-5D0426426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61DC3-39E7-5C09-2CC1-163BAE991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F23CC-A3AA-0968-5AF8-DE75B5D5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3116-A547-7246-BDCF-6C5B4E49A39C}" type="datetimeFigureOut">
              <a:rPr lang="en-CZ" smtClean="0"/>
              <a:t>23.10.2024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DE6B0-DA70-824C-FFD5-3CE8F473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A3D45-E3BA-F9AA-658F-079E5097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AA81-000E-3543-83F4-4E2FF5BF8E1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92308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3F1F-03F8-B5BB-DD82-49673AC1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D3470-C778-C9C2-2B99-94B502207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78785-306D-F20E-88A1-670FF63E7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4A62E-6A97-E343-17A2-5EBA03BED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E34FA-6F85-87A3-ABDD-2AF9CC7AF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E53AB-D1FB-76A9-A0F1-B71DD486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3116-A547-7246-BDCF-6C5B4E49A39C}" type="datetimeFigureOut">
              <a:rPr lang="en-CZ" smtClean="0"/>
              <a:t>23.10.2024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B1E68-49FE-C228-1520-D797D82A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0F1CD-674E-83BC-986F-3B63E2BC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AA81-000E-3543-83F4-4E2FF5BF8E1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22758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F6C9-5434-0BC1-D36D-AD502C9E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93972-73F0-B032-1364-3092B9A9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3116-A547-7246-BDCF-6C5B4E49A39C}" type="datetimeFigureOut">
              <a:rPr lang="en-CZ" smtClean="0"/>
              <a:t>23.10.2024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4673F-C9CE-9D76-0D12-863566FC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91253-0057-9AB8-4067-1057FC90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AA81-000E-3543-83F4-4E2FF5BF8E1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43684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7FC12-ED81-8005-B360-3707BD5F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3116-A547-7246-BDCF-6C5B4E49A39C}" type="datetimeFigureOut">
              <a:rPr lang="en-CZ" smtClean="0"/>
              <a:t>23.10.2024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4539F-D84C-36A5-CA52-CFB207E1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F2A81-F059-B45A-0D59-BC79D5D0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AA81-000E-3543-83F4-4E2FF5BF8E1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10390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A901-B6C7-6DAC-D9FF-3C4B23A4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E7488-4B82-1959-AB7F-456185597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682C-31BB-0A74-2A37-33DBCF70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60E5F-776B-4C10-6093-D6C6C552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3116-A547-7246-BDCF-6C5B4E49A39C}" type="datetimeFigureOut">
              <a:rPr lang="en-CZ" smtClean="0"/>
              <a:t>23.10.2024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85B3E-CA25-9CA4-174C-F298B2E7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E4278-B4A5-B633-FAD9-9F2995BA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AA81-000E-3543-83F4-4E2FF5BF8E1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49971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9FE9-DE7D-A12A-4BA4-5E637D0B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93E89-40DF-8356-351C-ACBDE2BD6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49663-570E-4FEE-6FF6-EE57FA6A1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7F1F-9495-037E-545A-699362F4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3116-A547-7246-BDCF-6C5B4E49A39C}" type="datetimeFigureOut">
              <a:rPr lang="en-CZ" smtClean="0"/>
              <a:t>23.10.2024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736E7-F44A-A1EC-AF8B-81E29B63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7F64D-0800-D8EE-6691-44F30151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AA81-000E-3543-83F4-4E2FF5BF8E1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86298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319C0-C0BE-E110-0163-45A8939C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23308-9512-CE6C-2AAE-191B92E8F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162E5-D72C-F666-9F09-61E321724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13116-A547-7246-BDCF-6C5B4E49A39C}" type="datetimeFigureOut">
              <a:rPr lang="en-CZ" smtClean="0"/>
              <a:t>23.10.2024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2E8C7-4490-68DB-19A1-C71E7E809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C99E9-1294-1F99-608D-1AFFC3E08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AAAA81-000E-3543-83F4-4E2FF5BF8E1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89067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EC6AE6A-CC06-8382-0B42-39A15CC2A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37666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3735F9B-0025-65D0-E2FD-F8C0A1CB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365125"/>
            <a:ext cx="10883900" cy="100647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E0E0E"/>
                </a:solidFill>
                <a:effectLst/>
                <a:latin typeface=".SF NS"/>
              </a:rPr>
              <a:t>Percentage Distribution of Survey Respondents by Company Size</a:t>
            </a:r>
            <a:endParaRPr lang="en-CZ" sz="3200" dirty="0"/>
          </a:p>
        </p:txBody>
      </p:sp>
    </p:spTree>
    <p:extLst>
      <p:ext uri="{BB962C8B-B14F-4D97-AF65-F5344CB8AC3E}">
        <p14:creationId xmlns:p14="http://schemas.microsoft.com/office/powerpoint/2010/main" val="419404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E04B9-7E73-590E-465B-0438BDF7F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E2BF472-5B07-90E2-E270-91BA26A597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2902594"/>
              </p:ext>
            </p:extLst>
          </p:nvPr>
        </p:nvGraphicFramePr>
        <p:xfrm>
          <a:off x="1054100" y="1587500"/>
          <a:ext cx="10490200" cy="4550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3B5B93D5-2E8C-249E-487E-82CC1A16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365125"/>
            <a:ext cx="10883900" cy="1006475"/>
          </a:xfrm>
        </p:spPr>
        <p:txBody>
          <a:bodyPr>
            <a:normAutofit/>
          </a:bodyPr>
          <a:lstStyle/>
          <a:p>
            <a:r>
              <a:rPr lang="en-GB" sz="3200" dirty="0"/>
              <a:t>Distribution of Survey Respondents by Work Country</a:t>
            </a:r>
            <a:endParaRPr lang="en-CZ" sz="3200" dirty="0"/>
          </a:p>
        </p:txBody>
      </p:sp>
    </p:spTree>
    <p:extLst>
      <p:ext uri="{BB962C8B-B14F-4D97-AF65-F5344CB8AC3E}">
        <p14:creationId xmlns:p14="http://schemas.microsoft.com/office/powerpoint/2010/main" val="243829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71B93-ACEE-EE59-F108-45900C6A2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D1B5D8A-E707-444C-FE38-C3AEAA48B2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002641"/>
              </p:ext>
            </p:extLst>
          </p:nvPr>
        </p:nvGraphicFramePr>
        <p:xfrm>
          <a:off x="1054100" y="1587500"/>
          <a:ext cx="10490200" cy="4550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EBA2843-A93D-CC3B-CE30-CA3AE32F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365125"/>
            <a:ext cx="10883900" cy="1006475"/>
          </a:xfrm>
        </p:spPr>
        <p:txBody>
          <a:bodyPr>
            <a:normAutofit/>
          </a:bodyPr>
          <a:lstStyle/>
          <a:p>
            <a:r>
              <a:rPr lang="en-GB" sz="3200"/>
              <a:t>Mental Health Insights: Family History, Past, and Current Disorders</a:t>
            </a:r>
            <a:endParaRPr lang="en-CZ" sz="3200" dirty="0"/>
          </a:p>
        </p:txBody>
      </p:sp>
    </p:spTree>
    <p:extLst>
      <p:ext uri="{BB962C8B-B14F-4D97-AF65-F5344CB8AC3E}">
        <p14:creationId xmlns:p14="http://schemas.microsoft.com/office/powerpoint/2010/main" val="359899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27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.SF NS</vt:lpstr>
      <vt:lpstr>Aptos</vt:lpstr>
      <vt:lpstr>Aptos Display</vt:lpstr>
      <vt:lpstr>Arial</vt:lpstr>
      <vt:lpstr>Office Theme</vt:lpstr>
      <vt:lpstr>Percentage Distribution of Survey Respondents by Company Size</vt:lpstr>
      <vt:lpstr>Distribution of Survey Respondents by Work Country</vt:lpstr>
      <vt:lpstr>Mental Health Insights: Family History, Past, and Current Disorders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Patrick Philippe Lupau</dc:creator>
  <cp:lastModifiedBy>David Patrick Philippe Lupau</cp:lastModifiedBy>
  <cp:revision>4</cp:revision>
  <dcterms:created xsi:type="dcterms:W3CDTF">2024-10-23T06:15:07Z</dcterms:created>
  <dcterms:modified xsi:type="dcterms:W3CDTF">2024-10-23T19:23:51Z</dcterms:modified>
</cp:coreProperties>
</file>