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cw.mit.edu/courses/electrical-engineering-and-computer-science/6-00-introduction-to-computer-science-and-programming-fall-2008/reading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pl.it/repls/CruelGummyLoc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In-Demand Programming Languages Indeed Job Openings" id="126" name="Shape 126" title="Most In-Demand Programming Languages Indeed Job Open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13" y="1138200"/>
            <a:ext cx="3607975" cy="36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pull requests by programming language from GitHub" id="135" name="Shape 135" title="most pull requests by programming language from Git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1" y="1092900"/>
            <a:ext cx="3722499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choose?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analysis, machine learning → Python, MATLAB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development and engineering → Java, C, C++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manipulation → C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management, querying → SQL, MySQL, PostGres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→ Javascript, C#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computer science made easier with Python.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r>
              <a:rPr b="1" i="1" lang="en"/>
              <a:t>libraries</a:t>
            </a:r>
            <a:r>
              <a:rPr lang="en"/>
              <a:t> for data science projects in future.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and usage in academia and industry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free of cost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documented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troubleshooting…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481850" y="880525"/>
            <a:ext cx="66147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Programming Environments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only a few select programs per 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PyCharm, which only supports Python.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 and IntelliJ support Java.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Xcode, built for Mac, is for Java, C++, 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project may have more than one program for modularity purposes.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projects in same 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writes a perfect program in his/her/their first pass.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breakpoints to see which values are being changed as the program executes.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multiple versions of its own compiler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high-level programs into machine-readable format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syntax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 like a spellchecker, they pick up on syntactical errors before programs are executed.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errors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errors if incorrect syntax is detected.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cannot execute programs with compiler errors.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later...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Reproducing Code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YOUR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servers such as the lab DropBox account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excuses for lost code these days….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Programmer’s preferred way of storing, sharing, and viewing code from other programmers.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for programmers.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how you show off your code.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account for next time.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topics interest you most?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were the slides?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learn about anything I mentioned in more depth?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structure classes to be most conducive to learning how to code?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you didn’t understand?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homework assignments and readings?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2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picture stuff--what is a programming language? What do programs do?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Differences between programming languages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commonly used languages?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Python?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environments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versions.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IDEs (integrated development environment).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Reproducibility--GitHub, BitBucket, Atlassian,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programming!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questions from last week?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 sz="1400"/>
              <a:t>GitHub accounts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Caroline: guidodarezzo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resources for coding practice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LeetCode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HackerRank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Reading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 OCW (Opencourseware)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https://ocw.mit.edu/courses/electrical-engineering-and-computer-science/6-00-introduction-to-computer-science-and-programming-fall-2008/readings/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Guttag’s </a:t>
            </a:r>
            <a:r>
              <a:rPr i="1" lang="en"/>
              <a:t>Introduction to Computation and Programming Using Python</a:t>
            </a:r>
            <a:r>
              <a:rPr lang="en"/>
              <a:t> was my first intro CS book.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Updated versions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science version?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 issues?</a:t>
            </a:r>
            <a:endParaRPr sz="1400"/>
          </a:p>
        </p:txBody>
      </p:sp>
      <p:sp>
        <p:nvSpPr>
          <p:cNvPr id="196" name="Shape 19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a </a:t>
            </a:r>
            <a:r>
              <a:rPr b="1" i="1" lang="en"/>
              <a:t>function call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statements</a:t>
            </a:r>
            <a:endParaRPr b="1" i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your code to GitHub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 function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CS and Math, a function is a series of operations, performed on an input, which produces an output of some kind.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 version from math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Parabolic function: f(x) = x</a:t>
            </a:r>
            <a:r>
              <a:rPr baseline="30000" lang="en"/>
              <a:t>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is the input, the product of x</a:t>
            </a:r>
            <a:r>
              <a:rPr baseline="30000" lang="en"/>
              <a:t>2</a:t>
            </a:r>
            <a:r>
              <a:rPr lang="en"/>
              <a:t> is the output, and the given operations call for multiplication.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idea, different representation in 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languages, slightly different representation.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structure of a function is shared throughout most languages.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f(x) is the name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is an argument that we pass to the function (</a:t>
            </a:r>
            <a:r>
              <a:rPr b="1" i="1" lang="en"/>
              <a:t>parameter passing</a:t>
            </a:r>
            <a:r>
              <a:rPr lang="en"/>
              <a:t>). 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Parentheses denote beginning and end of parameter.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are written inside of the body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Outputs are stored in memory or printed to the </a:t>
            </a:r>
            <a:r>
              <a:rPr b="1" i="1" lang="en"/>
              <a:t>console</a:t>
            </a:r>
            <a:r>
              <a:rPr lang="en"/>
              <a:t>.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</a:t>
            </a:r>
            <a:r>
              <a:rPr b="1" i="1" lang="en"/>
              <a:t>invoking</a:t>
            </a:r>
            <a:r>
              <a:rPr lang="en"/>
              <a:t> a function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must decide on its use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invoke.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arguments to pass (parameter passing).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store output.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 output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whatever you decide to print will appear on your screen.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useful for debugging, FYI…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or more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Anything enclosed in a single apostrophe, quotation mark, triple quote, or triple apostrophe.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print(‘Hello, world’)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 “Hello, world”)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print(“””Hello, world”””)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print(‘’’Hello, world’’’)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Finish what you’ve started!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your parentheses and quotes.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on multiple lines.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separator.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space.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line ending.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carriage return.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 on different ways to format print statements.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problems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Hello, world!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Welcome to “Foundations of Computer Science”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abc+def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a^b^c^+d*e*f*#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print statements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95542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print(a”,”b”,”c”)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print(‘fizz’,’buzz’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Places in memory to temporarily hold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many types of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Floating points (decimals)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(individual alphanumeric values and symbols)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Declare</a:t>
            </a:r>
            <a:endParaRPr b="1"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space in memory for the variable and its contents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Initialize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value to that variable/place in memory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try to access a variable that has yet to be initialized? 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problems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the following message: My name is [your name], and I have lived in [your city] for [number of years] years.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Declare and initialize variables representing your name, location, and number of years lived in that locale. 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goals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Grasp fundamentals of computer programming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tools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fundamentals to other programming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right questions for the next steps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variable problems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to drive the point home…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print(your_name)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your_name = “Caroline”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3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up print statements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errors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Storing user input as 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casting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wrap-up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Clarifying misinformation…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strings interspersed with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</a:t>
            </a:r>
            <a:r>
              <a:rPr lang="en"/>
              <a:t>ariable = “Caroline” 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rint “My name is ”, variable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without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print(“My name is Caroline”)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Sorry guys, exposed you to Python 3 syntax…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Please use a web compiler for last week’s lessons...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Python3 web compiler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exceptions properly….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all necessary exceptions.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can’t hardcode values for variables?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user input to determine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such as Java and C++, this is called </a:t>
            </a:r>
            <a:r>
              <a:rPr b="1" i="1" lang="en"/>
              <a:t>standard input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console input as a function in which arguments represent the values assigned to the variable that stores the input.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raw_input(“What is your name? 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[Whatever the user inputs]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“Welcome to computer science,”, var1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datatype is string.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wanted an integer or float?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b="1" i="1" lang="en"/>
              <a:t>type cast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 problems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TWO questions that store user responses in variables. Print these responses later.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siblings do you have? What are their names? Print: You have [number] sibling(s) named [names].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244263" y="1113175"/>
            <a:ext cx="25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add_var = 8 + 10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rint (add_var)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Subtraction: 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sub_var = 8 - 10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print(sub_var)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Multiplication: 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ult_var = 8 *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print(mult_var)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Exponent: **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ex_var = 8**2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print(ex_var)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434563" y="14233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341738" y="1017725"/>
            <a:ext cx="35580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Division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Floating point: 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Integer: //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Why are they different? 10/3 = {3, if integers; 3.333333 if floating point}</a:t>
            </a:r>
            <a:endParaRPr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Modulus: %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Gets the remainder after dividing.</a:t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practice problems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mean of at least 3 different values. Print the sum of these values as well as the resulting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Example: let’s say you want to know the average amount of money you spend towards transportation in 3 months.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January = 145.5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February = 88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= 210.07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they?</a:t>
            </a:r>
            <a:endParaRPr sz="1800"/>
          </a:p>
          <a:p>
            <a:pPr indent="-317500" lvl="3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Automates and executes algorithms in a structured format.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what is an </a:t>
            </a:r>
            <a:r>
              <a:rPr b="1" i="1" lang="en"/>
              <a:t>algorithm</a:t>
            </a:r>
            <a:r>
              <a:rPr lang="en"/>
              <a:t>?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instructions constructed to solve a problem.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instructions on the back of your cake mix, manual for assembling furniture, and so forth.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problems cannot be solved using an algorithm--undecidable, unsolvable, intractable problems.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serves as an intermediary between natural languages and assembly language.</a:t>
            </a:r>
            <a:endParaRPr sz="1800"/>
          </a:p>
        </p:txBody>
      </p:sp>
      <p:sp>
        <p:nvSpPr>
          <p:cNvPr id="75" name="Shape 7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Commenting your code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document your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contributors and readers to better understand functionality of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programming practices…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by ‘#’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Created by Caroline, 2018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 Next block loops through data and looks for minimum value 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### Edited by Caroline, 02/13/18. Rohini, please confirm and accept edits ###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so on…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moment to comment your code so far...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check?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 has function type()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ar1 = “Caroline”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ar2 = 10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ar3 = 10.000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print(type(var1)), etc.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type is useful for retrieving from memory and for mathematical operations…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Floats (64-bit and 32-bit)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Integers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 (Python does not distinguish, but many other HLLs do…)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Boolean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Hexadecimal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Binary </a:t>
            </a:r>
            <a:endParaRPr sz="1200"/>
          </a:p>
        </p:txBody>
      </p:sp>
      <p:sp>
        <p:nvSpPr>
          <p:cNvPr id="343" name="Shape 3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(type conversion)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Why do it?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purposes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user input through raw_input function stores value as a string (default behavior).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you want to compute an average of multiple user-inputted values?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Convert string to integer or float.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conversions through functions, similar to print and raw_input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str() -- converts value to string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int() -- converts value to integer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float() -- converts value to floating point number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ar1 = raw_input(“num 1: “)</a:t>
            </a:r>
            <a:br>
              <a:rPr lang="en"/>
            </a:br>
            <a:r>
              <a:rPr lang="en"/>
              <a:t>v</a:t>
            </a:r>
            <a:r>
              <a:rPr lang="en"/>
              <a:t>ar2 = raw_input(“num 2: “)</a:t>
            </a:r>
            <a:br>
              <a:rPr lang="en"/>
            </a:br>
            <a:r>
              <a:rPr lang="en"/>
              <a:t>p</a:t>
            </a:r>
            <a:r>
              <a:rPr lang="en"/>
              <a:t>rint float(var1/var2)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code by functionality.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one piece of the organizational schema.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</a:t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4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Caroline is gone March 7 and March 14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instructor, Pranay Pareek, for March 14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 will cover the beginning of </a:t>
            </a:r>
            <a:r>
              <a:rPr lang="en"/>
              <a:t>repetition</a:t>
            </a:r>
            <a:r>
              <a:rPr lang="en"/>
              <a:t> structures (looping).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 through problems incorporating loops and conditional statements.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7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Practice problems with conditional statements.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Rohini, David, and Charlene will lead.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homework assignments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provide practice problems in each week’s code.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posted week afterward.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Week 3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we’ve learned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 using print()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 using raw_input()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int(), str(), float()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Division: / or //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Modulo: 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Multiplication: *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Exponent: **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Subtraction: -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problem, which asked you to store 3 or more values and calculate the sum and average,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compare to natural languages?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Formally defined syntax and semantics. Will often have a lexicon of keywords.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Unambiguous. Computers cannot resolve ambiguity like humans can.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implementable.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Turing complete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Replicability, predictability, consistency.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all Turing machines T and input i, there exists a result r, such that all machines T and i will produce the same 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Arithmetic rules stipulate that 2 + 2 must always yield 4. 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var1 = raw_input(“num 1: “)</a:t>
            </a:r>
            <a:br>
              <a:rPr lang="en"/>
            </a:br>
            <a:r>
              <a:rPr lang="en"/>
              <a:t>var2 = raw_input(“num 2: “)</a:t>
            </a:r>
            <a:br>
              <a:rPr lang="en"/>
            </a:br>
            <a:r>
              <a:rPr lang="en"/>
              <a:t>print float(var1/var2)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GitHub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Boolean data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operators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operators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Conditional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One-way, two-way, multi-way if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Nested</a:t>
            </a:r>
            <a:r>
              <a:rPr lang="en"/>
              <a:t> if statements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Library/module imports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library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number library</a:t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</a:t>
            </a:r>
            <a:r>
              <a:rPr b="1" i="1" lang="en"/>
              <a:t>repository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files and programmers work under one repository--so it’s a basically an organizational schema for code.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Repositories can be public or private, if you want to restrict access. 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00" y="1017725"/>
            <a:ext cx="4960301" cy="3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Give your repository a descriptive, succinct name.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initialize your repository with a README file.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 files provide information about the project such as how to run it, common bugs, user options, and so forth. 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00" y="1226700"/>
            <a:ext cx="50057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Upload your files by clicking “Upload files.”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150" y="1270975"/>
            <a:ext cx="4906969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Drag and drop files.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short description of your commit.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commit is an event that occurs when one or more programmer wants to publish changes to the repository.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added updated slide deck and Week 3 code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74" y="1017725"/>
            <a:ext cx="4887176" cy="3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Receive notifications when a repository is updated by watching it.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25" y="1310363"/>
            <a:ext cx="5413775" cy="310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types</a:t>
            </a:r>
            <a:endParaRPr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yield boolean data, meaning true or false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&gt; 2 → True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&lt; 2 → 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comparison operators in Boolean expressions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==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 values of x and y equal to one another?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Inequality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!= y 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not equal to y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greater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greater than OR equal to y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250" y="1017725"/>
            <a:ext cx="70575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programs do?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Almost everything.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“There are more things in heaven and earth, Horatio, than are dreamt of in your philosophy.” (from Shakespeare’s </a:t>
            </a:r>
            <a:r>
              <a:rPr i="1" lang="en">
                <a:solidFill>
                  <a:schemeClr val="lt2"/>
                </a:solidFill>
              </a:rPr>
              <a:t>Hamlet)</a:t>
            </a:r>
            <a:r>
              <a:rPr lang="en">
                <a:solidFill>
                  <a:schemeClr val="lt2"/>
                </a:solidFill>
              </a:rPr>
              <a:t>. Limitations are set by the extent of your knowledge and imagination.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less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less than OR equal to y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 and == ARE NOT interchangeable.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assigns values from the right-hand side to the variable on the left hand side.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== will yield ONLY Boolean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Inequality does not always require LHS and RHS expressions.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us assume there exists some integer x, where x &gt; 5.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!x will yield true for any integer less than or equal to 5.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different from comparison operators? 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allow for multiple Boolean expressions in one statement.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suppose there are two expressions we want to evaluate: x &lt;= 7; x &gt; 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we want to know if x is in range, (3, 7]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logic operator, </a:t>
            </a:r>
            <a:r>
              <a:rPr b="1" lang="en"/>
              <a:t>and </a:t>
            </a:r>
            <a:r>
              <a:rPr lang="en"/>
              <a:t>to evaluate both expressions at once.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&lt;= 7 and x &gt; 3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1152475"/>
            <a:ext cx="5108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and.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&gt; 3 and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languages, and is represented as &amp; or &amp;&amp;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/>
              <a:t>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or.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&gt; 3 or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languages differentiate between the exclusive and inclusive or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Exclusive or, ^ or ^^, yields True IFF (if and only if) one of the statements is true, but not both.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Inclusive or, | or ||, yields True when one or more statements are true.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USES INCLUSIVE OR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that guide the behavior of a program based on one or more Boolean statements.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can make their own decisions while it is running.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updates of values.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the syntax is as follows: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f [Boolean expression]: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[block of code to be executed when if statement is true]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One-way, two-way, multi-way, and nested if statements are possible</a:t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if statements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Means we have only one if statement to evaluate.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Should evaluate to False, thus printing nothing</a:t>
            </a:r>
            <a:endParaRPr sz="1400"/>
          </a:p>
        </p:txBody>
      </p:sp>
      <p:sp>
        <p:nvSpPr>
          <p:cNvPr id="522" name="Shape 52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Directs the behavior of the program when the if block is not executed.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else: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print “x is less than or equal to 10!”</a:t>
            </a:r>
            <a:endParaRPr sz="1400"/>
          </a:p>
        </p:txBody>
      </p:sp>
      <p:sp>
        <p:nvSpPr>
          <p:cNvPr id="529" name="Shape 5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 practice 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two-way if statement which prints “Fizz” for even numbers and “Buzz” for odd.</a:t>
            </a:r>
            <a:endParaRPr sz="3000"/>
          </a:p>
        </p:txBody>
      </p:sp>
      <p:sp>
        <p:nvSpPr>
          <p:cNvPr id="536" name="Shape 5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int(), float(), str() to type cast.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are constructed with comparison operators (==, !=, &gt;, &gt;=, &lt;, &lt;=). Multiple expressions are interconnected using logic operators (and, or, not).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one-way, two-way, multi-way, and nested-if statements to guide behavior of your program.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5350" y="1648938"/>
            <a:ext cx="706200" cy="572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700" y="22918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Programmer (that’s you)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06500" y="2893850"/>
            <a:ext cx="6639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?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3300" y="37674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Computational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49797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83600" y="1855025"/>
            <a:ext cx="2259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For each day in month: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print(day)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eat()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exercise()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read()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learn()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73050" y="3678450"/>
            <a:ext cx="225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Write a program!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3892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900" y="2087464"/>
            <a:ext cx="2097674" cy="18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5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</a:t>
            </a:r>
            <a:r>
              <a:rPr lang="en"/>
              <a:t>if statements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x = 5</a:t>
            </a:r>
            <a:br>
              <a:rPr lang="en" sz="1400"/>
            </a:br>
            <a:r>
              <a:rPr lang="en" sz="1400"/>
              <a:t>if x &gt; 10:</a:t>
            </a:r>
            <a:br>
              <a:rPr lang="en" sz="1400"/>
            </a:br>
            <a:r>
              <a:rPr lang="en" sz="1400"/>
              <a:t>	print “x is greater than 10!”</a:t>
            </a:r>
            <a:br>
              <a:rPr lang="en" sz="1400"/>
            </a:br>
            <a:r>
              <a:rPr lang="en" sz="1400"/>
              <a:t>e</a:t>
            </a:r>
            <a:r>
              <a:rPr lang="en" sz="1400"/>
              <a:t>lif x == 10: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“x is equal to 10!”</a:t>
            </a:r>
            <a:br>
              <a:rPr lang="en" sz="1400"/>
            </a:br>
            <a:r>
              <a:rPr lang="en" sz="1400"/>
              <a:t>else: </a:t>
            </a:r>
            <a:br>
              <a:rPr lang="en" sz="1400"/>
            </a:br>
            <a:r>
              <a:rPr lang="en" sz="1400"/>
              <a:t>	print “x is less than 10!”</a:t>
            </a:r>
            <a:endParaRPr sz="1400"/>
          </a:p>
        </p:txBody>
      </p:sp>
      <p:sp>
        <p:nvSpPr>
          <p:cNvPr id="556" name="Shape 55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if statement practice</a:t>
            </a:r>
            <a:endParaRPr/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multi-way if statement which prints “x is positive” for positive numbers, “x is negative” for negative numbers, and “x is 0” otherwise. 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further distinguish between categories.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x &gt; 0: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</a:t>
            </a:r>
            <a:r>
              <a:rPr lang="en"/>
              <a:t>p</a:t>
            </a:r>
            <a:r>
              <a:rPr lang="en"/>
              <a:t>rint “Positive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</a:t>
            </a:r>
            <a:r>
              <a:rPr lang="en"/>
              <a:t>p</a:t>
            </a:r>
            <a:r>
              <a:rPr lang="en"/>
              <a:t>rint “positive odd number”</a:t>
            </a:r>
            <a:br>
              <a:rPr lang="en"/>
            </a:br>
            <a:r>
              <a:rPr lang="en"/>
              <a:t>else: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</a:t>
            </a:r>
            <a:r>
              <a:rPr lang="en"/>
              <a:t>p</a:t>
            </a:r>
            <a:r>
              <a:rPr lang="en"/>
              <a:t>rint “negative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</a:t>
            </a:r>
            <a:r>
              <a:rPr lang="en"/>
              <a:t>p</a:t>
            </a:r>
            <a:r>
              <a:rPr lang="en"/>
              <a:t>rint “negative odd number”</a:t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 practice</a:t>
            </a:r>
            <a:endParaRPr/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series of nested if statements for student grades. You want to print either pass/fail and followed by the student’s letter grade. Please account for -/+ letter grades. </a:t>
            </a:r>
            <a:endParaRPr sz="3000"/>
          </a:p>
        </p:txBody>
      </p:sp>
      <p:sp>
        <p:nvSpPr>
          <p:cNvPr id="577" name="Shape 57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imports</a:t>
            </a:r>
            <a:endParaRPr/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toolkits for programmer.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language has its own libraries.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enriched with specialized functions such as cosine, sine, tangent, rounding up and down.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import statements are declared at the beginning of a module.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Python libraries are Math and Random.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toolkit gives you rounding functions (ceil, floor), trig functions, factorial,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generates random numbers for you.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math, random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print(math.ceil(7.8))</a:t>
            </a:r>
            <a:br>
              <a:rPr lang="en"/>
            </a:br>
            <a:r>
              <a:rPr lang="en"/>
              <a:t>print(random.randint(1,3))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High-level languages</a:t>
            </a:r>
            <a:endParaRPr/>
          </a:p>
          <a:p>
            <a:pPr indent="-3175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similar to natural languages than low-level languages.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Handles computational problems designed by programmer.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Constructs represent mathematics.</a:t>
            </a:r>
            <a:endParaRPr sz="1400"/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C++, Java, Python, MATLAB, Javascript, C#.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Low-level languages</a:t>
            </a:r>
            <a:endParaRPr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Languages which communicate instructions to </a:t>
            </a:r>
            <a:r>
              <a:rPr lang="en" sz="1400"/>
              <a:t>computer</a:t>
            </a:r>
            <a:r>
              <a:rPr lang="en" sz="1400"/>
              <a:t> microarchitecture.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Pertains to hardware underlying your software.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levels removed from the user.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Assembly language, machine language, and some say C...</a:t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Top Programming Languages from Tiobe Index" id="118" name="Shape 118" title="Top Programming Languages Tiobe Ind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0" y="1135850"/>
            <a:ext cx="4220000" cy="3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