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0" d="100"/>
          <a:sy n="140" d="100"/>
        </p:scale>
        <p:origin x="-73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816052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Which language should I choose?</a:t>
            </a:r>
          </a:p>
          <a:p>
            <a:pPr lvl="1"/>
            <a:r>
              <a:rPr lang="en-US" sz="1100" b="0" i="0" u="none" strike="noStrike" cap="none" dirty="0" smtClean="0">
                <a:solidFill>
                  <a:srgbClr val="000000"/>
                </a:solidFill>
                <a:effectLst/>
                <a:latin typeface="Arial"/>
                <a:ea typeface="Arial"/>
                <a:cs typeface="Arial"/>
                <a:sym typeface="Arial"/>
              </a:rPr>
              <a:t>Functionality -&gt; what are you going to be using it for</a:t>
            </a:r>
          </a:p>
          <a:p>
            <a:pPr lvl="2"/>
            <a:r>
              <a:rPr lang="en-US" sz="1100" b="0" i="0" u="none" strike="noStrike" cap="none" dirty="0" smtClean="0">
                <a:solidFill>
                  <a:srgbClr val="000000"/>
                </a:solidFill>
                <a:effectLst/>
                <a:latin typeface="Arial"/>
                <a:ea typeface="Arial"/>
                <a:cs typeface="Arial"/>
                <a:sym typeface="Arial"/>
              </a:rPr>
              <a:t>Data analysis, machine learning -&gt; python, </a:t>
            </a:r>
            <a:r>
              <a:rPr lang="en-US" sz="1100" b="0" i="0" u="none" strike="noStrike" cap="none" dirty="0" err="1" smtClean="0">
                <a:solidFill>
                  <a:srgbClr val="000000"/>
                </a:solidFill>
                <a:effectLst/>
                <a:latin typeface="Arial"/>
                <a:ea typeface="Arial"/>
                <a:cs typeface="Arial"/>
                <a:sym typeface="Arial"/>
              </a:rPr>
              <a:t>Matlab</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Software </a:t>
            </a:r>
            <a:r>
              <a:rPr lang="en-US" sz="1100" b="0" i="0" u="none" strike="noStrike" cap="none" dirty="0" err="1" smtClean="0">
                <a:solidFill>
                  <a:srgbClr val="000000"/>
                </a:solidFill>
                <a:effectLst/>
                <a:latin typeface="Arial"/>
                <a:ea typeface="Arial"/>
                <a:cs typeface="Arial"/>
                <a:sym typeface="Arial"/>
              </a:rPr>
              <a:t>devo</a:t>
            </a:r>
            <a:r>
              <a:rPr lang="en-US" sz="1100" b="0" i="0" u="none" strike="noStrike" cap="none" dirty="0" smtClean="0">
                <a:solidFill>
                  <a:srgbClr val="000000"/>
                </a:solidFill>
                <a:effectLst/>
                <a:latin typeface="Arial"/>
                <a:ea typeface="Arial"/>
                <a:cs typeface="Arial"/>
                <a:sym typeface="Arial"/>
              </a:rPr>
              <a:t> and engineering -&gt; java and C++</a:t>
            </a:r>
          </a:p>
          <a:p>
            <a:pPr lvl="2"/>
            <a:r>
              <a:rPr lang="en-US" sz="1100" b="0" i="0" u="none" strike="noStrike" cap="none" dirty="0" smtClean="0">
                <a:solidFill>
                  <a:srgbClr val="000000"/>
                </a:solidFill>
                <a:effectLst/>
                <a:latin typeface="Arial"/>
                <a:ea typeface="Arial"/>
                <a:cs typeface="Arial"/>
                <a:sym typeface="Arial"/>
              </a:rPr>
              <a:t>Hardware manipulation -&gt; C</a:t>
            </a:r>
          </a:p>
          <a:p>
            <a:pPr lvl="2"/>
            <a:r>
              <a:rPr lang="en-US" sz="1100" b="0" i="0" u="none" strike="noStrike" cap="none" dirty="0" smtClean="0">
                <a:solidFill>
                  <a:srgbClr val="000000"/>
                </a:solidFill>
                <a:effectLst/>
                <a:latin typeface="Arial"/>
                <a:ea typeface="Arial"/>
                <a:cs typeface="Arial"/>
                <a:sym typeface="Arial"/>
              </a:rPr>
              <a:t>Database management, query -&gt; SQL, MySQL, </a:t>
            </a:r>
            <a:r>
              <a:rPr lang="en-US" sz="1100" b="0" i="0" u="none" strike="noStrike" cap="none" dirty="0" err="1" smtClean="0">
                <a:solidFill>
                  <a:srgbClr val="000000"/>
                </a:solidFill>
                <a:effectLst/>
                <a:latin typeface="Arial"/>
                <a:ea typeface="Arial"/>
                <a:cs typeface="Arial"/>
                <a:sym typeface="Arial"/>
              </a:rPr>
              <a:t>PostGres</a:t>
            </a:r>
            <a:r>
              <a:rPr lang="en-US" sz="1100" b="0" i="0" u="none" strike="noStrike" cap="none" dirty="0" smtClean="0">
                <a:solidFill>
                  <a:srgbClr val="000000"/>
                </a:solidFill>
                <a:effectLst/>
                <a:latin typeface="Arial"/>
                <a:ea typeface="Arial"/>
                <a:cs typeface="Arial"/>
                <a:sym typeface="Arial"/>
              </a:rPr>
              <a:t> </a:t>
            </a:r>
          </a:p>
          <a:p>
            <a:pPr lvl="2"/>
            <a:r>
              <a:rPr lang="en-US" sz="1100" b="0" i="0" u="none" strike="noStrike" cap="none" dirty="0" smtClean="0">
                <a:solidFill>
                  <a:srgbClr val="000000"/>
                </a:solidFill>
                <a:effectLst/>
                <a:latin typeface="Arial"/>
                <a:ea typeface="Arial"/>
                <a:cs typeface="Arial"/>
                <a:sym typeface="Arial"/>
              </a:rPr>
              <a:t>Web development -&gt; c#, </a:t>
            </a:r>
            <a:r>
              <a:rPr lang="en-US" sz="1100" b="0" i="0" u="none" strike="noStrike" cap="none" dirty="0" err="1" smtClean="0">
                <a:solidFill>
                  <a:srgbClr val="000000"/>
                </a:solidFill>
                <a:effectLst/>
                <a:latin typeface="Arial"/>
                <a:ea typeface="Arial"/>
                <a:cs typeface="Arial"/>
                <a:sym typeface="Arial"/>
              </a:rPr>
              <a:t>javascript</a:t>
            </a:r>
            <a:r>
              <a:rPr lang="en-US" sz="1100" b="0" i="0" u="none" strike="noStrike" cap="none" dirty="0" smtClean="0">
                <a:solidFill>
                  <a:srgbClr val="000000"/>
                </a:solidFill>
                <a:effectLst/>
                <a:latin typeface="Arial"/>
                <a:ea typeface="Arial"/>
                <a:cs typeface="Arial"/>
                <a:sym typeface="Arial"/>
              </a:rPr>
              <a:t>, html (inspect element)</a:t>
            </a:r>
          </a:p>
          <a:p>
            <a:pPr marL="0" lvl="0" indent="0"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Why python </a:t>
            </a:r>
          </a:p>
          <a:p>
            <a:pPr lvl="1"/>
            <a:r>
              <a:rPr lang="en-US" sz="1100" b="0" i="0" u="none" strike="noStrike" cap="none" dirty="0" smtClean="0">
                <a:solidFill>
                  <a:srgbClr val="000000"/>
                </a:solidFill>
                <a:effectLst/>
                <a:latin typeface="Arial"/>
                <a:ea typeface="Arial"/>
                <a:cs typeface="Arial"/>
                <a:sym typeface="Arial"/>
              </a:rPr>
              <a:t>Functionality -&gt; fundamentals of computer science made easier by python</a:t>
            </a:r>
          </a:p>
          <a:p>
            <a:pPr lvl="1"/>
            <a:r>
              <a:rPr lang="en-US" sz="1100" b="0" i="0" u="none" strike="noStrike" cap="none" dirty="0" smtClean="0">
                <a:solidFill>
                  <a:srgbClr val="000000"/>
                </a:solidFill>
                <a:effectLst/>
                <a:latin typeface="Arial"/>
                <a:ea typeface="Arial"/>
                <a:cs typeface="Arial"/>
                <a:sym typeface="Arial"/>
              </a:rPr>
              <a:t>Machine learning libraries for data science projects </a:t>
            </a:r>
          </a:p>
          <a:p>
            <a:pPr lvl="2"/>
            <a:r>
              <a:rPr lang="en-US" sz="1100" b="0" i="0" u="none" strike="noStrike" cap="none" dirty="0" smtClean="0">
                <a:solidFill>
                  <a:srgbClr val="000000"/>
                </a:solidFill>
                <a:effectLst/>
                <a:latin typeface="Arial"/>
                <a:ea typeface="Arial"/>
                <a:cs typeface="Arial"/>
                <a:sym typeface="Arial"/>
              </a:rPr>
              <a:t>Libraries -&gt; are tools that can communicate with your language</a:t>
            </a:r>
          </a:p>
          <a:p>
            <a:pPr lvl="2"/>
            <a:r>
              <a:rPr lang="en-US" sz="1100" b="0" i="0" u="none" strike="noStrike" cap="none" dirty="0" smtClean="0">
                <a:solidFill>
                  <a:srgbClr val="000000"/>
                </a:solidFill>
                <a:effectLst/>
                <a:latin typeface="Arial"/>
                <a:ea typeface="Arial"/>
                <a:cs typeface="Arial"/>
                <a:sym typeface="Arial"/>
              </a:rPr>
              <a:t>You can </a:t>
            </a:r>
            <a:r>
              <a:rPr lang="en-US" sz="1100" b="0" i="0" u="none" strike="noStrike" cap="none" dirty="0" err="1" smtClean="0">
                <a:solidFill>
                  <a:srgbClr val="000000"/>
                </a:solidFill>
                <a:effectLst/>
                <a:latin typeface="Arial"/>
                <a:ea typeface="Arial"/>
                <a:cs typeface="Arial"/>
                <a:sym typeface="Arial"/>
              </a:rPr>
              <a:t>formfit</a:t>
            </a:r>
            <a:r>
              <a:rPr lang="en-US" sz="1100" b="0" i="0" u="none" strike="noStrike" cap="none" dirty="0" smtClean="0">
                <a:solidFill>
                  <a:srgbClr val="000000"/>
                </a:solidFill>
                <a:effectLst/>
                <a:latin typeface="Arial"/>
                <a:ea typeface="Arial"/>
                <a:cs typeface="Arial"/>
                <a:sym typeface="Arial"/>
              </a:rPr>
              <a:t> the functionality of what you are doing with the language to make more specific to what you are doing </a:t>
            </a:r>
          </a:p>
          <a:p>
            <a:pPr lvl="1"/>
            <a:r>
              <a:rPr lang="en-US" sz="1100" b="0" i="0" u="none" strike="noStrike" cap="none" dirty="0" smtClean="0">
                <a:solidFill>
                  <a:srgbClr val="000000"/>
                </a:solidFill>
                <a:effectLst/>
                <a:latin typeface="Arial"/>
                <a:ea typeface="Arial"/>
                <a:cs typeface="Arial"/>
                <a:sym typeface="Arial"/>
              </a:rPr>
              <a:t>High demand, used widely</a:t>
            </a:r>
          </a:p>
          <a:p>
            <a:pPr lvl="1"/>
            <a:r>
              <a:rPr lang="en-US" sz="1100" b="0" i="0" u="none" strike="noStrike" cap="none" dirty="0" smtClean="0">
                <a:solidFill>
                  <a:srgbClr val="000000"/>
                </a:solidFill>
                <a:effectLst/>
                <a:latin typeface="Arial"/>
                <a:ea typeface="Arial"/>
                <a:cs typeface="Arial"/>
                <a:sym typeface="Arial"/>
              </a:rPr>
              <a:t>Open-source, free of cost</a:t>
            </a:r>
          </a:p>
          <a:p>
            <a:pPr lvl="1"/>
            <a:r>
              <a:rPr lang="en-US" sz="1100" b="0" i="0" u="none" strike="noStrike" cap="none" dirty="0" smtClean="0">
                <a:solidFill>
                  <a:srgbClr val="000000"/>
                </a:solidFill>
                <a:effectLst/>
                <a:latin typeface="Arial"/>
                <a:ea typeface="Arial"/>
                <a:cs typeface="Arial"/>
                <a:sym typeface="Arial"/>
              </a:rPr>
              <a:t>Extensively documented</a:t>
            </a:r>
          </a:p>
          <a:p>
            <a:pPr lvl="2"/>
            <a:r>
              <a:rPr lang="en-US" sz="1100" b="0" i="0" u="none" strike="noStrike" cap="none" dirty="0" smtClean="0">
                <a:solidFill>
                  <a:srgbClr val="000000"/>
                </a:solidFill>
                <a:effectLst/>
                <a:latin typeface="Arial"/>
                <a:ea typeface="Arial"/>
                <a:cs typeface="Arial"/>
                <a:sym typeface="Arial"/>
              </a:rPr>
              <a:t>Important for troubleshooting</a:t>
            </a:r>
          </a:p>
          <a:p>
            <a:pPr marL="0" lvl="0" indent="0"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IDE – integrated development environment -&gt; support a few select program per IDE</a:t>
            </a:r>
          </a:p>
          <a:p>
            <a:pPr lvl="1"/>
            <a:r>
              <a:rPr lang="en-US" sz="1100" b="0" i="0" u="none" strike="noStrike" cap="none" dirty="0" smtClean="0">
                <a:solidFill>
                  <a:srgbClr val="000000"/>
                </a:solidFill>
                <a:effectLst/>
                <a:latin typeface="Arial"/>
                <a:ea typeface="Arial"/>
                <a:cs typeface="Arial"/>
                <a:sym typeface="Arial"/>
              </a:rPr>
              <a:t>Use </a:t>
            </a:r>
            <a:r>
              <a:rPr lang="en-US" sz="1100" b="0" i="0" u="none" strike="noStrike" cap="none" dirty="0" err="1" smtClean="0">
                <a:solidFill>
                  <a:srgbClr val="000000"/>
                </a:solidFill>
                <a:effectLst/>
                <a:latin typeface="Arial"/>
                <a:ea typeface="Arial"/>
                <a:cs typeface="Arial"/>
                <a:sym typeface="Arial"/>
              </a:rPr>
              <a:t>pycharm</a:t>
            </a:r>
            <a:r>
              <a:rPr lang="en-US" sz="1100" b="0" i="0" u="none" strike="noStrike" cap="none" dirty="0" smtClean="0">
                <a:solidFill>
                  <a:srgbClr val="000000"/>
                </a:solidFill>
                <a:effectLst/>
                <a:latin typeface="Arial"/>
                <a:ea typeface="Arial"/>
                <a:cs typeface="Arial"/>
                <a:sym typeface="Arial"/>
              </a:rPr>
              <a:t>, supports python </a:t>
            </a:r>
          </a:p>
          <a:p>
            <a:pPr lvl="1"/>
            <a:r>
              <a:rPr lang="en-US" sz="1100" b="0" i="0" u="none" strike="noStrike" cap="none" dirty="0" err="1" smtClean="0">
                <a:solidFill>
                  <a:srgbClr val="000000"/>
                </a:solidFill>
                <a:effectLst/>
                <a:latin typeface="Arial"/>
                <a:ea typeface="Arial"/>
                <a:cs typeface="Arial"/>
                <a:sym typeface="Arial"/>
              </a:rPr>
              <a:t>Netbeans</a:t>
            </a:r>
            <a:r>
              <a:rPr lang="en-US" sz="1100" b="0" i="0" u="none" strike="noStrike" cap="none" dirty="0" smtClean="0">
                <a:solidFill>
                  <a:srgbClr val="000000"/>
                </a:solidFill>
                <a:effectLst/>
                <a:latin typeface="Arial"/>
                <a:ea typeface="Arial"/>
                <a:cs typeface="Arial"/>
                <a:sym typeface="Arial"/>
              </a:rPr>
              <a:t> and </a:t>
            </a:r>
            <a:r>
              <a:rPr lang="en-US" sz="1100" b="0" i="0" u="none" strike="noStrike" cap="none" dirty="0" err="1" smtClean="0">
                <a:solidFill>
                  <a:srgbClr val="000000"/>
                </a:solidFill>
                <a:effectLst/>
                <a:latin typeface="Arial"/>
                <a:ea typeface="Arial"/>
                <a:cs typeface="Arial"/>
                <a:sym typeface="Arial"/>
              </a:rPr>
              <a:t>intelliJ</a:t>
            </a:r>
            <a:r>
              <a:rPr lang="en-US" sz="1100" b="0" i="0" u="none" strike="noStrike" cap="none" dirty="0" smtClean="0">
                <a:solidFill>
                  <a:srgbClr val="000000"/>
                </a:solidFill>
                <a:effectLst/>
                <a:latin typeface="Arial"/>
                <a:ea typeface="Arial"/>
                <a:cs typeface="Arial"/>
                <a:sym typeface="Arial"/>
              </a:rPr>
              <a:t> support java</a:t>
            </a:r>
          </a:p>
          <a:p>
            <a:pPr lvl="1"/>
            <a:r>
              <a:rPr lang="en-US" sz="1100" b="0" i="0" u="none" strike="noStrike" cap="none" dirty="0" err="1" smtClean="0">
                <a:solidFill>
                  <a:srgbClr val="000000"/>
                </a:solidFill>
                <a:effectLst/>
                <a:latin typeface="Arial"/>
                <a:ea typeface="Arial"/>
                <a:cs typeface="Arial"/>
                <a:sym typeface="Arial"/>
              </a:rPr>
              <a:t>Xcode</a:t>
            </a:r>
            <a:r>
              <a:rPr lang="en-US" sz="1100" b="0" i="0" u="none" strike="noStrike" cap="none" dirty="0" smtClean="0">
                <a:solidFill>
                  <a:srgbClr val="000000"/>
                </a:solidFill>
                <a:effectLst/>
                <a:latin typeface="Arial"/>
                <a:ea typeface="Arial"/>
                <a:cs typeface="Arial"/>
                <a:sym typeface="Arial"/>
              </a:rPr>
              <a:t> built for mac (java, </a:t>
            </a:r>
            <a:r>
              <a:rPr lang="en-US" sz="1100" b="0" i="0" u="none" strike="noStrike" cap="none" dirty="0" err="1" smtClean="0">
                <a:solidFill>
                  <a:srgbClr val="000000"/>
                </a:solidFill>
                <a:effectLst/>
                <a:latin typeface="Arial"/>
                <a:ea typeface="Arial"/>
                <a:cs typeface="Arial"/>
                <a:sym typeface="Arial"/>
              </a:rPr>
              <a:t>c++</a:t>
            </a:r>
            <a:r>
              <a:rPr lang="en-US" sz="1100" b="0" i="0" u="none" strike="noStrike" cap="none" dirty="0" smtClean="0">
                <a:solidFill>
                  <a:srgbClr val="000000"/>
                </a:solidFill>
                <a:effectLst/>
                <a:latin typeface="Arial"/>
                <a:ea typeface="Arial"/>
                <a:cs typeface="Arial"/>
                <a:sym typeface="Arial"/>
              </a:rPr>
              <a:t>)</a:t>
            </a:r>
          </a:p>
          <a:p>
            <a:pPr lvl="0"/>
            <a:r>
              <a:rPr lang="en-US" sz="1100" b="0" i="0" u="none" strike="noStrike" cap="none" dirty="0" smtClean="0">
                <a:solidFill>
                  <a:srgbClr val="000000"/>
                </a:solidFill>
                <a:effectLst/>
                <a:latin typeface="Arial"/>
                <a:ea typeface="Arial"/>
                <a:cs typeface="Arial"/>
                <a:sym typeface="Arial"/>
              </a:rPr>
              <a:t>Organization </a:t>
            </a:r>
          </a:p>
          <a:p>
            <a:pPr lvl="1"/>
            <a:r>
              <a:rPr lang="en-US" sz="1100" b="0" i="0" u="none" strike="noStrike" cap="none" dirty="0" smtClean="0">
                <a:solidFill>
                  <a:srgbClr val="000000"/>
                </a:solidFill>
                <a:effectLst/>
                <a:latin typeface="Arial"/>
                <a:ea typeface="Arial"/>
                <a:cs typeface="Arial"/>
                <a:sym typeface="Arial"/>
              </a:rPr>
              <a:t>One project will often have more than one program for modularity purposes </a:t>
            </a:r>
          </a:p>
          <a:p>
            <a:pPr lvl="1"/>
            <a:r>
              <a:rPr lang="en-US" sz="1100" b="0" i="0" u="none" strike="noStrike" cap="none" dirty="0" smtClean="0">
                <a:solidFill>
                  <a:srgbClr val="000000"/>
                </a:solidFill>
                <a:effectLst/>
                <a:latin typeface="Arial"/>
                <a:ea typeface="Arial"/>
                <a:cs typeface="Arial"/>
                <a:sym typeface="Arial"/>
              </a:rPr>
              <a:t>Multiple projects can be organized in same IDE</a:t>
            </a:r>
          </a:p>
          <a:p>
            <a:pPr lvl="1"/>
            <a:r>
              <a:rPr lang="en-US" sz="1100" b="0" i="0" u="none" strike="noStrike" cap="none" dirty="0" smtClean="0">
                <a:solidFill>
                  <a:srgbClr val="000000"/>
                </a:solidFill>
                <a:effectLst/>
                <a:latin typeface="Arial"/>
                <a:ea typeface="Arial"/>
                <a:cs typeface="Arial"/>
                <a:sym typeface="Arial"/>
              </a:rPr>
              <a:t>Debugging</a:t>
            </a:r>
          </a:p>
          <a:p>
            <a:pPr lvl="2"/>
            <a:r>
              <a:rPr lang="en-US" sz="1100" b="0" i="0" u="none" strike="noStrike" cap="none" dirty="0" smtClean="0">
                <a:solidFill>
                  <a:srgbClr val="000000"/>
                </a:solidFill>
                <a:effectLst/>
                <a:latin typeface="Arial"/>
                <a:ea typeface="Arial"/>
                <a:cs typeface="Arial"/>
                <a:sym typeface="Arial"/>
              </a:rPr>
              <a:t>Most important </a:t>
            </a:r>
          </a:p>
          <a:p>
            <a:pPr lvl="2"/>
            <a:r>
              <a:rPr lang="en-US" sz="1100" b="0" i="0" u="none" strike="noStrike" cap="none" dirty="0" smtClean="0">
                <a:solidFill>
                  <a:srgbClr val="000000"/>
                </a:solidFill>
                <a:effectLst/>
                <a:latin typeface="Arial"/>
                <a:ea typeface="Arial"/>
                <a:cs typeface="Arial"/>
                <a:sym typeface="Arial"/>
              </a:rPr>
              <a:t>No one write perfect program in first pass -&gt; most time spent debugging to understand why what you wrote is not working</a:t>
            </a:r>
          </a:p>
          <a:p>
            <a:pPr lvl="2"/>
            <a:r>
              <a:rPr lang="en-US" sz="1100" b="0" i="0" u="none" strike="noStrike" cap="none" dirty="0" smtClean="0">
                <a:solidFill>
                  <a:srgbClr val="000000"/>
                </a:solidFill>
                <a:effectLst/>
                <a:latin typeface="Arial"/>
                <a:ea typeface="Arial"/>
                <a:cs typeface="Arial"/>
                <a:sym typeface="Arial"/>
              </a:rPr>
              <a:t>Breakpoints: allow you to see which value are </a:t>
            </a:r>
            <a:r>
              <a:rPr lang="en-US" sz="1100" b="0" i="0" u="none" strike="noStrike" cap="none" dirty="0" err="1" smtClean="0">
                <a:solidFill>
                  <a:srgbClr val="000000"/>
                </a:solidFill>
                <a:effectLst/>
                <a:latin typeface="Arial"/>
                <a:ea typeface="Arial"/>
                <a:cs typeface="Arial"/>
                <a:sym typeface="Arial"/>
              </a:rPr>
              <a:t>beign</a:t>
            </a:r>
            <a:r>
              <a:rPr lang="en-US" sz="1100" b="0" i="0" u="none" strike="noStrike" cap="none" dirty="0" smtClean="0">
                <a:solidFill>
                  <a:srgbClr val="000000"/>
                </a:solidFill>
                <a:effectLst/>
                <a:latin typeface="Arial"/>
                <a:ea typeface="Arial"/>
                <a:cs typeface="Arial"/>
                <a:sym typeface="Arial"/>
              </a:rPr>
              <a:t> changed as the program is being executed</a:t>
            </a:r>
          </a:p>
          <a:p>
            <a:pPr lvl="2"/>
            <a:r>
              <a:rPr lang="en-US" sz="1100" b="0" i="0" u="none" strike="noStrike" cap="none" dirty="0" smtClean="0">
                <a:solidFill>
                  <a:srgbClr val="000000"/>
                </a:solidFill>
                <a:effectLst/>
                <a:latin typeface="Arial"/>
                <a:ea typeface="Arial"/>
                <a:cs typeface="Arial"/>
                <a:sym typeface="Arial"/>
              </a:rPr>
              <a:t>IDE VS PLATFORM (TD)</a:t>
            </a:r>
          </a:p>
          <a:p>
            <a:pPr lvl="3"/>
            <a:r>
              <a:rPr lang="en-US" sz="1100" b="0" i="0" u="none" strike="noStrike" cap="none" dirty="0" smtClean="0">
                <a:solidFill>
                  <a:srgbClr val="000000"/>
                </a:solidFill>
                <a:effectLst/>
                <a:latin typeface="Arial"/>
                <a:ea typeface="Arial"/>
                <a:cs typeface="Arial"/>
                <a:sym typeface="Arial"/>
              </a:rPr>
              <a:t>What does it mean for IDE to be on top of Platform</a:t>
            </a:r>
          </a:p>
          <a:p>
            <a:pPr marL="0" lvl="0" indent="0"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Compiler </a:t>
            </a:r>
          </a:p>
          <a:p>
            <a:pPr lvl="1"/>
            <a:r>
              <a:rPr lang="en-US" sz="1100" b="0" i="0" u="none" strike="noStrike" cap="none" dirty="0" smtClean="0">
                <a:solidFill>
                  <a:srgbClr val="000000"/>
                </a:solidFill>
                <a:effectLst/>
                <a:latin typeface="Arial"/>
                <a:ea typeface="Arial"/>
                <a:cs typeface="Arial"/>
                <a:sym typeface="Arial"/>
              </a:rPr>
              <a:t>Each language will have multiple version of a compiler </a:t>
            </a:r>
          </a:p>
          <a:p>
            <a:pPr lvl="1"/>
            <a:r>
              <a:rPr lang="en-US" sz="1100" b="0" i="0" u="none" strike="noStrike" cap="none" dirty="0" smtClean="0">
                <a:solidFill>
                  <a:srgbClr val="000000"/>
                </a:solidFill>
                <a:effectLst/>
                <a:latin typeface="Arial"/>
                <a:ea typeface="Arial"/>
                <a:cs typeface="Arial"/>
                <a:sym typeface="Arial"/>
              </a:rPr>
              <a:t>Check syntax</a:t>
            </a:r>
          </a:p>
          <a:p>
            <a:pPr lvl="2"/>
            <a:r>
              <a:rPr lang="en-US" sz="1100" b="0" i="0" u="none" strike="noStrike" cap="none" dirty="0" smtClean="0">
                <a:solidFill>
                  <a:srgbClr val="000000"/>
                </a:solidFill>
                <a:effectLst/>
                <a:latin typeface="Arial"/>
                <a:ea typeface="Arial"/>
                <a:cs typeface="Arial"/>
                <a:sym typeface="Arial"/>
              </a:rPr>
              <a:t>Basically a spell checker for you -&gt; makes sure that program is written correctly before you execute/run it</a:t>
            </a:r>
          </a:p>
          <a:p>
            <a:pPr lvl="2"/>
            <a:r>
              <a:rPr lang="en-US" sz="1100" b="0" i="0" u="none" strike="noStrike" cap="none" dirty="0" smtClean="0">
                <a:solidFill>
                  <a:srgbClr val="000000"/>
                </a:solidFill>
                <a:effectLst/>
                <a:latin typeface="Arial"/>
                <a:ea typeface="Arial"/>
                <a:cs typeface="Arial"/>
                <a:sym typeface="Arial"/>
              </a:rPr>
              <a:t>Throws in a compiler error before program is executed </a:t>
            </a:r>
          </a:p>
          <a:p>
            <a:pPr lvl="1"/>
            <a:r>
              <a:rPr lang="en-US" sz="1100" b="0" i="0" u="none" strike="noStrike" cap="none" dirty="0" smtClean="0">
                <a:solidFill>
                  <a:srgbClr val="000000"/>
                </a:solidFill>
                <a:effectLst/>
                <a:latin typeface="Arial"/>
                <a:ea typeface="Arial"/>
                <a:cs typeface="Arial"/>
                <a:sym typeface="Arial"/>
              </a:rPr>
              <a:t>Translates high level programs into machine-readable format </a:t>
            </a:r>
          </a:p>
          <a:p>
            <a:pPr marL="0" lvl="0" indent="0"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Saving and reproduce code</a:t>
            </a:r>
          </a:p>
          <a:p>
            <a:pPr lvl="1"/>
            <a:r>
              <a:rPr lang="en-US" sz="1100" b="0" i="0" u="none" strike="noStrike" cap="none" dirty="0" smtClean="0">
                <a:solidFill>
                  <a:srgbClr val="000000"/>
                </a:solidFill>
                <a:effectLst/>
                <a:latin typeface="Arial"/>
                <a:ea typeface="Arial"/>
                <a:cs typeface="Arial"/>
                <a:sym typeface="Arial"/>
              </a:rPr>
              <a:t>Always save your code </a:t>
            </a:r>
          </a:p>
          <a:p>
            <a:pPr lvl="2"/>
            <a:r>
              <a:rPr lang="en-US" sz="1100" b="0" i="0" u="none" strike="noStrike" cap="none" dirty="0" smtClean="0">
                <a:solidFill>
                  <a:srgbClr val="000000"/>
                </a:solidFill>
                <a:effectLst/>
                <a:latin typeface="Arial"/>
                <a:ea typeface="Arial"/>
                <a:cs typeface="Arial"/>
                <a:sym typeface="Arial"/>
              </a:rPr>
              <a:t>Cloud serves -&gt; </a:t>
            </a:r>
            <a:r>
              <a:rPr lang="en-US" sz="1100" b="0" i="0" u="none" strike="noStrike" cap="none" dirty="0" err="1" smtClean="0">
                <a:solidFill>
                  <a:srgbClr val="000000"/>
                </a:solidFill>
                <a:effectLst/>
                <a:latin typeface="Arial"/>
                <a:ea typeface="Arial"/>
                <a:cs typeface="Arial"/>
                <a:sym typeface="Arial"/>
              </a:rPr>
              <a:t>dropbox</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Google drive</a:t>
            </a:r>
          </a:p>
          <a:p>
            <a:pPr lvl="1"/>
            <a:r>
              <a:rPr lang="en-US" sz="1100" b="0" i="0" u="none" strike="noStrike" cap="none" dirty="0" err="1" smtClean="0">
                <a:solidFill>
                  <a:srgbClr val="000000"/>
                </a:solidFill>
                <a:effectLst/>
                <a:latin typeface="Arial"/>
                <a:ea typeface="Arial"/>
                <a:cs typeface="Arial"/>
                <a:sym typeface="Arial"/>
              </a:rPr>
              <a:t>GitHUb</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Programmers preferred way of storing, sharing, and viewing code</a:t>
            </a:r>
          </a:p>
          <a:p>
            <a:pPr lvl="2"/>
            <a:r>
              <a:rPr lang="en-US" sz="1100" b="0" i="0" u="none" strike="noStrike" cap="none" dirty="0" smtClean="0">
                <a:solidFill>
                  <a:srgbClr val="000000"/>
                </a:solidFill>
                <a:effectLst/>
                <a:latin typeface="Arial"/>
                <a:ea typeface="Arial"/>
                <a:cs typeface="Arial"/>
                <a:sym typeface="Arial"/>
              </a:rPr>
              <a:t>Social media for programmers-&gt; show off code</a:t>
            </a:r>
          </a:p>
          <a:p>
            <a:pPr lvl="2"/>
            <a:r>
              <a:rPr lang="en-US" sz="1100" b="0" i="0" u="none" strike="noStrike" cap="none" dirty="0" smtClean="0">
                <a:solidFill>
                  <a:srgbClr val="000000"/>
                </a:solidFill>
                <a:effectLst/>
                <a:latin typeface="Arial"/>
                <a:ea typeface="Arial"/>
                <a:cs typeface="Arial"/>
                <a:sym typeface="Arial"/>
              </a:rPr>
              <a:t>Get an account for next time</a:t>
            </a:r>
          </a:p>
          <a:p>
            <a:pPr lvl="1"/>
            <a:r>
              <a:rPr lang="en-US" sz="1100" b="0" i="0" u="none" strike="noStrike" cap="none" dirty="0" smtClean="0">
                <a:solidFill>
                  <a:srgbClr val="000000"/>
                </a:solidFill>
                <a:effectLst/>
                <a:latin typeface="Arial"/>
                <a:ea typeface="Arial"/>
                <a:cs typeface="Arial"/>
                <a:sym typeface="Arial"/>
              </a:rPr>
              <a:t>Personal Zen is in </a:t>
            </a:r>
            <a:r>
              <a:rPr lang="en-US" sz="1100" b="0" i="0" u="none" strike="noStrike" cap="none" dirty="0" err="1" smtClean="0">
                <a:solidFill>
                  <a:srgbClr val="000000"/>
                </a:solidFill>
                <a:effectLst/>
                <a:latin typeface="Arial"/>
                <a:ea typeface="Arial"/>
                <a:cs typeface="Arial"/>
                <a:sym typeface="Arial"/>
              </a:rPr>
              <a:t>github</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Store images/ snapshots </a:t>
            </a:r>
          </a:p>
          <a:p>
            <a:pPr lvl="2"/>
            <a:r>
              <a:rPr lang="en-US" sz="1100" b="0" i="0" u="none" strike="noStrike" cap="none" dirty="0" smtClean="0">
                <a:solidFill>
                  <a:srgbClr val="000000"/>
                </a:solidFill>
                <a:effectLst/>
                <a:latin typeface="Arial"/>
                <a:ea typeface="Arial"/>
                <a:cs typeface="Arial"/>
                <a:sym typeface="Arial"/>
              </a:rPr>
              <a:t>Will have code and then have snapshots of what user interface show </a:t>
            </a:r>
          </a:p>
          <a:p>
            <a:pPr marL="0" lvl="0" indent="0"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r>
              <a:rPr lang="en-US" sz="1100" b="0" i="0" u="none" strike="noStrike" cap="none" dirty="0" smtClean="0">
                <a:solidFill>
                  <a:srgbClr val="000000"/>
                </a:solidFill>
                <a:effectLst/>
                <a:latin typeface="Arial"/>
                <a:ea typeface="Arial"/>
                <a:cs typeface="Arial"/>
                <a:sym typeface="Arial"/>
              </a:rPr>
              <a:t>Intro to programming language</a:t>
            </a:r>
          </a:p>
          <a:p>
            <a:pPr lvl="1"/>
            <a:r>
              <a:rPr lang="en-US" sz="1100" b="0" i="0" u="none" strike="noStrike" cap="none" dirty="0" smtClean="0">
                <a:solidFill>
                  <a:srgbClr val="000000"/>
                </a:solidFill>
                <a:effectLst/>
                <a:latin typeface="Arial"/>
                <a:ea typeface="Arial"/>
                <a:cs typeface="Arial"/>
                <a:sym typeface="Arial"/>
              </a:rPr>
              <a:t>Differences between languages</a:t>
            </a:r>
          </a:p>
          <a:p>
            <a:pPr lvl="1"/>
            <a:r>
              <a:rPr lang="en-US" sz="1100" b="0" i="0" u="none" strike="noStrike" cap="none" dirty="0" smtClean="0">
                <a:solidFill>
                  <a:srgbClr val="000000"/>
                </a:solidFill>
                <a:effectLst/>
                <a:latin typeface="Arial"/>
                <a:ea typeface="Arial"/>
                <a:cs typeface="Arial"/>
                <a:sym typeface="Arial"/>
              </a:rPr>
              <a:t>Programming environments</a:t>
            </a:r>
          </a:p>
          <a:p>
            <a:pPr lvl="2"/>
            <a:r>
              <a:rPr lang="en-US" sz="1100" b="0" i="0" u="none" strike="noStrike" cap="none" dirty="0" smtClean="0">
                <a:solidFill>
                  <a:srgbClr val="000000"/>
                </a:solidFill>
                <a:effectLst/>
                <a:latin typeface="Arial"/>
                <a:ea typeface="Arial"/>
                <a:cs typeface="Arial"/>
                <a:sym typeface="Arial"/>
              </a:rPr>
              <a:t>Other the hardware -&gt; different compiler languages (what is a compiler)</a:t>
            </a:r>
          </a:p>
          <a:p>
            <a:pPr lvl="2"/>
            <a:r>
              <a:rPr lang="en-US" sz="1100" b="0" i="0" u="none" strike="noStrike" cap="none" dirty="0" err="1" smtClean="0">
                <a:solidFill>
                  <a:srgbClr val="000000"/>
                </a:solidFill>
                <a:effectLst/>
                <a:latin typeface="Arial"/>
                <a:ea typeface="Arial"/>
                <a:cs typeface="Arial"/>
                <a:sym typeface="Arial"/>
              </a:rPr>
              <a:t>Pycharm</a:t>
            </a:r>
            <a:r>
              <a:rPr lang="en-US" sz="1100" b="0" i="0" u="none" strike="noStrike" cap="none" dirty="0" smtClean="0">
                <a:solidFill>
                  <a:srgbClr val="000000"/>
                </a:solidFill>
                <a:effectLst/>
                <a:latin typeface="Arial"/>
                <a:ea typeface="Arial"/>
                <a:cs typeface="Arial"/>
                <a:sym typeface="Arial"/>
              </a:rPr>
              <a:t> is a IDE</a:t>
            </a:r>
          </a:p>
          <a:p>
            <a:pPr lvl="1"/>
            <a:r>
              <a:rPr lang="en-US" sz="1100" b="0" i="0" u="none" strike="noStrike" cap="none" dirty="0" smtClean="0">
                <a:solidFill>
                  <a:srgbClr val="000000"/>
                </a:solidFill>
                <a:effectLst/>
                <a:latin typeface="Arial"/>
                <a:ea typeface="Arial"/>
                <a:cs typeface="Arial"/>
                <a:sym typeface="Arial"/>
              </a:rPr>
              <a:t>Start programming</a:t>
            </a:r>
          </a:p>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Always think about the future</a:t>
            </a:r>
          </a:p>
          <a:p>
            <a:pPr lvl="1"/>
            <a:r>
              <a:rPr lang="en-US" sz="1100" b="0" i="0" u="none" strike="noStrike" cap="none" dirty="0" smtClean="0">
                <a:solidFill>
                  <a:srgbClr val="000000"/>
                </a:solidFill>
                <a:effectLst/>
                <a:latin typeface="Arial"/>
                <a:ea typeface="Arial"/>
                <a:cs typeface="Arial"/>
                <a:sym typeface="Arial"/>
              </a:rPr>
              <a:t>Grasp fundamentals</a:t>
            </a:r>
          </a:p>
          <a:p>
            <a:pPr lvl="1"/>
            <a:r>
              <a:rPr lang="en-US" sz="1100" b="0" i="0" u="none" strike="noStrike" cap="none" dirty="0" smtClean="0">
                <a:solidFill>
                  <a:srgbClr val="000000"/>
                </a:solidFill>
                <a:effectLst/>
                <a:latin typeface="Arial"/>
                <a:ea typeface="Arial"/>
                <a:cs typeface="Arial"/>
                <a:sym typeface="Arial"/>
              </a:rPr>
              <a:t>Apply concepts to other </a:t>
            </a:r>
            <a:r>
              <a:rPr lang="en-US" sz="1100" b="0" i="0" u="none" strike="noStrike" cap="none" dirty="0" err="1" smtClean="0">
                <a:solidFill>
                  <a:srgbClr val="000000"/>
                </a:solidFill>
                <a:effectLst/>
                <a:latin typeface="Arial"/>
                <a:ea typeface="Arial"/>
                <a:cs typeface="Arial"/>
                <a:sym typeface="Arial"/>
              </a:rPr>
              <a:t>langauges</a:t>
            </a: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What is a programming language</a:t>
            </a:r>
          </a:p>
          <a:p>
            <a:pPr lvl="1"/>
            <a:r>
              <a:rPr lang="en-US" sz="1100" b="0" i="0" u="none" strike="noStrike" cap="none" dirty="0" smtClean="0">
                <a:solidFill>
                  <a:srgbClr val="000000"/>
                </a:solidFill>
                <a:effectLst/>
                <a:latin typeface="Arial"/>
                <a:ea typeface="Arial"/>
                <a:cs typeface="Arial"/>
                <a:sym typeface="Arial"/>
              </a:rPr>
              <a:t>They automate and execute algorithms in structured format </a:t>
            </a:r>
          </a:p>
          <a:p>
            <a:pPr lvl="2"/>
            <a:r>
              <a:rPr lang="en-US" sz="1100" b="0" i="0" u="none" strike="noStrike" cap="none" dirty="0" smtClean="0">
                <a:solidFill>
                  <a:srgbClr val="000000"/>
                </a:solidFill>
                <a:effectLst/>
                <a:latin typeface="Arial"/>
                <a:ea typeface="Arial"/>
                <a:cs typeface="Arial"/>
                <a:sym typeface="Arial"/>
              </a:rPr>
              <a:t>Algorithm = set of instructions to solve a problem</a:t>
            </a:r>
          </a:p>
          <a:p>
            <a:pPr lvl="1"/>
            <a:r>
              <a:rPr lang="en-US" sz="1100" b="0" i="0" u="none" strike="noStrike" cap="none" dirty="0" smtClean="0">
                <a:solidFill>
                  <a:srgbClr val="000000"/>
                </a:solidFill>
                <a:effectLst/>
                <a:latin typeface="Arial"/>
                <a:ea typeface="Arial"/>
                <a:cs typeface="Arial"/>
                <a:sym typeface="Arial"/>
              </a:rPr>
              <a:t>Some algorithms that cannot be solved using an algorithm</a:t>
            </a:r>
          </a:p>
          <a:p>
            <a:pPr lvl="2"/>
            <a:r>
              <a:rPr lang="en-US" sz="1100" b="0" i="0" u="none" strike="noStrike" cap="none" dirty="0" err="1" smtClean="0">
                <a:solidFill>
                  <a:srgbClr val="000000"/>
                </a:solidFill>
                <a:effectLst/>
                <a:latin typeface="Arial"/>
                <a:ea typeface="Arial"/>
                <a:cs typeface="Arial"/>
                <a:sym typeface="Arial"/>
              </a:rPr>
              <a:t>Undecidable</a:t>
            </a:r>
            <a:r>
              <a:rPr lang="en-US" sz="1100" b="0" i="0" u="none" strike="noStrike" cap="none" dirty="0" smtClean="0">
                <a:solidFill>
                  <a:srgbClr val="000000"/>
                </a:solidFill>
                <a:effectLst/>
                <a:latin typeface="Arial"/>
                <a:ea typeface="Arial"/>
                <a:cs typeface="Arial"/>
                <a:sym typeface="Arial"/>
              </a:rPr>
              <a:t> – what to wear tomorrow</a:t>
            </a:r>
          </a:p>
          <a:p>
            <a:pPr lvl="2"/>
            <a:r>
              <a:rPr lang="en-US" sz="1100" b="0" i="0" u="none" strike="noStrike" cap="none" dirty="0" smtClean="0">
                <a:solidFill>
                  <a:srgbClr val="000000"/>
                </a:solidFill>
                <a:effectLst/>
                <a:latin typeface="Arial"/>
                <a:ea typeface="Arial"/>
                <a:cs typeface="Arial"/>
                <a:sym typeface="Arial"/>
              </a:rPr>
              <a:t>Unsolvable – math has produced no solid proof for </a:t>
            </a:r>
          </a:p>
          <a:p>
            <a:pPr lvl="2"/>
            <a:r>
              <a:rPr lang="en-US" sz="1100" b="0" i="0" u="none" strike="noStrike" cap="none" dirty="0" smtClean="0">
                <a:solidFill>
                  <a:srgbClr val="000000"/>
                </a:solidFill>
                <a:effectLst/>
                <a:latin typeface="Arial"/>
                <a:ea typeface="Arial"/>
                <a:cs typeface="Arial"/>
                <a:sym typeface="Arial"/>
              </a:rPr>
              <a:t>Intractable – (our focus) – problem that can be theoretical be solved but may take may too many resources </a:t>
            </a:r>
          </a:p>
          <a:p>
            <a:pPr lvl="3"/>
            <a:r>
              <a:rPr lang="en-US" sz="1100" b="0" i="0" u="none" strike="noStrike" cap="none" dirty="0" smtClean="0">
                <a:solidFill>
                  <a:srgbClr val="000000"/>
                </a:solidFill>
                <a:effectLst/>
                <a:latin typeface="Arial"/>
                <a:ea typeface="Arial"/>
                <a:cs typeface="Arial"/>
                <a:sym typeface="Arial"/>
              </a:rPr>
              <a:t>Get into algorithmic efficiency </a:t>
            </a:r>
          </a:p>
          <a:p>
            <a:pPr lvl="1"/>
            <a:r>
              <a:rPr lang="en-US" sz="1100" b="0" i="0" u="none" strike="noStrike" cap="none" dirty="0" smtClean="0">
                <a:solidFill>
                  <a:srgbClr val="000000"/>
                </a:solidFill>
                <a:effectLst/>
                <a:latin typeface="Arial"/>
                <a:ea typeface="Arial"/>
                <a:cs typeface="Arial"/>
                <a:sym typeface="Arial"/>
              </a:rPr>
              <a:t>Programming languages are intermediary between natural </a:t>
            </a:r>
            <a:r>
              <a:rPr lang="en-US" sz="1100" b="0" i="0" u="none" strike="noStrike" cap="none" dirty="0" err="1" smtClean="0">
                <a:solidFill>
                  <a:srgbClr val="000000"/>
                </a:solidFill>
                <a:effectLst/>
                <a:latin typeface="Arial"/>
                <a:ea typeface="Arial"/>
                <a:cs typeface="Arial"/>
                <a:sym typeface="Arial"/>
              </a:rPr>
              <a:t>lang</a:t>
            </a:r>
            <a:r>
              <a:rPr lang="en-US" sz="1100" b="0" i="0" u="none" strike="noStrike" cap="none" dirty="0" smtClean="0">
                <a:solidFill>
                  <a:srgbClr val="000000"/>
                </a:solidFill>
                <a:effectLst/>
                <a:latin typeface="Arial"/>
                <a:ea typeface="Arial"/>
                <a:cs typeface="Arial"/>
                <a:sym typeface="Arial"/>
              </a:rPr>
              <a:t> and assembly </a:t>
            </a:r>
            <a:r>
              <a:rPr lang="en-US" sz="1100" b="0" i="0" u="none" strike="noStrike" cap="none" dirty="0" err="1" smtClean="0">
                <a:solidFill>
                  <a:srgbClr val="000000"/>
                </a:solidFill>
                <a:effectLst/>
                <a:latin typeface="Arial"/>
                <a:ea typeface="Arial"/>
                <a:cs typeface="Arial"/>
                <a:sym typeface="Arial"/>
              </a:rPr>
              <a:t>lang</a:t>
            </a:r>
            <a:r>
              <a:rPr lang="en-US" sz="1100" b="0" i="0" u="none" strike="noStrike" cap="none" dirty="0" smtClean="0">
                <a:solidFill>
                  <a:srgbClr val="000000"/>
                </a:solidFill>
                <a:effectLst/>
                <a:latin typeface="Arial"/>
                <a:ea typeface="Arial"/>
                <a:cs typeface="Arial"/>
                <a:sym typeface="Arial"/>
              </a:rPr>
              <a:t> </a:t>
            </a:r>
          </a:p>
          <a:p>
            <a:pPr marL="0" lvl="0" indent="0"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How does a programming language compare to natural language </a:t>
            </a:r>
          </a:p>
          <a:p>
            <a:pPr lvl="1"/>
            <a:r>
              <a:rPr lang="en-US" sz="1100" b="0" i="0" u="none" strike="noStrike" cap="none" dirty="0" smtClean="0">
                <a:solidFill>
                  <a:srgbClr val="000000"/>
                </a:solidFill>
                <a:effectLst/>
                <a:latin typeface="Arial"/>
                <a:ea typeface="Arial"/>
                <a:cs typeface="Arial"/>
                <a:sym typeface="Arial"/>
              </a:rPr>
              <a:t>Natural language is “human” language (</a:t>
            </a:r>
            <a:r>
              <a:rPr lang="en-US" sz="1100" b="0" i="0" u="none" strike="noStrike" cap="none" dirty="0" err="1" smtClean="0">
                <a:solidFill>
                  <a:srgbClr val="000000"/>
                </a:solidFill>
                <a:effectLst/>
                <a:latin typeface="Arial"/>
                <a:ea typeface="Arial"/>
                <a:cs typeface="Arial"/>
                <a:sym typeface="Arial"/>
              </a:rPr>
              <a:t>ie</a:t>
            </a:r>
            <a:r>
              <a:rPr lang="en-US" sz="1100" b="0" i="0" u="none" strike="noStrike" cap="none" dirty="0" smtClean="0">
                <a:solidFill>
                  <a:srgbClr val="000000"/>
                </a:solidFill>
                <a:effectLst/>
                <a:latin typeface="Arial"/>
                <a:ea typeface="Arial"/>
                <a:cs typeface="Arial"/>
                <a:sym typeface="Arial"/>
              </a:rPr>
              <a:t> English)</a:t>
            </a:r>
          </a:p>
          <a:p>
            <a:pPr lvl="1"/>
            <a:r>
              <a:rPr lang="en-US" sz="1100" b="0" i="0" u="none" strike="noStrike" cap="none" dirty="0" smtClean="0">
                <a:solidFill>
                  <a:srgbClr val="000000"/>
                </a:solidFill>
                <a:effectLst/>
                <a:latin typeface="Arial"/>
                <a:ea typeface="Arial"/>
                <a:cs typeface="Arial"/>
                <a:sym typeface="Arial"/>
              </a:rPr>
              <a:t>PL is defined by syntax and semantics (lexicon of keywords)</a:t>
            </a:r>
          </a:p>
          <a:p>
            <a:pPr lvl="1"/>
            <a:r>
              <a:rPr lang="en-US" sz="1100" b="0" i="0" u="none" strike="noStrike" cap="none" dirty="0" smtClean="0">
                <a:solidFill>
                  <a:srgbClr val="000000"/>
                </a:solidFill>
                <a:effectLst/>
                <a:latin typeface="Arial"/>
                <a:ea typeface="Arial"/>
                <a:cs typeface="Arial"/>
                <a:sym typeface="Arial"/>
              </a:rPr>
              <a:t>PL is unambiguous -&gt; computer unable to understand ambiguity</a:t>
            </a:r>
          </a:p>
          <a:p>
            <a:pPr lvl="1"/>
            <a:r>
              <a:rPr lang="en-US" sz="1100" b="0" i="0" u="none" strike="noStrike" cap="none" dirty="0" smtClean="0">
                <a:solidFill>
                  <a:srgbClr val="000000"/>
                </a:solidFill>
                <a:effectLst/>
                <a:latin typeface="Arial"/>
                <a:ea typeface="Arial"/>
                <a:cs typeface="Arial"/>
                <a:sym typeface="Arial"/>
              </a:rPr>
              <a:t>Implementable</a:t>
            </a:r>
          </a:p>
          <a:p>
            <a:pPr lvl="1"/>
            <a:r>
              <a:rPr lang="en-US" sz="1100" b="0" i="0" u="none" strike="noStrike" cap="none" dirty="0" smtClean="0">
                <a:solidFill>
                  <a:srgbClr val="000000"/>
                </a:solidFill>
                <a:effectLst/>
                <a:latin typeface="Arial"/>
                <a:ea typeface="Arial"/>
                <a:cs typeface="Arial"/>
                <a:sym typeface="Arial"/>
              </a:rPr>
              <a:t>Turing complete **</a:t>
            </a:r>
          </a:p>
          <a:p>
            <a:pPr lvl="2"/>
            <a:r>
              <a:rPr lang="en-US" sz="1100" b="0" i="0" u="none" strike="noStrike" cap="none" dirty="0" smtClean="0">
                <a:solidFill>
                  <a:srgbClr val="000000"/>
                </a:solidFill>
                <a:effectLst/>
                <a:latin typeface="Arial"/>
                <a:ea typeface="Arial"/>
                <a:cs typeface="Arial"/>
                <a:sym typeface="Arial"/>
              </a:rPr>
              <a:t>Named from Allen Turing </a:t>
            </a:r>
          </a:p>
          <a:p>
            <a:pPr lvl="2"/>
            <a:r>
              <a:rPr lang="en-US" sz="1100" b="0" i="0" u="none" strike="noStrike" cap="none" dirty="0" smtClean="0">
                <a:solidFill>
                  <a:srgbClr val="000000"/>
                </a:solidFill>
                <a:effectLst/>
                <a:latin typeface="Arial"/>
                <a:ea typeface="Arial"/>
                <a:cs typeface="Arial"/>
                <a:sym typeface="Arial"/>
              </a:rPr>
              <a:t>A turning machine -&gt; represents a set of finite set of instructions</a:t>
            </a:r>
          </a:p>
          <a:p>
            <a:pPr lvl="2"/>
            <a:r>
              <a:rPr lang="en-US" sz="1100" b="0" i="0" u="none" strike="noStrike" cap="none" dirty="0" smtClean="0">
                <a:solidFill>
                  <a:srgbClr val="000000"/>
                </a:solidFill>
                <a:effectLst/>
                <a:latin typeface="Arial"/>
                <a:ea typeface="Arial"/>
                <a:cs typeface="Arial"/>
                <a:sym typeface="Arial"/>
              </a:rPr>
              <a:t>There exists a result R such that all machines T and I will produce the same i</a:t>
            </a:r>
          </a:p>
          <a:p>
            <a:pPr lvl="2"/>
            <a:r>
              <a:rPr lang="en-US" sz="1100" b="0" i="0" u="none" strike="noStrike" cap="none" dirty="0" err="1" smtClean="0">
                <a:solidFill>
                  <a:srgbClr val="000000"/>
                </a:solidFill>
                <a:effectLst/>
                <a:latin typeface="Arial"/>
                <a:ea typeface="Arial"/>
                <a:cs typeface="Arial"/>
                <a:sym typeface="Arial"/>
              </a:rPr>
              <a:t>Ie</a:t>
            </a:r>
            <a:r>
              <a:rPr lang="en-US" sz="1100" b="0" i="0" u="none" strike="noStrike" cap="none" dirty="0" smtClean="0">
                <a:solidFill>
                  <a:srgbClr val="000000"/>
                </a:solidFill>
                <a:effectLst/>
                <a:latin typeface="Arial"/>
                <a:ea typeface="Arial"/>
                <a:cs typeface="Arial"/>
                <a:sym typeface="Arial"/>
              </a:rPr>
              <a:t> arithmetic 2 +2 always yield 4</a:t>
            </a:r>
          </a:p>
          <a:p>
            <a:pPr marL="0" lvl="0" indent="0"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Your computer system operates using micro-operating instructions </a:t>
            </a:r>
          </a:p>
          <a:p>
            <a:pPr lvl="1"/>
            <a:r>
              <a:rPr lang="en-US" sz="1100" b="0" i="0" u="none" strike="noStrike" cap="none" dirty="0" smtClean="0">
                <a:solidFill>
                  <a:srgbClr val="000000"/>
                </a:solidFill>
                <a:effectLst/>
                <a:latin typeface="Arial"/>
                <a:ea typeface="Arial"/>
                <a:cs typeface="Arial"/>
                <a:sym typeface="Arial"/>
              </a:rPr>
              <a:t>There is a lot more going on that the programming language guides you through </a:t>
            </a:r>
          </a:p>
          <a:p>
            <a:pPr marL="0" lvl="0" indent="0"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Types of programming language</a:t>
            </a:r>
          </a:p>
          <a:p>
            <a:pPr lvl="1"/>
            <a:r>
              <a:rPr lang="en-US" sz="1100" b="0" i="0" u="none" strike="noStrike" cap="none" dirty="0" smtClean="0">
                <a:solidFill>
                  <a:srgbClr val="000000"/>
                </a:solidFill>
                <a:effectLst/>
                <a:latin typeface="Arial"/>
                <a:ea typeface="Arial"/>
                <a:cs typeface="Arial"/>
                <a:sym typeface="Arial"/>
              </a:rPr>
              <a:t>High level – more similar to natural </a:t>
            </a:r>
            <a:r>
              <a:rPr lang="en-US" sz="1100" b="0" i="0" u="none" strike="noStrike" cap="none" dirty="0" err="1" smtClean="0">
                <a:solidFill>
                  <a:srgbClr val="000000"/>
                </a:solidFill>
                <a:effectLst/>
                <a:latin typeface="Arial"/>
                <a:ea typeface="Arial"/>
                <a:cs typeface="Arial"/>
                <a:sym typeface="Arial"/>
              </a:rPr>
              <a:t>lang</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Hand computational problems designed by programmer</a:t>
            </a:r>
          </a:p>
          <a:p>
            <a:pPr lvl="2"/>
            <a:r>
              <a:rPr lang="en-US" sz="1100" b="0" i="0" u="none" strike="noStrike" cap="none" dirty="0" smtClean="0">
                <a:solidFill>
                  <a:srgbClr val="000000"/>
                </a:solidFill>
                <a:effectLst/>
                <a:latin typeface="Arial"/>
                <a:ea typeface="Arial"/>
                <a:cs typeface="Arial"/>
                <a:sym typeface="Arial"/>
              </a:rPr>
              <a:t>Constructs represent math</a:t>
            </a:r>
          </a:p>
          <a:p>
            <a:pPr lvl="2"/>
            <a:r>
              <a:rPr lang="en-US" sz="1100" b="0" i="0" u="none" strike="noStrike" cap="none" dirty="0" smtClean="0">
                <a:solidFill>
                  <a:srgbClr val="000000"/>
                </a:solidFill>
                <a:effectLst/>
                <a:latin typeface="Arial"/>
                <a:ea typeface="Arial"/>
                <a:cs typeface="Arial"/>
                <a:sym typeface="Arial"/>
              </a:rPr>
              <a:t>Such as C++, java, python, MATLAB, C# (web </a:t>
            </a:r>
            <a:r>
              <a:rPr lang="en-US" sz="1100" b="0" i="0" u="none" strike="noStrike" cap="none" dirty="0" err="1" smtClean="0">
                <a:solidFill>
                  <a:srgbClr val="000000"/>
                </a:solidFill>
                <a:effectLst/>
                <a:latin typeface="Arial"/>
                <a:ea typeface="Arial"/>
                <a:cs typeface="Arial"/>
                <a:sym typeface="Arial"/>
              </a:rPr>
              <a:t>devo</a:t>
            </a:r>
            <a:r>
              <a:rPr lang="en-US" sz="1100" b="0" i="0" u="none" strike="noStrike" cap="none" dirty="0" smtClean="0">
                <a:solidFill>
                  <a:srgbClr val="000000"/>
                </a:solidFill>
                <a:effectLst/>
                <a:latin typeface="Arial"/>
                <a:ea typeface="Arial"/>
                <a:cs typeface="Arial"/>
                <a:sym typeface="Arial"/>
              </a:rPr>
              <a:t> language), </a:t>
            </a:r>
            <a:r>
              <a:rPr lang="en-US" sz="1100" b="0" i="0" u="none" strike="noStrike" cap="none" dirty="0" err="1" smtClean="0">
                <a:solidFill>
                  <a:srgbClr val="000000"/>
                </a:solidFill>
                <a:effectLst/>
                <a:latin typeface="Arial"/>
                <a:ea typeface="Arial"/>
                <a:cs typeface="Arial"/>
                <a:sym typeface="Arial"/>
              </a:rPr>
              <a:t>javascript</a:t>
            </a:r>
            <a:r>
              <a:rPr lang="en-US" sz="1100" b="0" i="0" u="none" strike="noStrike" cap="none" dirty="0" smtClean="0">
                <a:solidFill>
                  <a:srgbClr val="000000"/>
                </a:solidFill>
                <a:effectLst/>
                <a:latin typeface="Arial"/>
                <a:ea typeface="Arial"/>
                <a:cs typeface="Arial"/>
                <a:sym typeface="Arial"/>
              </a:rPr>
              <a:t> ‘</a:t>
            </a:r>
          </a:p>
          <a:p>
            <a:pPr lvl="2"/>
            <a:r>
              <a:rPr lang="en-US" sz="1100" b="0" i="0" u="none" strike="noStrike" cap="none" dirty="0" smtClean="0">
                <a:solidFill>
                  <a:srgbClr val="000000"/>
                </a:solidFill>
                <a:effectLst/>
                <a:latin typeface="Arial"/>
                <a:ea typeface="Arial"/>
                <a:cs typeface="Arial"/>
                <a:sym typeface="Arial"/>
              </a:rPr>
              <a:t>C++ -&gt; has data structure of high level language/ computational strong and the capabilities to access the low level language </a:t>
            </a:r>
          </a:p>
          <a:p>
            <a:pPr lvl="1"/>
            <a:r>
              <a:rPr lang="en-US" sz="1100" b="0" i="0" u="none" strike="noStrike" cap="none" dirty="0" smtClean="0">
                <a:solidFill>
                  <a:srgbClr val="000000"/>
                </a:solidFill>
                <a:effectLst/>
                <a:latin typeface="Arial"/>
                <a:ea typeface="Arial"/>
                <a:cs typeface="Arial"/>
                <a:sym typeface="Arial"/>
              </a:rPr>
              <a:t>Low level (assembly and machine language that computer hardware uses)</a:t>
            </a:r>
          </a:p>
          <a:p>
            <a:pPr lvl="2"/>
            <a:r>
              <a:rPr lang="en-US" sz="1100" b="0" i="0" u="none" strike="noStrike" cap="none" dirty="0" smtClean="0">
                <a:solidFill>
                  <a:srgbClr val="000000"/>
                </a:solidFill>
                <a:effectLst/>
                <a:latin typeface="Arial"/>
                <a:ea typeface="Arial"/>
                <a:cs typeface="Arial"/>
                <a:sym typeface="Arial"/>
              </a:rPr>
              <a:t>Direct manipulate the hardware and manipulate the micro-architecture comp uses</a:t>
            </a:r>
          </a:p>
          <a:p>
            <a:pPr marL="0" lvl="0" indent="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2"/>
                </a:solidFill>
              </a:defRPr>
            </a:lvl1pPr>
            <a:lvl2pPr lvl="1" algn="r">
              <a:spcBef>
                <a:spcPts val="0"/>
              </a:spcBef>
              <a:buNone/>
              <a:defRPr sz="1000">
                <a:solidFill>
                  <a:schemeClr val="lt2"/>
                </a:solidFill>
              </a:defRPr>
            </a:lvl2pPr>
            <a:lvl3pPr lvl="2" algn="r">
              <a:spcBef>
                <a:spcPts val="0"/>
              </a:spcBef>
              <a:buNone/>
              <a:defRPr sz="1000">
                <a:solidFill>
                  <a:schemeClr val="lt2"/>
                </a:solidFill>
              </a:defRPr>
            </a:lvl3pPr>
            <a:lvl4pPr lvl="3" algn="r">
              <a:spcBef>
                <a:spcPts val="0"/>
              </a:spcBef>
              <a:buNone/>
              <a:defRPr sz="1000">
                <a:solidFill>
                  <a:schemeClr val="lt2"/>
                </a:solidFill>
              </a:defRPr>
            </a:lvl4pPr>
            <a:lvl5pPr lvl="4" algn="r">
              <a:spcBef>
                <a:spcPts val="0"/>
              </a:spcBef>
              <a:buNone/>
              <a:defRPr sz="1000">
                <a:solidFill>
                  <a:schemeClr val="lt2"/>
                </a:solidFill>
              </a:defRPr>
            </a:lvl5pPr>
            <a:lvl6pPr lvl="5" algn="r">
              <a:spcBef>
                <a:spcPts val="0"/>
              </a:spcBef>
              <a:buNone/>
              <a:defRPr sz="1000">
                <a:solidFill>
                  <a:schemeClr val="lt2"/>
                </a:solidFill>
              </a:defRPr>
            </a:lvl6pPr>
            <a:lvl7pPr lvl="6" algn="r">
              <a:spcBef>
                <a:spcPts val="0"/>
              </a:spcBef>
              <a:buNone/>
              <a:defRPr sz="1000">
                <a:solidFill>
                  <a:schemeClr val="lt2"/>
                </a:solidFill>
              </a:defRPr>
            </a:lvl7pPr>
            <a:lvl8pPr lvl="7" algn="r">
              <a:spcBef>
                <a:spcPts val="0"/>
              </a:spcBef>
              <a:buNone/>
              <a:defRPr sz="1000">
                <a:solidFill>
                  <a:schemeClr val="lt2"/>
                </a:solidFill>
              </a:defRPr>
            </a:lvl8pPr>
            <a:lvl9pPr lvl="8" algn="r">
              <a:spcBef>
                <a:spcPts val="0"/>
              </a:spcBef>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onsole.cloud.google.com/home/dashboard?project=predictivegroupproject&amp;_ga=2.131596239.-1538467165.1518286263&amp;pli=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744575"/>
            <a:ext cx="8422200" cy="2026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a:t>Foundations of Computer Science for Researchers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5" name="Shape 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common languages out there?</a:t>
            </a:r>
            <a:endParaRPr/>
          </a:p>
          <a:p>
            <a:pPr marL="0" lvl="0" indent="0" rtl="0">
              <a:spcBef>
                <a:spcPts val="0"/>
              </a:spcBef>
              <a:spcAft>
                <a:spcPts val="0"/>
              </a:spcAft>
              <a:buNone/>
            </a:pPr>
            <a:endParaRPr/>
          </a:p>
        </p:txBody>
      </p:sp>
      <p:pic>
        <p:nvPicPr>
          <p:cNvPr id="126" name="Shape 126" descr="Graph shows Most In-Demand Programming Languages Indeed Job Openings" title="Most In-Demand Programming Languages Indeed Job Openings"/>
          <p:cNvPicPr preferRelativeResize="0"/>
          <p:nvPr/>
        </p:nvPicPr>
        <p:blipFill>
          <a:blip r:embed="rId3">
            <a:alphaModFix/>
          </a:blip>
          <a:stretch>
            <a:fillRect/>
          </a:stretch>
        </p:blipFill>
        <p:spPr>
          <a:xfrm>
            <a:off x="2768013" y="1138200"/>
            <a:ext cx="3607975" cy="3607975"/>
          </a:xfrm>
          <a:prstGeom prst="rect">
            <a:avLst/>
          </a:prstGeom>
          <a:noFill/>
          <a:ln>
            <a:noFill/>
          </a:ln>
        </p:spPr>
      </p:pic>
      <p:sp>
        <p:nvSpPr>
          <p:cNvPr id="127" name="Shape 127"/>
          <p:cNvSpPr txBox="1"/>
          <p:nvPr/>
        </p:nvSpPr>
        <p:spPr>
          <a:xfrm>
            <a:off x="7151500" y="4552900"/>
            <a:ext cx="1750200" cy="3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Stackify 2018</a:t>
            </a:r>
            <a:endParaRPr>
              <a:solidFill>
                <a:srgbClr val="EFEF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3" name="Shape 133"/>
          <p:cNvSpPr txBox="1"/>
          <p:nvPr/>
        </p:nvSpPr>
        <p:spPr>
          <a:xfrm>
            <a:off x="7151500" y="4552900"/>
            <a:ext cx="1750200" cy="3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Stackify 2018</a:t>
            </a:r>
            <a:endParaRPr>
              <a:solidFill>
                <a:srgbClr val="EFEFEF"/>
              </a:solidFill>
            </a:endParaRPr>
          </a:p>
        </p:txBody>
      </p:sp>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common languages out there?</a:t>
            </a:r>
            <a:endParaRPr/>
          </a:p>
          <a:p>
            <a:pPr marL="0" lvl="0" indent="0" rtl="0">
              <a:spcBef>
                <a:spcPts val="0"/>
              </a:spcBef>
              <a:spcAft>
                <a:spcPts val="0"/>
              </a:spcAft>
              <a:buNone/>
            </a:pPr>
            <a:endParaRPr/>
          </a:p>
        </p:txBody>
      </p:sp>
      <p:pic>
        <p:nvPicPr>
          <p:cNvPr id="135" name="Shape 135" descr="Graph shows most pull requests by programming language from GitHub" title="most pull requests by programming language from GitHub"/>
          <p:cNvPicPr preferRelativeResize="0"/>
          <p:nvPr/>
        </p:nvPicPr>
        <p:blipFill>
          <a:blip r:embed="rId3">
            <a:alphaModFix/>
          </a:blip>
          <a:stretch>
            <a:fillRect/>
          </a:stretch>
        </p:blipFill>
        <p:spPr>
          <a:xfrm>
            <a:off x="2710751" y="1092900"/>
            <a:ext cx="3722499" cy="3722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Which language should I choose?</a:t>
            </a:r>
            <a:endParaRPr/>
          </a:p>
          <a:p>
            <a:pPr marL="0" lvl="0" indent="0" rtl="0">
              <a:spcBef>
                <a:spcPts val="0"/>
              </a:spcBef>
              <a:spcAft>
                <a:spcPts val="0"/>
              </a:spcAft>
              <a:buNone/>
            </a:pPr>
            <a:endParaRPr/>
          </a:p>
        </p:txBody>
      </p:sp>
      <p:sp>
        <p:nvSpPr>
          <p:cNvPr id="141" name="Shape 1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a:t>Functionality</a:t>
            </a:r>
            <a:endParaRPr/>
          </a:p>
          <a:p>
            <a:pPr marL="914400" lvl="0" indent="-342900" rtl="0">
              <a:lnSpc>
                <a:spcPct val="150000"/>
              </a:lnSpc>
              <a:spcBef>
                <a:spcPts val="1600"/>
              </a:spcBef>
              <a:spcAft>
                <a:spcPts val="0"/>
              </a:spcAft>
              <a:buSzPts val="1800"/>
              <a:buChar char="●"/>
            </a:pPr>
            <a:r>
              <a:rPr lang="en"/>
              <a:t>Data analysis, machine learning → Python, MATLAB</a:t>
            </a:r>
            <a:endParaRPr/>
          </a:p>
          <a:p>
            <a:pPr marL="914400" lvl="0" indent="-342900" rtl="0">
              <a:lnSpc>
                <a:spcPct val="150000"/>
              </a:lnSpc>
              <a:spcBef>
                <a:spcPts val="0"/>
              </a:spcBef>
              <a:spcAft>
                <a:spcPts val="0"/>
              </a:spcAft>
              <a:buSzPts val="1800"/>
              <a:buChar char="●"/>
            </a:pPr>
            <a:r>
              <a:rPr lang="en"/>
              <a:t>Software development and engineering → Java, C, C++</a:t>
            </a:r>
            <a:endParaRPr/>
          </a:p>
          <a:p>
            <a:pPr marL="914400" lvl="0" indent="-342900" rtl="0">
              <a:lnSpc>
                <a:spcPct val="150000"/>
              </a:lnSpc>
              <a:spcBef>
                <a:spcPts val="0"/>
              </a:spcBef>
              <a:spcAft>
                <a:spcPts val="0"/>
              </a:spcAft>
              <a:buSzPts val="1800"/>
              <a:buChar char="●"/>
            </a:pPr>
            <a:r>
              <a:rPr lang="en"/>
              <a:t>Hardware manipulation → C</a:t>
            </a:r>
            <a:endParaRPr/>
          </a:p>
          <a:p>
            <a:pPr marL="914400" lvl="0" indent="-342900" rtl="0">
              <a:lnSpc>
                <a:spcPct val="150000"/>
              </a:lnSpc>
              <a:spcBef>
                <a:spcPts val="0"/>
              </a:spcBef>
              <a:spcAft>
                <a:spcPts val="0"/>
              </a:spcAft>
              <a:buSzPts val="1800"/>
              <a:buChar char="●"/>
            </a:pPr>
            <a:r>
              <a:rPr lang="en"/>
              <a:t>Database management, querying → SQL, MySQL, PostGres</a:t>
            </a:r>
            <a:endParaRPr/>
          </a:p>
          <a:p>
            <a:pPr marL="914400" lvl="0" indent="-342900" rtl="0">
              <a:lnSpc>
                <a:spcPct val="150000"/>
              </a:lnSpc>
              <a:spcBef>
                <a:spcPts val="0"/>
              </a:spcBef>
              <a:spcAft>
                <a:spcPts val="0"/>
              </a:spcAft>
              <a:buSzPts val="1800"/>
              <a:buChar char="●"/>
            </a:pPr>
            <a:r>
              <a:rPr lang="en"/>
              <a:t>Web development → Javascript, C#</a:t>
            </a:r>
            <a:endParaRPr/>
          </a:p>
        </p:txBody>
      </p:sp>
      <p:sp>
        <p:nvSpPr>
          <p:cNvPr id="142" name="Shape 14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Functionality</a:t>
            </a:r>
            <a:endParaRPr/>
          </a:p>
          <a:p>
            <a:pPr marL="914400" lvl="1" indent="-317500" rtl="0">
              <a:lnSpc>
                <a:spcPct val="150000"/>
              </a:lnSpc>
              <a:spcBef>
                <a:spcPts val="0"/>
              </a:spcBef>
              <a:spcAft>
                <a:spcPts val="0"/>
              </a:spcAft>
              <a:buSzPts val="1400"/>
              <a:buChar char="○"/>
            </a:pPr>
            <a:r>
              <a:rPr lang="en"/>
              <a:t>Fundamentals of computer science made easier with Python.</a:t>
            </a:r>
            <a:endParaRPr/>
          </a:p>
          <a:p>
            <a:pPr marL="914400" lvl="1" indent="-317500" rtl="0">
              <a:lnSpc>
                <a:spcPct val="150000"/>
              </a:lnSpc>
              <a:spcBef>
                <a:spcPts val="0"/>
              </a:spcBef>
              <a:spcAft>
                <a:spcPts val="0"/>
              </a:spcAft>
              <a:buSzPts val="1400"/>
              <a:buChar char="○"/>
            </a:pPr>
            <a:r>
              <a:rPr lang="en"/>
              <a:t>Machine learning </a:t>
            </a:r>
            <a:r>
              <a:rPr lang="en" b="1" i="1"/>
              <a:t>libraries</a:t>
            </a:r>
            <a:r>
              <a:rPr lang="en"/>
              <a:t> for data science projects in future.</a:t>
            </a:r>
            <a:endParaRPr/>
          </a:p>
          <a:p>
            <a:pPr marL="457200" lvl="0" indent="-342900" rtl="0">
              <a:lnSpc>
                <a:spcPct val="150000"/>
              </a:lnSpc>
              <a:spcBef>
                <a:spcPts val="0"/>
              </a:spcBef>
              <a:spcAft>
                <a:spcPts val="0"/>
              </a:spcAft>
              <a:buSzPts val="1800"/>
              <a:buChar char="●"/>
            </a:pPr>
            <a:r>
              <a:rPr lang="en"/>
              <a:t>High demand and usage in academia and industry</a:t>
            </a:r>
            <a:endParaRPr/>
          </a:p>
          <a:p>
            <a:pPr marL="457200" lvl="0" indent="-342900" rtl="0">
              <a:lnSpc>
                <a:spcPct val="150000"/>
              </a:lnSpc>
              <a:spcBef>
                <a:spcPts val="0"/>
              </a:spcBef>
              <a:spcAft>
                <a:spcPts val="0"/>
              </a:spcAft>
              <a:buSzPts val="1800"/>
              <a:buChar char="●"/>
            </a:pPr>
            <a:r>
              <a:rPr lang="en"/>
              <a:t>Open-source, free of cost</a:t>
            </a:r>
            <a:endParaRPr/>
          </a:p>
          <a:p>
            <a:pPr marL="457200" lvl="0" indent="-342900" rtl="0">
              <a:lnSpc>
                <a:spcPct val="150000"/>
              </a:lnSpc>
              <a:spcBef>
                <a:spcPts val="0"/>
              </a:spcBef>
              <a:spcAft>
                <a:spcPts val="0"/>
              </a:spcAft>
              <a:buSzPts val="1800"/>
              <a:buChar char="●"/>
            </a:pPr>
            <a:r>
              <a:rPr lang="en"/>
              <a:t>Extensively documented</a:t>
            </a:r>
            <a:endParaRPr/>
          </a:p>
          <a:p>
            <a:pPr marL="914400" lvl="1" indent="-317500" rtl="0">
              <a:lnSpc>
                <a:spcPct val="150000"/>
              </a:lnSpc>
              <a:spcBef>
                <a:spcPts val="0"/>
              </a:spcBef>
              <a:spcAft>
                <a:spcPts val="0"/>
              </a:spcAft>
              <a:buSzPts val="1400"/>
              <a:buChar char="○"/>
            </a:pPr>
            <a:r>
              <a:rPr lang="en"/>
              <a:t>Important for troubleshooting…</a:t>
            </a:r>
            <a:endParaRPr/>
          </a:p>
        </p:txBody>
      </p:sp>
      <p:sp>
        <p:nvSpPr>
          <p:cNvPr id="148" name="Shape 14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Python?</a:t>
            </a:r>
            <a:endParaRPr/>
          </a:p>
          <a:p>
            <a:pPr marL="0" lvl="0" indent="0"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5" name="Shape 155"/>
          <p:cNvSpPr txBox="1"/>
          <p:nvPr/>
        </p:nvSpPr>
        <p:spPr>
          <a:xfrm>
            <a:off x="1481850" y="880525"/>
            <a:ext cx="6614700" cy="3275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000">
                <a:solidFill>
                  <a:srgbClr val="F3F3F3"/>
                </a:solidFill>
              </a:rPr>
              <a:t>Programming Environments</a:t>
            </a:r>
            <a:endParaRPr sz="3000">
              <a:solidFill>
                <a:srgbClr val="F3F3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 (Integrated Development Environment)</a:t>
            </a:r>
            <a:endParaRPr/>
          </a:p>
        </p:txBody>
      </p:sp>
      <p:sp>
        <p:nvSpPr>
          <p:cNvPr id="161" name="Shape 1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Supports only a few select programs per IDE</a:t>
            </a:r>
            <a:endParaRPr/>
          </a:p>
          <a:p>
            <a:pPr marL="914400" lvl="1" indent="-317500" rtl="0">
              <a:spcBef>
                <a:spcPts val="0"/>
              </a:spcBef>
              <a:spcAft>
                <a:spcPts val="0"/>
              </a:spcAft>
              <a:buSzPts val="1400"/>
              <a:buChar char="○"/>
            </a:pPr>
            <a:r>
              <a:rPr lang="en"/>
              <a:t>We will use PyCharm, which only supports Python. </a:t>
            </a:r>
            <a:endParaRPr/>
          </a:p>
          <a:p>
            <a:pPr marL="914400" lvl="1" indent="-317500" rtl="0">
              <a:spcBef>
                <a:spcPts val="0"/>
              </a:spcBef>
              <a:spcAft>
                <a:spcPts val="0"/>
              </a:spcAft>
              <a:buSzPts val="1400"/>
              <a:buChar char="○"/>
            </a:pPr>
            <a:r>
              <a:rPr lang="en"/>
              <a:t>NetBeans and IntelliJ support Java.</a:t>
            </a:r>
            <a:endParaRPr/>
          </a:p>
          <a:p>
            <a:pPr marL="914400" lvl="1" indent="-317500" rtl="0">
              <a:spcBef>
                <a:spcPts val="0"/>
              </a:spcBef>
              <a:spcAft>
                <a:spcPts val="0"/>
              </a:spcAft>
              <a:buSzPts val="1400"/>
              <a:buChar char="○"/>
            </a:pPr>
            <a:r>
              <a:rPr lang="en"/>
              <a:t>Xcode, built for Mac, is for Java, C++, C.</a:t>
            </a:r>
            <a:endParaRPr/>
          </a:p>
          <a:p>
            <a:pPr marL="457200" lvl="0" indent="-342900" rtl="0">
              <a:spcBef>
                <a:spcPts val="0"/>
              </a:spcBef>
              <a:spcAft>
                <a:spcPts val="0"/>
              </a:spcAft>
              <a:buSzPts val="1800"/>
              <a:buChar char="●"/>
            </a:pPr>
            <a:r>
              <a:rPr lang="en"/>
              <a:t>Organization</a:t>
            </a:r>
            <a:endParaRPr/>
          </a:p>
          <a:p>
            <a:pPr marL="914400" lvl="1" indent="-317500" rtl="0">
              <a:spcBef>
                <a:spcPts val="0"/>
              </a:spcBef>
              <a:spcAft>
                <a:spcPts val="0"/>
              </a:spcAft>
              <a:buSzPts val="1400"/>
              <a:buChar char="○"/>
            </a:pPr>
            <a:r>
              <a:rPr lang="en"/>
              <a:t>One project may have more than one program for modularity purposes.</a:t>
            </a:r>
            <a:endParaRPr/>
          </a:p>
          <a:p>
            <a:pPr marL="914400" lvl="1" indent="-317500" rtl="0">
              <a:spcBef>
                <a:spcPts val="0"/>
              </a:spcBef>
              <a:spcAft>
                <a:spcPts val="0"/>
              </a:spcAft>
              <a:buSzPts val="1400"/>
              <a:buChar char="○"/>
            </a:pPr>
            <a:r>
              <a:rPr lang="en"/>
              <a:t>Multiple projects in same IDE.</a:t>
            </a:r>
            <a:endParaRPr/>
          </a:p>
          <a:p>
            <a:pPr marL="457200" lvl="0" indent="-342900" rtl="0">
              <a:spcBef>
                <a:spcPts val="0"/>
              </a:spcBef>
              <a:spcAft>
                <a:spcPts val="0"/>
              </a:spcAft>
              <a:buSzPts val="1800"/>
              <a:buChar char="●"/>
            </a:pPr>
            <a:r>
              <a:rPr lang="en"/>
              <a:t>Debugging</a:t>
            </a:r>
            <a:endParaRPr/>
          </a:p>
          <a:p>
            <a:pPr marL="914400" lvl="1" indent="-317500" rtl="0">
              <a:spcBef>
                <a:spcPts val="0"/>
              </a:spcBef>
              <a:spcAft>
                <a:spcPts val="0"/>
              </a:spcAft>
              <a:buSzPts val="1400"/>
              <a:buChar char="○"/>
            </a:pPr>
            <a:r>
              <a:rPr lang="en"/>
              <a:t>No one writes a perfect program in his/her/their first pass. </a:t>
            </a:r>
            <a:endParaRPr/>
          </a:p>
          <a:p>
            <a:pPr marL="914400" lvl="1" indent="-317500" rtl="0">
              <a:spcBef>
                <a:spcPts val="0"/>
              </a:spcBef>
              <a:spcAft>
                <a:spcPts val="0"/>
              </a:spcAft>
              <a:buSzPts val="1400"/>
              <a:buChar char="○"/>
            </a:pPr>
            <a:r>
              <a:rPr lang="en"/>
              <a:t>Set breakpoints to see which values are being changed as the program executes.</a:t>
            </a:r>
            <a:endParaRPr/>
          </a:p>
        </p:txBody>
      </p:sp>
      <p:sp>
        <p:nvSpPr>
          <p:cNvPr id="162" name="Shape 16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Compilers</a:t>
            </a:r>
            <a:endParaRPr/>
          </a:p>
        </p:txBody>
      </p:sp>
      <p:sp>
        <p:nvSpPr>
          <p:cNvPr id="168" name="Shape 1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Each language has multiple versions of its own compiler</a:t>
            </a:r>
            <a:endParaRPr/>
          </a:p>
          <a:p>
            <a:pPr marL="457200" lvl="0" indent="-342900" rtl="0">
              <a:lnSpc>
                <a:spcPct val="150000"/>
              </a:lnSpc>
              <a:spcBef>
                <a:spcPts val="0"/>
              </a:spcBef>
              <a:spcAft>
                <a:spcPts val="0"/>
              </a:spcAft>
              <a:buSzPts val="1800"/>
              <a:buChar char="●"/>
            </a:pPr>
            <a:r>
              <a:rPr lang="en"/>
              <a:t>Translates high-level programs into machine-readable format</a:t>
            </a:r>
            <a:endParaRPr/>
          </a:p>
          <a:p>
            <a:pPr marL="457200" lvl="0" indent="-342900" rtl="0">
              <a:lnSpc>
                <a:spcPct val="150000"/>
              </a:lnSpc>
              <a:spcBef>
                <a:spcPts val="0"/>
              </a:spcBef>
              <a:spcAft>
                <a:spcPts val="0"/>
              </a:spcAft>
              <a:buSzPts val="1800"/>
              <a:buChar char="●"/>
            </a:pPr>
            <a:r>
              <a:rPr lang="en"/>
              <a:t>Checks syntax</a:t>
            </a:r>
            <a:endParaRPr/>
          </a:p>
          <a:p>
            <a:pPr marL="914400" lvl="1" indent="-317500" rtl="0">
              <a:lnSpc>
                <a:spcPct val="150000"/>
              </a:lnSpc>
              <a:spcBef>
                <a:spcPts val="0"/>
              </a:spcBef>
              <a:spcAft>
                <a:spcPts val="0"/>
              </a:spcAft>
              <a:buSzPts val="1400"/>
              <a:buChar char="○"/>
            </a:pPr>
            <a:r>
              <a:rPr lang="en"/>
              <a:t>Kind of like a spellchecker, they pick up on syntactical errors before programs are executed.</a:t>
            </a:r>
            <a:endParaRPr/>
          </a:p>
          <a:p>
            <a:pPr marL="457200" lvl="0" indent="-342900" rtl="0">
              <a:lnSpc>
                <a:spcPct val="150000"/>
              </a:lnSpc>
              <a:spcBef>
                <a:spcPts val="0"/>
              </a:spcBef>
              <a:spcAft>
                <a:spcPts val="0"/>
              </a:spcAft>
              <a:buSzPts val="1800"/>
              <a:buChar char="●"/>
            </a:pPr>
            <a:r>
              <a:rPr lang="en"/>
              <a:t>Compiler errors </a:t>
            </a:r>
            <a:endParaRPr/>
          </a:p>
          <a:p>
            <a:pPr marL="914400" lvl="1" indent="-317500" rtl="0">
              <a:lnSpc>
                <a:spcPct val="150000"/>
              </a:lnSpc>
              <a:spcBef>
                <a:spcPts val="0"/>
              </a:spcBef>
              <a:spcAft>
                <a:spcPts val="0"/>
              </a:spcAft>
              <a:buSzPts val="1400"/>
              <a:buChar char="○"/>
            </a:pPr>
            <a:r>
              <a:rPr lang="en"/>
              <a:t>Throw errors if incorrect syntax is detected.</a:t>
            </a:r>
            <a:endParaRPr/>
          </a:p>
          <a:p>
            <a:pPr marL="914400" lvl="1" indent="-317500" rtl="0">
              <a:lnSpc>
                <a:spcPct val="150000"/>
              </a:lnSpc>
              <a:spcBef>
                <a:spcPts val="0"/>
              </a:spcBef>
              <a:spcAft>
                <a:spcPts val="0"/>
              </a:spcAft>
              <a:buSzPts val="1400"/>
              <a:buChar char="○"/>
            </a:pPr>
            <a:r>
              <a:rPr lang="en"/>
              <a:t>Usually cannot execute programs with compiler errors.</a:t>
            </a:r>
            <a:endParaRPr/>
          </a:p>
          <a:p>
            <a:pPr marL="914400" lvl="1" indent="-317500" rtl="0">
              <a:lnSpc>
                <a:spcPct val="150000"/>
              </a:lnSpc>
              <a:spcBef>
                <a:spcPts val="0"/>
              </a:spcBef>
              <a:spcAft>
                <a:spcPts val="0"/>
              </a:spcAft>
              <a:buSzPts val="1400"/>
              <a:buChar char="○"/>
            </a:pPr>
            <a:r>
              <a:rPr lang="en"/>
              <a:t>More on this later...</a:t>
            </a:r>
            <a:endParaRPr/>
          </a:p>
        </p:txBody>
      </p:sp>
      <p:sp>
        <p:nvSpPr>
          <p:cNvPr id="169" name="Shape 16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Saving and Reproducing Code</a:t>
            </a:r>
            <a:endParaRPr/>
          </a:p>
        </p:txBody>
      </p:sp>
      <p:sp>
        <p:nvSpPr>
          <p:cNvPr id="175" name="Shape 1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SAVE YOUR CODE</a:t>
            </a:r>
            <a:endParaRPr/>
          </a:p>
          <a:p>
            <a:pPr marL="914400" lvl="1" indent="-317500" rtl="0">
              <a:lnSpc>
                <a:spcPct val="150000"/>
              </a:lnSpc>
              <a:spcBef>
                <a:spcPts val="0"/>
              </a:spcBef>
              <a:spcAft>
                <a:spcPts val="0"/>
              </a:spcAft>
              <a:buSzPts val="1400"/>
              <a:buChar char="○"/>
            </a:pPr>
            <a:r>
              <a:rPr lang="en"/>
              <a:t>Cloud servers such as the lab DropBox account</a:t>
            </a:r>
            <a:endParaRPr/>
          </a:p>
          <a:p>
            <a:pPr marL="914400" lvl="1" indent="-317500" rtl="0">
              <a:lnSpc>
                <a:spcPct val="150000"/>
              </a:lnSpc>
              <a:spcBef>
                <a:spcPts val="0"/>
              </a:spcBef>
              <a:spcAft>
                <a:spcPts val="0"/>
              </a:spcAft>
              <a:buSzPts val="1400"/>
              <a:buChar char="○"/>
            </a:pPr>
            <a:r>
              <a:rPr lang="en"/>
              <a:t>Google Drive</a:t>
            </a:r>
            <a:endParaRPr/>
          </a:p>
          <a:p>
            <a:pPr marL="914400" lvl="1" indent="-317500" rtl="0">
              <a:lnSpc>
                <a:spcPct val="150000"/>
              </a:lnSpc>
              <a:spcBef>
                <a:spcPts val="0"/>
              </a:spcBef>
              <a:spcAft>
                <a:spcPts val="0"/>
              </a:spcAft>
              <a:buSzPts val="1400"/>
              <a:buChar char="○"/>
            </a:pPr>
            <a:r>
              <a:rPr lang="en"/>
              <a:t>There are no excuses for lost code these days….</a:t>
            </a:r>
            <a:endParaRPr/>
          </a:p>
          <a:p>
            <a:pPr marL="457200" lvl="0" indent="-342900" rtl="0">
              <a:lnSpc>
                <a:spcPct val="150000"/>
              </a:lnSpc>
              <a:spcBef>
                <a:spcPts val="0"/>
              </a:spcBef>
              <a:spcAft>
                <a:spcPts val="0"/>
              </a:spcAft>
              <a:buSzPts val="1800"/>
              <a:buChar char="●"/>
            </a:pPr>
            <a:r>
              <a:rPr lang="en"/>
              <a:t>GitHub</a:t>
            </a:r>
            <a:endParaRPr/>
          </a:p>
          <a:p>
            <a:pPr marL="914400" lvl="1" indent="-317500" rtl="0">
              <a:lnSpc>
                <a:spcPct val="150000"/>
              </a:lnSpc>
              <a:spcBef>
                <a:spcPts val="0"/>
              </a:spcBef>
              <a:spcAft>
                <a:spcPts val="0"/>
              </a:spcAft>
              <a:buSzPts val="1400"/>
              <a:buChar char="○"/>
            </a:pPr>
            <a:r>
              <a:rPr lang="en"/>
              <a:t>Programmer’s preferred way of storing, sharing, and viewing code from other programmers.</a:t>
            </a:r>
            <a:endParaRPr/>
          </a:p>
          <a:p>
            <a:pPr marL="914400" lvl="1" indent="-317500" rtl="0">
              <a:lnSpc>
                <a:spcPct val="150000"/>
              </a:lnSpc>
              <a:spcBef>
                <a:spcPts val="0"/>
              </a:spcBef>
              <a:spcAft>
                <a:spcPts val="0"/>
              </a:spcAft>
              <a:buSzPts val="1400"/>
              <a:buChar char="○"/>
            </a:pPr>
            <a:r>
              <a:rPr lang="en"/>
              <a:t>Social media for programmers.</a:t>
            </a:r>
            <a:endParaRPr/>
          </a:p>
          <a:p>
            <a:pPr marL="1371600" lvl="2" indent="-317500" rtl="0">
              <a:lnSpc>
                <a:spcPct val="150000"/>
              </a:lnSpc>
              <a:spcBef>
                <a:spcPts val="0"/>
              </a:spcBef>
              <a:spcAft>
                <a:spcPts val="0"/>
              </a:spcAft>
              <a:buSzPts val="1400"/>
              <a:buChar char="■"/>
            </a:pPr>
            <a:r>
              <a:rPr lang="en"/>
              <a:t>This is how you show off your code.</a:t>
            </a:r>
            <a:endParaRPr/>
          </a:p>
          <a:p>
            <a:pPr marL="914400" lvl="1" indent="-317500" rtl="0">
              <a:lnSpc>
                <a:spcPct val="150000"/>
              </a:lnSpc>
              <a:spcBef>
                <a:spcPts val="0"/>
              </a:spcBef>
              <a:spcAft>
                <a:spcPts val="0"/>
              </a:spcAft>
              <a:buSzPts val="1400"/>
              <a:buChar char="○"/>
            </a:pPr>
            <a:r>
              <a:rPr lang="en"/>
              <a:t>Get an account for next time.</a:t>
            </a:r>
            <a:endParaRPr/>
          </a:p>
        </p:txBody>
      </p:sp>
      <p:sp>
        <p:nvSpPr>
          <p:cNvPr id="176" name="Shape 17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Open Discussion </a:t>
            </a:r>
            <a:endParaRPr/>
          </a:p>
          <a:p>
            <a:pPr marL="0" lvl="0" indent="0" rtl="0">
              <a:spcBef>
                <a:spcPts val="0"/>
              </a:spcBef>
              <a:spcAft>
                <a:spcPts val="0"/>
              </a:spcAft>
              <a:buNone/>
            </a:pPr>
            <a:endParaRPr/>
          </a:p>
        </p:txBody>
      </p:sp>
      <p:sp>
        <p:nvSpPr>
          <p:cNvPr id="182" name="Shape 1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Which topics interest you most?</a:t>
            </a:r>
            <a:endParaRPr/>
          </a:p>
          <a:p>
            <a:pPr marL="457200" lvl="0" indent="-342900" rtl="0">
              <a:lnSpc>
                <a:spcPct val="150000"/>
              </a:lnSpc>
              <a:spcBef>
                <a:spcPts val="0"/>
              </a:spcBef>
              <a:spcAft>
                <a:spcPts val="0"/>
              </a:spcAft>
              <a:buSzPts val="1800"/>
              <a:buChar char="●"/>
            </a:pPr>
            <a:r>
              <a:rPr lang="en"/>
              <a:t>How were the slides?</a:t>
            </a:r>
            <a:endParaRPr/>
          </a:p>
          <a:p>
            <a:pPr marL="457200" lvl="0" indent="-342900" rtl="0">
              <a:lnSpc>
                <a:spcPct val="150000"/>
              </a:lnSpc>
              <a:spcBef>
                <a:spcPts val="0"/>
              </a:spcBef>
              <a:spcAft>
                <a:spcPts val="0"/>
              </a:spcAft>
              <a:buSzPts val="1800"/>
              <a:buChar char="●"/>
            </a:pPr>
            <a:r>
              <a:rPr lang="en"/>
              <a:t>Would you like to learn about anything I mentioned in more depth?</a:t>
            </a:r>
            <a:endParaRPr/>
          </a:p>
          <a:p>
            <a:pPr marL="457200" lvl="0" indent="-342900" rtl="0">
              <a:lnSpc>
                <a:spcPct val="150000"/>
              </a:lnSpc>
              <a:spcBef>
                <a:spcPts val="0"/>
              </a:spcBef>
              <a:spcAft>
                <a:spcPts val="0"/>
              </a:spcAft>
              <a:buSzPts val="1800"/>
              <a:buChar char="●"/>
            </a:pPr>
            <a:r>
              <a:rPr lang="en"/>
              <a:t>How should I structure classes to be most conducive to learning how to code? </a:t>
            </a:r>
            <a:endParaRPr/>
          </a:p>
          <a:p>
            <a:pPr marL="457200" lvl="0" indent="-342900" rtl="0">
              <a:lnSpc>
                <a:spcPct val="150000"/>
              </a:lnSpc>
              <a:spcBef>
                <a:spcPts val="0"/>
              </a:spcBef>
              <a:spcAft>
                <a:spcPts val="0"/>
              </a:spcAft>
              <a:buSzPts val="1800"/>
              <a:buChar char="●"/>
            </a:pPr>
            <a:r>
              <a:rPr lang="en"/>
              <a:t>Is there anything you didn’t understand?</a:t>
            </a:r>
            <a:endParaRPr/>
          </a:p>
          <a:p>
            <a:pPr marL="457200" lvl="0" indent="-342900" rtl="0">
              <a:lnSpc>
                <a:spcPct val="150000"/>
              </a:lnSpc>
              <a:spcBef>
                <a:spcPts val="0"/>
              </a:spcBef>
              <a:spcAft>
                <a:spcPts val="0"/>
              </a:spcAft>
              <a:buSzPts val="1800"/>
              <a:buChar char="●"/>
            </a:pPr>
            <a:r>
              <a:rPr lang="en"/>
              <a:t>How should we handle homework assignments and readings? </a:t>
            </a:r>
            <a:endParaRPr/>
          </a:p>
        </p:txBody>
      </p:sp>
      <p:sp>
        <p:nvSpPr>
          <p:cNvPr id="183" name="Shape 18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Q &amp; A </a:t>
            </a:r>
            <a:endParaRPr dirty="0"/>
          </a:p>
        </p:txBody>
      </p:sp>
      <p:sp>
        <p:nvSpPr>
          <p:cNvPr id="189" name="Shape 1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t>What is machine learning? </a:t>
            </a:r>
          </a:p>
          <a:p>
            <a:pPr marL="742950" lvl="1" indent="-285750">
              <a:spcAft>
                <a:spcPts val="1600"/>
              </a:spcAft>
            </a:pPr>
            <a:r>
              <a:rPr lang="en-US" dirty="0" smtClean="0"/>
              <a:t>An important branch of math and computer science, machine learning addresses the theoretical and practical aspects of constructing algorithms which can extract information from input data with little to no human guidance. </a:t>
            </a:r>
          </a:p>
          <a:p>
            <a:pPr marL="742950" lvl="1" indent="-285750">
              <a:spcAft>
                <a:spcPts val="1600"/>
              </a:spcAft>
            </a:pPr>
            <a:r>
              <a:rPr lang="en-US" dirty="0" smtClean="0"/>
              <a:t>Bookmark this concept for future lectures.</a:t>
            </a:r>
          </a:p>
          <a:p>
            <a:pPr marL="1200150" lvl="2" indent="-285750">
              <a:spcAft>
                <a:spcPts val="1600"/>
              </a:spcAft>
            </a:pPr>
            <a:r>
              <a:rPr lang="en-US" dirty="0" smtClean="0"/>
              <a:t>We are working towards data analytics and ML application projects.</a:t>
            </a:r>
          </a:p>
        </p:txBody>
      </p:sp>
      <p:sp>
        <p:nvSpPr>
          <p:cNvPr id="190" name="Shape 19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Goals for this lesson</a:t>
            </a:r>
            <a:endParaRPr/>
          </a:p>
        </p:txBody>
      </p:sp>
      <p:sp>
        <p:nvSpPr>
          <p:cNvPr id="60" name="Shape 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Big picture stuff--what is a programming language? What do programs do?</a:t>
            </a:r>
            <a:endParaRPr/>
          </a:p>
          <a:p>
            <a:pPr marL="457200" marR="0" lvl="0" indent="-342900" algn="l" rtl="0">
              <a:lnSpc>
                <a:spcPct val="115000"/>
              </a:lnSpc>
              <a:spcBef>
                <a:spcPts val="0"/>
              </a:spcBef>
              <a:spcAft>
                <a:spcPts val="0"/>
              </a:spcAft>
              <a:buClr>
                <a:schemeClr val="lt2"/>
              </a:buClr>
              <a:buSzPts val="1800"/>
              <a:buFont typeface="Arial"/>
              <a:buChar char="●"/>
            </a:pPr>
            <a:r>
              <a:rPr lang="en"/>
              <a:t>Differences between programming languages</a:t>
            </a:r>
            <a:endParaRPr/>
          </a:p>
          <a:p>
            <a:pPr marL="914400" marR="0" lvl="1" indent="-317500" algn="l" rtl="0">
              <a:lnSpc>
                <a:spcPct val="115000"/>
              </a:lnSpc>
              <a:spcBef>
                <a:spcPts val="0"/>
              </a:spcBef>
              <a:spcAft>
                <a:spcPts val="0"/>
              </a:spcAft>
              <a:buSzPts val="1400"/>
              <a:buChar char="○"/>
            </a:pPr>
            <a:r>
              <a:rPr lang="en"/>
              <a:t>What are the most commonly used languages? </a:t>
            </a:r>
            <a:endParaRPr/>
          </a:p>
          <a:p>
            <a:pPr marL="914400" lvl="1" indent="-317500" rtl="0">
              <a:spcBef>
                <a:spcPts val="0"/>
              </a:spcBef>
              <a:spcAft>
                <a:spcPts val="0"/>
              </a:spcAft>
              <a:buSzPts val="1400"/>
              <a:buChar char="○"/>
            </a:pPr>
            <a:r>
              <a:rPr lang="en"/>
              <a:t>Why Python?</a:t>
            </a:r>
            <a:endParaRPr/>
          </a:p>
          <a:p>
            <a:pPr marL="457200" marR="0" lvl="0" indent="-342900" algn="l" rtl="0">
              <a:lnSpc>
                <a:spcPct val="115000"/>
              </a:lnSpc>
              <a:spcBef>
                <a:spcPts val="0"/>
              </a:spcBef>
              <a:spcAft>
                <a:spcPts val="0"/>
              </a:spcAft>
              <a:buSzPts val="1800"/>
              <a:buChar char="●"/>
            </a:pPr>
            <a:r>
              <a:rPr lang="en"/>
              <a:t>Programming environments</a:t>
            </a:r>
            <a:endParaRPr/>
          </a:p>
          <a:p>
            <a:pPr marL="914400" marR="0" lvl="1" indent="-317500" algn="l" rtl="0">
              <a:lnSpc>
                <a:spcPct val="115000"/>
              </a:lnSpc>
              <a:spcBef>
                <a:spcPts val="0"/>
              </a:spcBef>
              <a:spcAft>
                <a:spcPts val="0"/>
              </a:spcAft>
              <a:buSzPts val="1400"/>
              <a:buChar char="○"/>
            </a:pPr>
            <a:r>
              <a:rPr lang="en"/>
              <a:t>Compiler versions.</a:t>
            </a:r>
            <a:endParaRPr/>
          </a:p>
          <a:p>
            <a:pPr marL="914400" marR="0" lvl="1" indent="-317500" algn="l" rtl="0">
              <a:lnSpc>
                <a:spcPct val="115000"/>
              </a:lnSpc>
              <a:spcBef>
                <a:spcPts val="0"/>
              </a:spcBef>
              <a:spcAft>
                <a:spcPts val="0"/>
              </a:spcAft>
              <a:buSzPts val="1400"/>
              <a:buChar char="○"/>
            </a:pPr>
            <a:r>
              <a:rPr lang="en"/>
              <a:t>IDEs (integrated development environment).</a:t>
            </a:r>
            <a:endParaRPr/>
          </a:p>
          <a:p>
            <a:pPr marL="914400" marR="0" lvl="1" indent="-317500" algn="l" rtl="0">
              <a:lnSpc>
                <a:spcPct val="115000"/>
              </a:lnSpc>
              <a:spcBef>
                <a:spcPts val="0"/>
              </a:spcBef>
              <a:spcAft>
                <a:spcPts val="0"/>
              </a:spcAft>
              <a:buSzPts val="1400"/>
              <a:buChar char="○"/>
            </a:pPr>
            <a:r>
              <a:rPr lang="en"/>
              <a:t>Reproducibility--GitHub, BitBucket, Atlassian, etc.</a:t>
            </a:r>
            <a:endParaRPr/>
          </a:p>
          <a:p>
            <a:pPr marL="457200" marR="0" lvl="0" indent="-342900" algn="l" rtl="0">
              <a:lnSpc>
                <a:spcPct val="115000"/>
              </a:lnSpc>
              <a:spcBef>
                <a:spcPts val="0"/>
              </a:spcBef>
              <a:spcAft>
                <a:spcPts val="0"/>
              </a:spcAft>
              <a:buSzPts val="1800"/>
              <a:buChar char="●"/>
            </a:pPr>
            <a:r>
              <a:rPr lang="en"/>
              <a:t>Start programming!</a:t>
            </a:r>
            <a:endParaRPr/>
          </a:p>
        </p:txBody>
      </p:sp>
      <p:sp>
        <p:nvSpPr>
          <p:cNvPr id="61" name="Shape 6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Q &amp; A </a:t>
            </a:r>
            <a:endParaRPr dirty="0"/>
          </a:p>
        </p:txBody>
      </p:sp>
      <p:sp>
        <p:nvSpPr>
          <p:cNvPr id="189" name="Shape 1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nSpc>
                <a:spcPct val="100000"/>
              </a:lnSpc>
            </a:pPr>
            <a:r>
              <a:rPr lang="en-US" sz="1200" dirty="0" smtClean="0"/>
              <a:t>What are similarities and differences between an IDE and platform?</a:t>
            </a:r>
          </a:p>
          <a:p>
            <a:pPr marL="742950" lvl="1" indent="-285750">
              <a:lnSpc>
                <a:spcPct val="100000"/>
              </a:lnSpc>
            </a:pPr>
            <a:r>
              <a:rPr lang="en-US" sz="1200" dirty="0" smtClean="0"/>
              <a:t>Platforms are underlying organizational structures on which applications are developed, whereas IDEs are specific development environments that are used to modularize and organize code.</a:t>
            </a:r>
          </a:p>
          <a:p>
            <a:pPr marL="742950" lvl="1" indent="-285750">
              <a:lnSpc>
                <a:spcPct val="100000"/>
              </a:lnSpc>
            </a:pPr>
            <a:r>
              <a:rPr lang="en-US" sz="1200" dirty="0" smtClean="0"/>
              <a:t>Example: your OS is technically a platform. On your OS, you may download whichever IDE you want for your coding projects. </a:t>
            </a:r>
          </a:p>
          <a:p>
            <a:pPr marL="742950" lvl="1" indent="-285750">
              <a:lnSpc>
                <a:spcPct val="100000"/>
              </a:lnSpc>
            </a:pPr>
            <a:r>
              <a:rPr lang="en-US" sz="1200" dirty="0" smtClean="0"/>
              <a:t>Example: Similarly, your OS is a platform for your applications to be accessed by you, the user, in multiple contexts. </a:t>
            </a:r>
          </a:p>
          <a:p>
            <a:pPr marL="742950" lvl="1" indent="-285750">
              <a:lnSpc>
                <a:spcPct val="100000"/>
              </a:lnSpc>
            </a:pPr>
            <a:r>
              <a:rPr lang="en-US" sz="1200" dirty="0" smtClean="0"/>
              <a:t>Example: </a:t>
            </a:r>
            <a:r>
              <a:rPr lang="en-US" sz="1200" dirty="0" smtClean="0">
                <a:hlinkClick r:id="rId3"/>
              </a:rPr>
              <a:t>Google </a:t>
            </a:r>
            <a:r>
              <a:rPr lang="en-US" sz="1200" dirty="0">
                <a:hlinkClick r:id="rId3"/>
              </a:rPr>
              <a:t>Cloud </a:t>
            </a:r>
            <a:r>
              <a:rPr lang="en-US" sz="1200" dirty="0" smtClean="0">
                <a:hlinkClick r:id="rId3"/>
              </a:rPr>
              <a:t>Platform</a:t>
            </a:r>
            <a:r>
              <a:rPr lang="en-US" sz="1200" dirty="0" smtClean="0"/>
              <a:t> is a platform to host multiple tasks such as billing, database management, etc.</a:t>
            </a:r>
          </a:p>
          <a:p>
            <a:pPr marL="742950" lvl="1" indent="-285750">
              <a:lnSpc>
                <a:spcPct val="100000"/>
              </a:lnSpc>
            </a:pPr>
            <a:r>
              <a:rPr lang="en-US" sz="1200" dirty="0" smtClean="0"/>
              <a:t>To sum it up, platforms are structures encapsulating specific tools such as IDEs. </a:t>
            </a:r>
          </a:p>
          <a:p>
            <a:pPr marL="285750" indent="-285750">
              <a:lnSpc>
                <a:spcPct val="100000"/>
              </a:lnSpc>
            </a:pPr>
            <a:endParaRPr sz="1200" dirty="0"/>
          </a:p>
        </p:txBody>
      </p:sp>
      <p:sp>
        <p:nvSpPr>
          <p:cNvPr id="190" name="Shape 19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5411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Q &amp; A </a:t>
            </a:r>
            <a:endParaRPr dirty="0"/>
          </a:p>
        </p:txBody>
      </p:sp>
      <p:sp>
        <p:nvSpPr>
          <p:cNvPr id="189" name="Shape 1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t>What are the differences between scripting, coding, and syntaxes? </a:t>
            </a:r>
          </a:p>
          <a:p>
            <a:pPr marL="742950" lvl="1" indent="-285750">
              <a:spcAft>
                <a:spcPts val="1600"/>
              </a:spcAft>
            </a:pPr>
            <a:r>
              <a:rPr lang="en-US" sz="1100" dirty="0" smtClean="0"/>
              <a:t>Syntax, in computer science and linguistics, refers to the structure of a language. In the ER lab, I have heard the term being used as a noun to represent IBM SPSS functions. I believe we are using this term erroneously. However, this assessment is based on my limited experience working with database/querying languages. We use the term syntax to mean a series of commands to calculate standard deviation, summations, etc. In CS, we usually refer to this as a function. </a:t>
            </a:r>
          </a:p>
          <a:p>
            <a:pPr marL="742950" lvl="1" indent="-285750">
              <a:spcAft>
                <a:spcPts val="1600"/>
              </a:spcAft>
            </a:pPr>
            <a:r>
              <a:rPr lang="en-US" sz="1100" dirty="0" smtClean="0"/>
              <a:t> </a:t>
            </a:r>
            <a:r>
              <a:rPr lang="en-US" sz="1100" dirty="0" smtClean="0"/>
              <a:t>Scripting or coding? While there are myriad opinions about these two terms, a finite distinction between the two is unbeknown to me. </a:t>
            </a:r>
            <a:r>
              <a:rPr lang="en-US" sz="1100" dirty="0" smtClean="0"/>
              <a:t>I most often use </a:t>
            </a:r>
            <a:r>
              <a:rPr lang="en-US" sz="1100" i="1" dirty="0" smtClean="0"/>
              <a:t>script</a:t>
            </a:r>
            <a:r>
              <a:rPr lang="en-US" sz="1100" dirty="0" smtClean="0"/>
              <a:t> to describe command line scripts, which we will learn about later, written to move or copy multiple files or to execute one </a:t>
            </a:r>
            <a:r>
              <a:rPr lang="en-US" sz="1100" i="1" dirty="0" smtClean="0"/>
              <a:t>program</a:t>
            </a:r>
            <a:r>
              <a:rPr lang="en-US" sz="1100" dirty="0" smtClean="0"/>
              <a:t> with multiple files. Coding is programming, which is to execute an algorithm in a high-level language of your choice. </a:t>
            </a:r>
            <a:endParaRPr sz="1100" dirty="0"/>
          </a:p>
        </p:txBody>
      </p:sp>
      <p:sp>
        <p:nvSpPr>
          <p:cNvPr id="190" name="Shape 19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626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 goals</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marR="0" lvl="0" indent="-342900" algn="l" rtl="0">
              <a:lnSpc>
                <a:spcPct val="150000"/>
              </a:lnSpc>
              <a:spcBef>
                <a:spcPts val="0"/>
              </a:spcBef>
              <a:spcAft>
                <a:spcPts val="0"/>
              </a:spcAft>
              <a:buClr>
                <a:schemeClr val="lt2"/>
              </a:buClr>
              <a:buSzPts val="1800"/>
              <a:buFont typeface="Arial"/>
              <a:buChar char="●"/>
            </a:pPr>
            <a:r>
              <a:rPr lang="en"/>
              <a:t>Grasp fundamentals of computer programming</a:t>
            </a:r>
            <a:endParaRPr/>
          </a:p>
          <a:p>
            <a:pPr marL="914400" marR="0" lvl="1" indent="-317500" algn="l" rtl="0">
              <a:lnSpc>
                <a:spcPct val="150000"/>
              </a:lnSpc>
              <a:spcBef>
                <a:spcPts val="0"/>
              </a:spcBef>
              <a:spcAft>
                <a:spcPts val="0"/>
              </a:spcAft>
              <a:buSzPts val="1400"/>
              <a:buChar char="○"/>
            </a:pPr>
            <a:r>
              <a:rPr lang="en"/>
              <a:t>Computational tools</a:t>
            </a:r>
            <a:endParaRPr/>
          </a:p>
          <a:p>
            <a:pPr marL="914400" marR="0" lvl="1" indent="-317500" algn="l" rtl="0">
              <a:lnSpc>
                <a:spcPct val="150000"/>
              </a:lnSpc>
              <a:spcBef>
                <a:spcPts val="0"/>
              </a:spcBef>
              <a:spcAft>
                <a:spcPts val="0"/>
              </a:spcAft>
              <a:buSzPts val="1400"/>
              <a:buChar char="○"/>
            </a:pPr>
            <a:r>
              <a:rPr lang="en"/>
              <a:t>Data structures</a:t>
            </a:r>
            <a:endParaRPr/>
          </a:p>
          <a:p>
            <a:pPr marL="914400" marR="0" lvl="1" indent="-317500" algn="l" rtl="0">
              <a:lnSpc>
                <a:spcPct val="150000"/>
              </a:lnSpc>
              <a:spcBef>
                <a:spcPts val="0"/>
              </a:spcBef>
              <a:spcAft>
                <a:spcPts val="0"/>
              </a:spcAft>
              <a:buSzPts val="1400"/>
              <a:buChar char="○"/>
            </a:pPr>
            <a:r>
              <a:rPr lang="en"/>
              <a:t>Syntax</a:t>
            </a:r>
            <a:endParaRPr/>
          </a:p>
          <a:p>
            <a:pPr marL="457200" marR="0" lvl="0" indent="-342900" algn="l" rtl="0">
              <a:lnSpc>
                <a:spcPct val="150000"/>
              </a:lnSpc>
              <a:spcBef>
                <a:spcPts val="0"/>
              </a:spcBef>
              <a:spcAft>
                <a:spcPts val="0"/>
              </a:spcAft>
              <a:buSzPts val="1800"/>
              <a:buChar char="●"/>
            </a:pPr>
            <a:r>
              <a:rPr lang="en"/>
              <a:t>Apply fundamentals to other programming languages</a:t>
            </a:r>
            <a:endParaRPr/>
          </a:p>
          <a:p>
            <a:pPr marL="457200" marR="0" lvl="0" indent="-342900" algn="l" rtl="0">
              <a:lnSpc>
                <a:spcPct val="150000"/>
              </a:lnSpc>
              <a:spcBef>
                <a:spcPts val="0"/>
              </a:spcBef>
              <a:spcAft>
                <a:spcPts val="0"/>
              </a:spcAft>
              <a:buSzPts val="1800"/>
              <a:buChar char="●"/>
            </a:pPr>
            <a:r>
              <a:rPr lang="en"/>
              <a:t>Ask the right questions for the next steps</a:t>
            </a:r>
            <a:endParaRPr/>
          </a:p>
        </p:txBody>
      </p:sp>
      <p:sp>
        <p:nvSpPr>
          <p:cNvPr id="68" name="Shape 6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en" sz="1800"/>
              <a:t>What are they?</a:t>
            </a:r>
            <a:endParaRPr sz="1800"/>
          </a:p>
          <a:p>
            <a:pPr marL="1371600" lvl="3" indent="-317500" rtl="0">
              <a:spcBef>
                <a:spcPts val="1600"/>
              </a:spcBef>
              <a:spcAft>
                <a:spcPts val="0"/>
              </a:spcAft>
              <a:buSzPts val="1400"/>
              <a:buChar char="●"/>
            </a:pPr>
            <a:r>
              <a:rPr lang="en"/>
              <a:t>Automates and executes algorithms in a structured format.</a:t>
            </a:r>
            <a:endParaRPr/>
          </a:p>
          <a:p>
            <a:pPr marL="1371600" lvl="3" indent="-317500" rtl="0">
              <a:spcBef>
                <a:spcPts val="0"/>
              </a:spcBef>
              <a:spcAft>
                <a:spcPts val="0"/>
              </a:spcAft>
              <a:buSzPts val="1400"/>
              <a:buChar char="●"/>
            </a:pPr>
            <a:r>
              <a:rPr lang="en"/>
              <a:t>So what is an </a:t>
            </a:r>
            <a:r>
              <a:rPr lang="en" b="1" i="1"/>
              <a:t>algorithm</a:t>
            </a:r>
            <a:r>
              <a:rPr lang="en"/>
              <a:t>?</a:t>
            </a:r>
            <a:endParaRPr/>
          </a:p>
          <a:p>
            <a:pPr marL="1828800" lvl="4" indent="-317500" rtl="0">
              <a:spcBef>
                <a:spcPts val="0"/>
              </a:spcBef>
              <a:spcAft>
                <a:spcPts val="0"/>
              </a:spcAft>
              <a:buSzPts val="1400"/>
              <a:buChar char="○"/>
            </a:pPr>
            <a:r>
              <a:rPr lang="en"/>
              <a:t>A series of instructions constructed to solve a problem.</a:t>
            </a:r>
            <a:endParaRPr/>
          </a:p>
          <a:p>
            <a:pPr marL="1828800" lvl="4" indent="-317500" rtl="0">
              <a:spcBef>
                <a:spcPts val="0"/>
              </a:spcBef>
              <a:spcAft>
                <a:spcPts val="0"/>
              </a:spcAft>
              <a:buSzPts val="1400"/>
              <a:buChar char="○"/>
            </a:pPr>
            <a:r>
              <a:rPr lang="en"/>
              <a:t>Examples: instructions on the back of your cake mix, manual for assembling furniture, and so forth.</a:t>
            </a:r>
            <a:endParaRPr/>
          </a:p>
          <a:p>
            <a:pPr marL="1828800" lvl="4" indent="-317500" rtl="0">
              <a:spcBef>
                <a:spcPts val="0"/>
              </a:spcBef>
              <a:spcAft>
                <a:spcPts val="0"/>
              </a:spcAft>
              <a:buSzPts val="1400"/>
              <a:buChar char="○"/>
            </a:pPr>
            <a:r>
              <a:rPr lang="en"/>
              <a:t>Some problems cannot be solved using an algorithm--undecidable, unsolvable, intractable problems.</a:t>
            </a:r>
            <a:endParaRPr/>
          </a:p>
          <a:p>
            <a:pPr marL="1371600" lvl="3" indent="-317500" rtl="0">
              <a:spcBef>
                <a:spcPts val="0"/>
              </a:spcBef>
              <a:spcAft>
                <a:spcPts val="0"/>
              </a:spcAft>
              <a:buSzPts val="1400"/>
              <a:buChar char="●"/>
            </a:pPr>
            <a:r>
              <a:rPr lang="en"/>
              <a:t>Usually serves as an intermediary between natural languages and assembly language.</a:t>
            </a:r>
            <a:endParaRPr sz="1800"/>
          </a:p>
        </p:txBody>
      </p:sp>
      <p:sp>
        <p:nvSpPr>
          <p:cNvPr id="75" name="Shape 7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81" name="Shape 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How do they compare to natural languages?</a:t>
            </a:r>
            <a:endParaRPr/>
          </a:p>
          <a:p>
            <a:pPr marL="914400" lvl="1" indent="-317500" rtl="0">
              <a:spcBef>
                <a:spcPts val="1600"/>
              </a:spcBef>
              <a:spcAft>
                <a:spcPts val="0"/>
              </a:spcAft>
              <a:buSzPts val="1400"/>
              <a:buChar char="○"/>
            </a:pPr>
            <a:r>
              <a:rPr lang="en"/>
              <a:t>Formally defined syntax and semantics. Will often have a lexicon of keywords.</a:t>
            </a:r>
            <a:endParaRPr/>
          </a:p>
          <a:p>
            <a:pPr marL="914400" lvl="1" indent="-317500" rtl="0">
              <a:spcBef>
                <a:spcPts val="0"/>
              </a:spcBef>
              <a:spcAft>
                <a:spcPts val="0"/>
              </a:spcAft>
              <a:buSzPts val="1400"/>
              <a:buChar char="○"/>
            </a:pPr>
            <a:r>
              <a:rPr lang="en"/>
              <a:t>Unambiguous. Computers cannot resolve ambiguity like humans can.</a:t>
            </a:r>
            <a:endParaRPr/>
          </a:p>
          <a:p>
            <a:pPr marL="914400" lvl="1" indent="-317500" rtl="0">
              <a:spcBef>
                <a:spcPts val="0"/>
              </a:spcBef>
              <a:spcAft>
                <a:spcPts val="0"/>
              </a:spcAft>
              <a:buSzPts val="1400"/>
              <a:buChar char="○"/>
            </a:pPr>
            <a:r>
              <a:rPr lang="en"/>
              <a:t>Must be implementable. </a:t>
            </a:r>
            <a:endParaRPr/>
          </a:p>
          <a:p>
            <a:pPr marL="914400" lvl="1" indent="-317500" rtl="0">
              <a:spcBef>
                <a:spcPts val="0"/>
              </a:spcBef>
              <a:spcAft>
                <a:spcPts val="0"/>
              </a:spcAft>
              <a:buSzPts val="1400"/>
              <a:buChar char="○"/>
            </a:pPr>
            <a:r>
              <a:rPr lang="en" b="1" i="1"/>
              <a:t>Turing complete</a:t>
            </a:r>
            <a:endParaRPr/>
          </a:p>
          <a:p>
            <a:pPr marL="1371600" lvl="2" indent="-317500" rtl="0">
              <a:spcBef>
                <a:spcPts val="0"/>
              </a:spcBef>
              <a:spcAft>
                <a:spcPts val="0"/>
              </a:spcAft>
              <a:buSzPts val="1400"/>
              <a:buChar char="■"/>
            </a:pPr>
            <a:r>
              <a:rPr lang="en"/>
              <a:t>Replicability, predictability, consistency.</a:t>
            </a:r>
            <a:endParaRPr/>
          </a:p>
          <a:p>
            <a:pPr marL="1371600" lvl="2" indent="-317500" rtl="0">
              <a:spcBef>
                <a:spcPts val="0"/>
              </a:spcBef>
              <a:spcAft>
                <a:spcPts val="0"/>
              </a:spcAft>
              <a:buSzPts val="1400"/>
              <a:buChar char="■"/>
            </a:pPr>
            <a:r>
              <a:rPr lang="en"/>
              <a:t>For all Turing machines T and input i, there exists a result r, such that all machines T and i will produce the same r.</a:t>
            </a:r>
            <a:endParaRPr/>
          </a:p>
          <a:p>
            <a:pPr marL="1371600" lvl="2" indent="-317500" rtl="0">
              <a:spcBef>
                <a:spcPts val="0"/>
              </a:spcBef>
              <a:spcAft>
                <a:spcPts val="0"/>
              </a:spcAft>
              <a:buSzPts val="1400"/>
              <a:buChar char="■"/>
            </a:pPr>
            <a:r>
              <a:rPr lang="en"/>
              <a:t>Arithmetic rules stipulate that 2 + 2 must always yield 4. </a:t>
            </a:r>
            <a:endParaRPr/>
          </a:p>
        </p:txBody>
      </p:sp>
      <p:sp>
        <p:nvSpPr>
          <p:cNvPr id="82" name="Shape 8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 name="Shape 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89" name="Shape 89"/>
          <p:cNvSpPr txBox="1"/>
          <p:nvPr/>
        </p:nvSpPr>
        <p:spPr>
          <a:xfrm>
            <a:off x="1043250" y="1017725"/>
            <a:ext cx="7057500" cy="3308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800">
                <a:solidFill>
                  <a:schemeClr val="lt2"/>
                </a:solidFill>
              </a:rPr>
              <a:t>What do programs do?</a:t>
            </a:r>
            <a:endParaRPr sz="1800">
              <a:solidFill>
                <a:schemeClr val="lt2"/>
              </a:solidFill>
            </a:endParaRPr>
          </a:p>
          <a:p>
            <a:pPr marL="914400" lvl="1" indent="-317500" rtl="0">
              <a:lnSpc>
                <a:spcPct val="150000"/>
              </a:lnSpc>
              <a:spcBef>
                <a:spcPts val="1600"/>
              </a:spcBef>
              <a:spcAft>
                <a:spcPts val="0"/>
              </a:spcAft>
              <a:buClr>
                <a:schemeClr val="lt2"/>
              </a:buClr>
              <a:buSzPts val="1400"/>
              <a:buChar char="○"/>
            </a:pPr>
            <a:r>
              <a:rPr lang="en">
                <a:solidFill>
                  <a:schemeClr val="lt2"/>
                </a:solidFill>
              </a:rPr>
              <a:t>Almost everything.</a:t>
            </a:r>
            <a:endParaRPr>
              <a:solidFill>
                <a:schemeClr val="lt2"/>
              </a:solidFill>
            </a:endParaRPr>
          </a:p>
          <a:p>
            <a:pPr marL="914400" lvl="1" indent="-317500" rtl="0">
              <a:lnSpc>
                <a:spcPct val="150000"/>
              </a:lnSpc>
              <a:spcBef>
                <a:spcPts val="0"/>
              </a:spcBef>
              <a:spcAft>
                <a:spcPts val="0"/>
              </a:spcAft>
              <a:buClr>
                <a:schemeClr val="lt2"/>
              </a:buClr>
              <a:buSzPts val="1400"/>
              <a:buChar char="○"/>
            </a:pPr>
            <a:r>
              <a:rPr lang="en">
                <a:solidFill>
                  <a:schemeClr val="lt2"/>
                </a:solidFill>
              </a:rPr>
              <a:t>“There are more things in heaven and earth, Horatio, than are dreamt of in your philosophy.” (from Shakespeare’s </a:t>
            </a:r>
            <a:r>
              <a:rPr lang="en" i="1">
                <a:solidFill>
                  <a:schemeClr val="lt2"/>
                </a:solidFill>
              </a:rPr>
              <a:t>Hamlet)</a:t>
            </a:r>
            <a:r>
              <a:rPr lang="en">
                <a:solidFill>
                  <a:schemeClr val="lt2"/>
                </a:solidFill>
              </a:rPr>
              <a:t>. Limitations are set by the extent of your knowledge and imagination.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96" name="Shape 96"/>
          <p:cNvSpPr/>
          <p:nvPr/>
        </p:nvSpPr>
        <p:spPr>
          <a:xfrm>
            <a:off x="885350" y="1648938"/>
            <a:ext cx="706200" cy="572700"/>
          </a:xfrm>
          <a:prstGeom prst="smileyFace">
            <a:avLst>
              <a:gd name="adj" fmla="val 4653"/>
            </a:avLst>
          </a:prstGeom>
          <a:solidFill>
            <a:srgbClr val="00FF00"/>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txBox="1"/>
          <p:nvPr/>
        </p:nvSpPr>
        <p:spPr>
          <a:xfrm>
            <a:off x="311700" y="2291863"/>
            <a:ext cx="2259900" cy="27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Programmer (that’s you)</a:t>
            </a:r>
            <a:endParaRPr>
              <a:solidFill>
                <a:srgbClr val="FFFFFF"/>
              </a:solidFill>
            </a:endParaRPr>
          </a:p>
        </p:txBody>
      </p:sp>
      <p:sp>
        <p:nvSpPr>
          <p:cNvPr id="98" name="Shape 98"/>
          <p:cNvSpPr txBox="1"/>
          <p:nvPr/>
        </p:nvSpPr>
        <p:spPr>
          <a:xfrm>
            <a:off x="906500" y="2893850"/>
            <a:ext cx="663900" cy="103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0">
                <a:solidFill>
                  <a:srgbClr val="F3F3F3"/>
                </a:solidFill>
              </a:rPr>
              <a:t>?</a:t>
            </a:r>
            <a:endParaRPr sz="6000">
              <a:solidFill>
                <a:srgbClr val="F3F3F3"/>
              </a:solidFill>
            </a:endParaRPr>
          </a:p>
        </p:txBody>
      </p:sp>
      <p:sp>
        <p:nvSpPr>
          <p:cNvPr id="99" name="Shape 99"/>
          <p:cNvSpPr txBox="1"/>
          <p:nvPr/>
        </p:nvSpPr>
        <p:spPr>
          <a:xfrm>
            <a:off x="413300" y="3767463"/>
            <a:ext cx="2259900" cy="27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Computational problem</a:t>
            </a:r>
            <a:endParaRPr>
              <a:solidFill>
                <a:srgbClr val="FFFFFF"/>
              </a:solidFill>
            </a:endParaRPr>
          </a:p>
          <a:p>
            <a:pPr marL="0" lvl="0" indent="0" rtl="0">
              <a:spcBef>
                <a:spcPts val="0"/>
              </a:spcBef>
              <a:spcAft>
                <a:spcPts val="0"/>
              </a:spcAft>
              <a:buNone/>
            </a:pPr>
            <a:endParaRPr>
              <a:solidFill>
                <a:srgbClr val="FFFFFF"/>
              </a:solidFill>
            </a:endParaRPr>
          </a:p>
        </p:txBody>
      </p:sp>
      <p:sp>
        <p:nvSpPr>
          <p:cNvPr id="100" name="Shape 100"/>
          <p:cNvSpPr/>
          <p:nvPr/>
        </p:nvSpPr>
        <p:spPr>
          <a:xfrm>
            <a:off x="2497975" y="2893850"/>
            <a:ext cx="843300" cy="273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txBox="1"/>
          <p:nvPr/>
        </p:nvSpPr>
        <p:spPr>
          <a:xfrm>
            <a:off x="3583600" y="1855025"/>
            <a:ext cx="2259900" cy="1992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solidFill>
                  <a:srgbClr val="F3F3F3"/>
                </a:solidFill>
              </a:rPr>
              <a:t>For each day in month:</a:t>
            </a:r>
            <a:endParaRPr>
              <a:solidFill>
                <a:srgbClr val="F3F3F3"/>
              </a:solidFill>
            </a:endParaRPr>
          </a:p>
          <a:p>
            <a:pPr marL="0" lvl="0" indent="0">
              <a:spcBef>
                <a:spcPts val="0"/>
              </a:spcBef>
              <a:spcAft>
                <a:spcPts val="0"/>
              </a:spcAft>
              <a:buNone/>
            </a:pPr>
            <a:r>
              <a:rPr lang="en">
                <a:solidFill>
                  <a:srgbClr val="F3F3F3"/>
                </a:solidFill>
              </a:rPr>
              <a:t>	print(day)</a:t>
            </a:r>
            <a:endParaRPr>
              <a:solidFill>
                <a:srgbClr val="F3F3F3"/>
              </a:solidFill>
            </a:endParaRPr>
          </a:p>
          <a:p>
            <a:pPr marL="0" lvl="0" indent="0">
              <a:spcBef>
                <a:spcPts val="0"/>
              </a:spcBef>
              <a:spcAft>
                <a:spcPts val="0"/>
              </a:spcAft>
              <a:buNone/>
            </a:pPr>
            <a:r>
              <a:rPr lang="en">
                <a:solidFill>
                  <a:srgbClr val="F3F3F3"/>
                </a:solidFill>
              </a:rPr>
              <a:t>	eat()</a:t>
            </a:r>
            <a:endParaRPr>
              <a:solidFill>
                <a:srgbClr val="F3F3F3"/>
              </a:solidFill>
            </a:endParaRPr>
          </a:p>
          <a:p>
            <a:pPr marL="0" lvl="0" indent="0">
              <a:spcBef>
                <a:spcPts val="0"/>
              </a:spcBef>
              <a:spcAft>
                <a:spcPts val="0"/>
              </a:spcAft>
              <a:buNone/>
            </a:pPr>
            <a:r>
              <a:rPr lang="en">
                <a:solidFill>
                  <a:srgbClr val="F3F3F3"/>
                </a:solidFill>
              </a:rPr>
              <a:t>	exercise()</a:t>
            </a:r>
            <a:endParaRPr>
              <a:solidFill>
                <a:srgbClr val="F3F3F3"/>
              </a:solidFill>
            </a:endParaRPr>
          </a:p>
          <a:p>
            <a:pPr marL="0" lvl="0" indent="0">
              <a:spcBef>
                <a:spcPts val="0"/>
              </a:spcBef>
              <a:spcAft>
                <a:spcPts val="0"/>
              </a:spcAft>
              <a:buNone/>
            </a:pPr>
            <a:r>
              <a:rPr lang="en">
                <a:solidFill>
                  <a:srgbClr val="F3F3F3"/>
                </a:solidFill>
              </a:rPr>
              <a:t>	read()</a:t>
            </a:r>
            <a:endParaRPr>
              <a:solidFill>
                <a:srgbClr val="F3F3F3"/>
              </a:solidFill>
            </a:endParaRPr>
          </a:p>
          <a:p>
            <a:pPr marL="0" lvl="0" indent="0">
              <a:spcBef>
                <a:spcPts val="0"/>
              </a:spcBef>
              <a:spcAft>
                <a:spcPts val="0"/>
              </a:spcAft>
              <a:buNone/>
            </a:pPr>
            <a:r>
              <a:rPr lang="en">
                <a:solidFill>
                  <a:srgbClr val="F3F3F3"/>
                </a:solidFill>
              </a:rPr>
              <a:t>	learn()</a:t>
            </a:r>
            <a:endParaRPr>
              <a:solidFill>
                <a:srgbClr val="F3F3F3"/>
              </a:solidFill>
            </a:endParaRPr>
          </a:p>
          <a:p>
            <a:pPr marL="0" lvl="0" indent="0">
              <a:spcBef>
                <a:spcPts val="0"/>
              </a:spcBef>
              <a:spcAft>
                <a:spcPts val="0"/>
              </a:spcAft>
              <a:buNone/>
            </a:pPr>
            <a:r>
              <a:rPr lang="en">
                <a:solidFill>
                  <a:srgbClr val="F3F3F3"/>
                </a:solidFill>
              </a:rPr>
              <a:t>	</a:t>
            </a:r>
            <a:endParaRPr>
              <a:solidFill>
                <a:srgbClr val="F3F3F3"/>
              </a:solidFill>
            </a:endParaRPr>
          </a:p>
        </p:txBody>
      </p:sp>
      <p:sp>
        <p:nvSpPr>
          <p:cNvPr id="102" name="Shape 102"/>
          <p:cNvSpPr txBox="1"/>
          <p:nvPr/>
        </p:nvSpPr>
        <p:spPr>
          <a:xfrm>
            <a:off x="3573050" y="3678450"/>
            <a:ext cx="2259900" cy="64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3F3F3"/>
                </a:solidFill>
              </a:rPr>
              <a:t>Write a program!</a:t>
            </a:r>
            <a:endParaRPr>
              <a:solidFill>
                <a:srgbClr val="F3F3F3"/>
              </a:solidFill>
            </a:endParaRPr>
          </a:p>
        </p:txBody>
      </p:sp>
      <p:sp>
        <p:nvSpPr>
          <p:cNvPr id="103" name="Shape 103"/>
          <p:cNvSpPr/>
          <p:nvPr/>
        </p:nvSpPr>
        <p:spPr>
          <a:xfrm>
            <a:off x="5738925" y="2893850"/>
            <a:ext cx="843300" cy="273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04" name="Shape 104"/>
          <p:cNvPicPr preferRelativeResize="0"/>
          <p:nvPr/>
        </p:nvPicPr>
        <p:blipFill>
          <a:blip r:embed="rId3">
            <a:alphaModFix/>
          </a:blip>
          <a:stretch>
            <a:fillRect/>
          </a:stretch>
        </p:blipFill>
        <p:spPr>
          <a:xfrm>
            <a:off x="6753900" y="2087464"/>
            <a:ext cx="2097674" cy="18866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of programming languages</a:t>
            </a:r>
            <a:endParaRPr/>
          </a:p>
          <a:p>
            <a:pPr marL="0" lvl="0" indent="0" rtl="0">
              <a:spcBef>
                <a:spcPts val="0"/>
              </a:spcBef>
              <a:spcAft>
                <a:spcPts val="0"/>
              </a:spcAft>
              <a:buNone/>
            </a:pPr>
            <a:endParaRPr/>
          </a:p>
        </p:txBody>
      </p:sp>
      <p:sp>
        <p:nvSpPr>
          <p:cNvPr id="110" name="Shape 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i="1"/>
              <a:t>High-level languages</a:t>
            </a:r>
            <a:endParaRPr/>
          </a:p>
          <a:p>
            <a:pPr marL="914400" lvl="0" indent="-317500" rtl="0">
              <a:lnSpc>
                <a:spcPct val="100000"/>
              </a:lnSpc>
              <a:spcBef>
                <a:spcPts val="1600"/>
              </a:spcBef>
              <a:spcAft>
                <a:spcPts val="0"/>
              </a:spcAft>
              <a:buSzPts val="1400"/>
              <a:buChar char="●"/>
            </a:pPr>
            <a:r>
              <a:rPr lang="en" sz="1400"/>
              <a:t>More similar to natural languages than low-level languages.</a:t>
            </a:r>
            <a:endParaRPr sz="1400"/>
          </a:p>
          <a:p>
            <a:pPr marL="914400" lvl="0" indent="-317500" rtl="0">
              <a:lnSpc>
                <a:spcPct val="100000"/>
              </a:lnSpc>
              <a:spcBef>
                <a:spcPts val="0"/>
              </a:spcBef>
              <a:spcAft>
                <a:spcPts val="0"/>
              </a:spcAft>
              <a:buSzPts val="1400"/>
              <a:buChar char="●"/>
            </a:pPr>
            <a:r>
              <a:rPr lang="en" sz="1400"/>
              <a:t>Handles computational problems designed by programmer.</a:t>
            </a:r>
            <a:endParaRPr sz="1400"/>
          </a:p>
          <a:p>
            <a:pPr marL="914400" lvl="0" indent="-317500" rtl="0">
              <a:lnSpc>
                <a:spcPct val="100000"/>
              </a:lnSpc>
              <a:spcBef>
                <a:spcPts val="0"/>
              </a:spcBef>
              <a:spcAft>
                <a:spcPts val="0"/>
              </a:spcAft>
              <a:buSzPts val="1400"/>
              <a:buChar char="●"/>
            </a:pPr>
            <a:r>
              <a:rPr lang="en" sz="1400"/>
              <a:t>Constructs represent mathematics.</a:t>
            </a:r>
            <a:endParaRPr sz="1400"/>
          </a:p>
          <a:p>
            <a:pPr marL="914400" lvl="0" indent="-317500">
              <a:lnSpc>
                <a:spcPct val="100000"/>
              </a:lnSpc>
              <a:spcBef>
                <a:spcPts val="0"/>
              </a:spcBef>
              <a:spcAft>
                <a:spcPts val="0"/>
              </a:spcAft>
              <a:buSzPts val="1400"/>
              <a:buChar char="●"/>
            </a:pPr>
            <a:r>
              <a:rPr lang="en" sz="1400"/>
              <a:t>C++, Java, Python, MATLAB, Javascript, C#.</a:t>
            </a:r>
            <a:endParaRPr sz="1400"/>
          </a:p>
          <a:p>
            <a:pPr marL="0" lvl="0" indent="0">
              <a:spcBef>
                <a:spcPts val="1600"/>
              </a:spcBef>
              <a:spcAft>
                <a:spcPts val="0"/>
              </a:spcAft>
              <a:buNone/>
            </a:pPr>
            <a:r>
              <a:rPr lang="en" b="1" i="1"/>
              <a:t>Low-level languages</a:t>
            </a:r>
            <a:endParaRPr sz="1400"/>
          </a:p>
          <a:p>
            <a:pPr marL="914400" lvl="0" indent="-317500" rtl="0">
              <a:spcBef>
                <a:spcPts val="1600"/>
              </a:spcBef>
              <a:spcAft>
                <a:spcPts val="0"/>
              </a:spcAft>
              <a:buSzPts val="1400"/>
              <a:buChar char="●"/>
            </a:pPr>
            <a:r>
              <a:rPr lang="en" sz="1400"/>
              <a:t>Languages which communicate instructions to computer microarchitecture.</a:t>
            </a:r>
            <a:endParaRPr sz="1400"/>
          </a:p>
          <a:p>
            <a:pPr marL="914400" lvl="0" indent="-317500" rtl="0">
              <a:spcBef>
                <a:spcPts val="0"/>
              </a:spcBef>
              <a:spcAft>
                <a:spcPts val="0"/>
              </a:spcAft>
              <a:buSzPts val="1400"/>
              <a:buChar char="●"/>
            </a:pPr>
            <a:r>
              <a:rPr lang="en" sz="1400"/>
              <a:t>Pertains to hardware underlying your software. </a:t>
            </a:r>
            <a:endParaRPr sz="1400"/>
          </a:p>
          <a:p>
            <a:pPr marL="914400" lvl="0" indent="-317500" rtl="0">
              <a:spcBef>
                <a:spcPts val="0"/>
              </a:spcBef>
              <a:spcAft>
                <a:spcPts val="0"/>
              </a:spcAft>
              <a:buSzPts val="1400"/>
              <a:buChar char="●"/>
            </a:pPr>
            <a:r>
              <a:rPr lang="en" sz="1400"/>
              <a:t>Several levels removed from the user.</a:t>
            </a:r>
            <a:endParaRPr sz="1400"/>
          </a:p>
          <a:p>
            <a:pPr marL="914400" lvl="0" indent="-317500" rtl="0">
              <a:spcBef>
                <a:spcPts val="0"/>
              </a:spcBef>
              <a:spcAft>
                <a:spcPts val="0"/>
              </a:spcAft>
              <a:buSzPts val="1400"/>
              <a:buChar char="●"/>
            </a:pPr>
            <a:r>
              <a:rPr lang="en" sz="1400"/>
              <a:t>Assembly language, machine language, and some say C...</a:t>
            </a:r>
            <a:endParaRPr sz="1400"/>
          </a:p>
        </p:txBody>
      </p:sp>
      <p:sp>
        <p:nvSpPr>
          <p:cNvPr id="111" name="Shape 11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common languages out there?</a:t>
            </a:r>
            <a:endParaRPr/>
          </a:p>
          <a:p>
            <a:pPr marL="0" lvl="0" indent="0" rtl="0">
              <a:spcBef>
                <a:spcPts val="0"/>
              </a:spcBef>
              <a:spcAft>
                <a:spcPts val="0"/>
              </a:spcAft>
              <a:buNone/>
            </a:pPr>
            <a:endParaRPr/>
          </a:p>
        </p:txBody>
      </p:sp>
      <p:sp>
        <p:nvSpPr>
          <p:cNvPr id="117" name="Shape 11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18" name="Shape 118" descr="Graph Shows Top Programming Languages from Tiobe Index" title="Top Programming Languages Tiobe Index"/>
          <p:cNvPicPr preferRelativeResize="0"/>
          <p:nvPr/>
        </p:nvPicPr>
        <p:blipFill>
          <a:blip r:embed="rId3">
            <a:alphaModFix/>
          </a:blip>
          <a:stretch>
            <a:fillRect/>
          </a:stretch>
        </p:blipFill>
        <p:spPr>
          <a:xfrm>
            <a:off x="2462000" y="1135850"/>
            <a:ext cx="4220000" cy="3610350"/>
          </a:xfrm>
          <a:prstGeom prst="rect">
            <a:avLst/>
          </a:prstGeom>
          <a:noFill/>
          <a:ln>
            <a:noFill/>
          </a:ln>
        </p:spPr>
      </p:pic>
      <p:sp>
        <p:nvSpPr>
          <p:cNvPr id="119" name="Shape 119"/>
          <p:cNvSpPr txBox="1"/>
          <p:nvPr/>
        </p:nvSpPr>
        <p:spPr>
          <a:xfrm>
            <a:off x="7151500" y="4552900"/>
            <a:ext cx="1750200" cy="397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EFEFEF"/>
                </a:solidFill>
              </a:rPr>
              <a:t>Stackify 2018</a:t>
            </a:r>
            <a:endParaRPr>
              <a:solidFill>
                <a:srgbClr val="EFEFE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1853</Words>
  <Application>Microsoft Macintosh PowerPoint</Application>
  <PresentationFormat>On-screen Show (16:9)</PresentationFormat>
  <Paragraphs>221</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Dark</vt:lpstr>
      <vt:lpstr>Foundations of Computer Science for Researchers</vt:lpstr>
      <vt:lpstr>Goals for this lesson</vt:lpstr>
      <vt:lpstr>Class goals</vt:lpstr>
      <vt:lpstr>Programming languages</vt:lpstr>
      <vt:lpstr>Programming languages</vt:lpstr>
      <vt:lpstr>Programming languages</vt:lpstr>
      <vt:lpstr>Programming languages</vt:lpstr>
      <vt:lpstr>Types of programming languages </vt:lpstr>
      <vt:lpstr>What are common languages out there? </vt:lpstr>
      <vt:lpstr>What are common languages out there? </vt:lpstr>
      <vt:lpstr>What are common languages out there? </vt:lpstr>
      <vt:lpstr>Which language should I choose? </vt:lpstr>
      <vt:lpstr>Why Python? </vt:lpstr>
      <vt:lpstr>PowerPoint Presentation</vt:lpstr>
      <vt:lpstr>IDE (Integrated Development Environment)</vt:lpstr>
      <vt:lpstr>Compilers</vt:lpstr>
      <vt:lpstr>Saving and Reproducing Code</vt:lpstr>
      <vt:lpstr>Open Discussion  </vt:lpstr>
      <vt:lpstr>Q &amp; A </vt:lpstr>
      <vt:lpstr>Q &amp; A </vt:lpstr>
      <vt:lpstr>Q &amp; 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Computer Science for Researchers</dc:title>
  <cp:lastModifiedBy>Caroline</cp:lastModifiedBy>
  <cp:revision>6</cp:revision>
  <dcterms:modified xsi:type="dcterms:W3CDTF">2018-02-10T18:34:33Z</dcterms:modified>
</cp:coreProperties>
</file>