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ocw.mit.edu/courses/electrical-engineering-and-computer-science/6-00-introduction-to-computer-science-and-programming-fall-2008/readings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repl.it/repls/CruelGummyLock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744575"/>
            <a:ext cx="8422200" cy="202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Foundations of Computer Science for Researchers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common languages out there?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raph shows Most In-Demand Programming Languages Indeed Job Openings" id="126" name="Shape 126" title="Most In-Demand Programming Languages Indeed Job Opening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8013" y="1138200"/>
            <a:ext cx="3607975" cy="36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7151500" y="4552900"/>
            <a:ext cx="17502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Stackify 2018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7151500" y="4552900"/>
            <a:ext cx="17502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Stackify 2018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common languages out there?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raph shows most pull requests by programming language from GitHub" id="135" name="Shape 135" title="most pull requests by programming language from GitHub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0751" y="1092900"/>
            <a:ext cx="3722499" cy="372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language should I choose?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</a:t>
            </a:r>
            <a:endParaRPr/>
          </a:p>
          <a:p>
            <a:pPr indent="-342900" lvl="0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analysis, machine learning → Python, MATLAB</a:t>
            </a:r>
            <a:endParaRPr/>
          </a:p>
          <a:p>
            <a:pPr indent="-3429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development and engineering → Java, C, C++</a:t>
            </a:r>
            <a:endParaRPr/>
          </a:p>
          <a:p>
            <a:pPr indent="-3429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Hardware manipulation → C</a:t>
            </a:r>
            <a:endParaRPr/>
          </a:p>
          <a:p>
            <a:pPr indent="-3429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management, querying → SQL, MySQL, PostGres</a:t>
            </a:r>
            <a:endParaRPr/>
          </a:p>
          <a:p>
            <a:pPr indent="-3429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development → Javascript, C#</a:t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Functionality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Fundamentals of computer science made easier with Python.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Machine learning </a:t>
            </a:r>
            <a:r>
              <a:rPr b="1" i="1" lang="en"/>
              <a:t>libraries</a:t>
            </a:r>
            <a:r>
              <a:rPr lang="en"/>
              <a:t> for data science projects in future.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demand and usage in academia and industry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Open-source, free of cost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Extensively documented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Important for troubleshooting…</a:t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Python?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1481850" y="880525"/>
            <a:ext cx="6614700" cy="3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</a:rPr>
              <a:t>Programming Environments</a:t>
            </a:r>
            <a:endParaRPr sz="30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 (Integrated Development Environment)</a:t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Supports only a few select programs per IDE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will use PyCharm, which only supports Python.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NetBeans and IntelliJ support Java.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Xcode, built for Mac, is for Java, C++, C.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Organization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project may have more than one program for modularity purposes.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 projects in same IDE.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Debugging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one writes a perfect program in his/her/their first pass.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breakpoints to see which values are being changed as the program executes.</a:t>
            </a: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Compilers</a:t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language has multiple versions of its own compiler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Translates high-level programs into machine-readable format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Checks syntax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Kind of like a spellchecker, they pick up on syntactical errors before programs are executed.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Compiler errors 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Throw errors if incorrect syntax is detected.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Usually cannot execute programs with compiler errors.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on this later...</a:t>
            </a:r>
            <a:endParaRPr/>
          </a:p>
        </p:txBody>
      </p:sp>
      <p:sp>
        <p:nvSpPr>
          <p:cNvPr id="169" name="Shape 169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and Reproducing Code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 YOUR CODE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Cloud servers such as the lab DropBox account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Google Drive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no excuses for lost code these days….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Programmer’s preferred way of storing, sharing, and viewing code from other programmers.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Social media for programmers.</a:t>
            </a:r>
            <a:endParaRPr/>
          </a:p>
          <a:p>
            <a: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This is how you show off your code.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an account for next time.</a:t>
            </a:r>
            <a:endParaRPr/>
          </a:p>
        </p:txBody>
      </p:sp>
      <p:sp>
        <p:nvSpPr>
          <p:cNvPr id="176" name="Shape 176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Discussion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topics interest you most?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were the slides?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Would you like to learn about anything I mentioned in more depth?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should I structure classes to be most conducive to learning how to code? 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there anything you didn’t understand?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should we handle homework assignments and readings? </a:t>
            </a:r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>
            <p:ph idx="4294967295" type="ctrTitle"/>
          </p:nvPr>
        </p:nvSpPr>
        <p:spPr>
          <a:xfrm>
            <a:off x="311700" y="744575"/>
            <a:ext cx="8422200" cy="20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Foundations of Computer Science for Researchers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Week 2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this lesson</a:t>
            </a:r>
            <a:endParaRPr/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picture stuff--what is a programming language? What do programs do?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Differences between programming languages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are the most commonly used languages?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Why Python?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Programming environments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Compiler versions.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IDEs (integrated development environment).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Reproducibility--GitHub, BitBucket, Atlassian, etc.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programming!</a:t>
            </a: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Any questions from last week?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lang="en" sz="1400"/>
              <a:t>GitHub accounts</a:t>
            </a:r>
            <a:endParaRPr sz="14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Caroline: guidodarezzo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More resources for coding practice</a:t>
            </a:r>
            <a:endParaRPr sz="14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LeetCode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HackerRank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Reading</a:t>
            </a:r>
            <a:endParaRPr sz="14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MIT OCW (Opencourseware)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https://ocw.mit.edu/courses/electrical-engineering-and-computer-science/6-00-introduction-to-computer-science-and-programming-fall-2008/readings/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John Guttag’s </a:t>
            </a:r>
            <a:r>
              <a:rPr i="1" lang="en"/>
              <a:t>Introduction to Computation and Programming Using Python</a:t>
            </a:r>
            <a:r>
              <a:rPr lang="en"/>
              <a:t> was my first intro CS book.</a:t>
            </a:r>
            <a:endParaRPr/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Updated versions</a:t>
            </a:r>
            <a:endParaRPr/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Data science version?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IDE issues?</a:t>
            </a:r>
            <a:endParaRPr sz="1400"/>
          </a:p>
        </p:txBody>
      </p:sp>
      <p:sp>
        <p:nvSpPr>
          <p:cNvPr id="196" name="Shape 196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this lesson</a:t>
            </a:r>
            <a:endParaRPr/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1944300" y="1421725"/>
            <a:ext cx="52554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Functions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Purpose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Introduction to a </a:t>
            </a:r>
            <a:r>
              <a:rPr b="1" i="1" lang="en"/>
              <a:t>function call</a:t>
            </a:r>
            <a:endParaRPr b="1" i="1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 statements</a:t>
            </a:r>
            <a:endParaRPr b="1" i="1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function 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Variables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math operations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your code to GitHub </a:t>
            </a:r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a function</a:t>
            </a:r>
            <a:endParaRPr/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CS and Math, a function is a series of operations, performed on an input, which produces an output of some kind.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Familiar version from math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Parabolic function: f(x) = x</a:t>
            </a:r>
            <a:r>
              <a:rPr baseline="30000" lang="en"/>
              <a:t>2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 is the input, the product of x</a:t>
            </a:r>
            <a:r>
              <a:rPr baseline="30000" lang="en"/>
              <a:t>2</a:t>
            </a:r>
            <a:r>
              <a:rPr lang="en"/>
              <a:t> is the output, and the given operations call for multiplication.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 idea, different representation in CS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languages, slightly different representation.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Basic structure of a function is shared throughout most languages.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f(x) is the name of the function.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x is an argument that we pass to the function (</a:t>
            </a:r>
            <a:r>
              <a:rPr b="1" i="1" lang="en"/>
              <a:t>parameter passing</a:t>
            </a:r>
            <a:r>
              <a:rPr lang="en"/>
              <a:t>). </a:t>
            </a:r>
            <a:endParaRPr/>
          </a:p>
          <a:p>
            <a: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Parentheses denote beginning and end of parameter.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Operations are written inside of the body of the function.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Outputs are stored in memory or printed to the </a:t>
            </a:r>
            <a:r>
              <a:rPr b="1" i="1" lang="en"/>
              <a:t>console</a:t>
            </a:r>
            <a:r>
              <a:rPr lang="en"/>
              <a:t>.</a:t>
            </a:r>
            <a:endParaRPr/>
          </a:p>
        </p:txBody>
      </p:sp>
      <p:sp>
        <p:nvSpPr>
          <p:cNvPr id="210" name="Shape 210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call</a:t>
            </a:r>
            <a:endParaRPr/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 of </a:t>
            </a:r>
            <a:r>
              <a:rPr b="1" i="1" lang="en"/>
              <a:t>invoking</a:t>
            </a:r>
            <a:r>
              <a:rPr lang="en"/>
              <a:t> a function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Programmer must decide on its use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to invoke.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Which arguments to pass (parameter passing).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Where to store output.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function in Python</a:t>
            </a:r>
            <a:endParaRPr/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Console output</a:t>
            </a:r>
            <a:endParaRPr/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Means whatever you decide to print will appear on your screen.</a:t>
            </a:r>
            <a:endParaRPr/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Super useful for debugging, FYI…</a:t>
            </a:r>
            <a:endParaRPr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Arguments</a:t>
            </a:r>
            <a:endParaRPr/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or more</a:t>
            </a:r>
            <a:endParaRPr/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Strings</a:t>
            </a:r>
            <a:endParaRPr/>
          </a:p>
          <a:p>
            <a:pPr indent="-317500" lvl="2" marL="18288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Anything enclosed in a single apostrophe, quotation mark, triple quote, or triple apostrophe.</a:t>
            </a:r>
            <a:endParaRPr/>
          </a:p>
          <a:p>
            <a:pPr indent="-317500" lvl="2" marL="18288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Examples: </a:t>
            </a:r>
            <a:endParaRPr/>
          </a:p>
          <a:p>
            <a:pPr indent="-317500" lvl="3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print(‘Hello, world’)</a:t>
            </a:r>
            <a:endParaRPr/>
          </a:p>
          <a:p>
            <a:pPr indent="-317500" lvl="3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print( “Hello, world”)</a:t>
            </a:r>
            <a:endParaRPr/>
          </a:p>
          <a:p>
            <a:pPr indent="-317500" lvl="3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print(“””Hello, world”””)</a:t>
            </a:r>
            <a:endParaRPr/>
          </a:p>
          <a:p>
            <a:pPr indent="-317500" lvl="3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print(‘’’Hello, world’’’)</a:t>
            </a:r>
            <a:endParaRPr/>
          </a:p>
          <a:p>
            <a:pPr indent="-317500" lvl="2" marL="18288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Finish what you’ve started!</a:t>
            </a:r>
            <a:endParaRPr/>
          </a:p>
          <a:p>
            <a:pPr indent="-317500" lvl="3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Close your parentheses and quotes.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function in Python</a:t>
            </a:r>
            <a:endParaRPr/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Formatting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 on multiple lines.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Choose separator. 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Python default is a space.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Can be anything.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Choose line ending.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Python default is a carriage return.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Also can be anything.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Demo on different ways to format print statements.</a:t>
            </a:r>
            <a:endParaRPr/>
          </a:p>
        </p:txBody>
      </p:sp>
      <p:sp>
        <p:nvSpPr>
          <p:cNvPr id="231" name="Shape 231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statement problems</a:t>
            </a:r>
            <a:endParaRPr/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Print: Hello, world!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Print: Welcome to “Foundations of Computer Science”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Print: abc+def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Print: a^b^c^+d*e*f*#</a:t>
            </a:r>
            <a:endParaRPr/>
          </a:p>
        </p:txBody>
      </p:sp>
      <p:sp>
        <p:nvSpPr>
          <p:cNvPr id="238" name="Shape 238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 print statements</a:t>
            </a:r>
            <a:endParaRPr/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311700" y="955425"/>
            <a:ext cx="8520600" cy="38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print(a”,”b”,”c”)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print(‘fizz’,’buzz’</a:t>
            </a:r>
            <a:endParaRPr/>
          </a:p>
        </p:txBody>
      </p:sp>
      <p:sp>
        <p:nvSpPr>
          <p:cNvPr id="245" name="Shape 245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Places in memory to temporarily hold value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many types of values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Strings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Integers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Floating points (decimals)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Characters (individual alphanumeric values and symbols)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Declare</a:t>
            </a:r>
            <a:endParaRPr b="1" i="1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 space in memory for the variable and its contents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Initialize</a:t>
            </a:r>
            <a:r>
              <a:rPr lang="en"/>
              <a:t>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Assign value to that variable/place in memory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happens when we try to access a variable that has yet to be initialized? </a:t>
            </a:r>
            <a:endParaRPr/>
          </a:p>
        </p:txBody>
      </p:sp>
      <p:sp>
        <p:nvSpPr>
          <p:cNvPr id="252" name="Shape 252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problems</a:t>
            </a:r>
            <a:endParaRPr/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 out the following message: My name is [your name], and I have lived in [your city] for [number of years] years.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Declare and initialize variables representing your name, location, and number of years lived in that locale. </a:t>
            </a:r>
            <a:endParaRPr/>
          </a:p>
        </p:txBody>
      </p:sp>
      <p:sp>
        <p:nvSpPr>
          <p:cNvPr id="259" name="Shape 259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goals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Grasp fundamentals of computer programming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Computational tools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structures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Syntax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fundamentals to other programming languages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Ask the right questions for the next steps</a:t>
            </a: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 variable problems</a:t>
            </a:r>
            <a:endParaRPr/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 to drive the point home…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print(your_name)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your_name = “Caroline”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 txBox="1"/>
          <p:nvPr>
            <p:ph idx="4294967295" type="ctrTitle"/>
          </p:nvPr>
        </p:nvSpPr>
        <p:spPr>
          <a:xfrm>
            <a:off x="311700" y="744575"/>
            <a:ext cx="8422200" cy="20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Foundations of Computer Science for Researchers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Week 3</a:t>
            </a:r>
            <a:endParaRPr sz="3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this lesson</a:t>
            </a:r>
            <a:endParaRPr/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1944300" y="1421725"/>
            <a:ext cx="52554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Wrap up print statements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 to errors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function </a:t>
            </a:r>
            <a:endParaRPr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○"/>
            </a:pPr>
            <a:r>
              <a:rPr lang="en"/>
              <a:t>Storing user input as variables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math operations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 casting</a:t>
            </a:r>
            <a:endParaRPr/>
          </a:p>
        </p:txBody>
      </p:sp>
      <p:sp>
        <p:nvSpPr>
          <p:cNvPr id="279" name="Shape 279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statement wrap-up</a:t>
            </a:r>
            <a:endParaRPr/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1944300" y="1421725"/>
            <a:ext cx="52554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Clarifying misinformation…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Printing strings interspersed with variables</a:t>
            </a:r>
            <a:endParaRPr/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v</a:t>
            </a:r>
            <a:r>
              <a:rPr lang="en"/>
              <a:t>ariable = “Caroline” </a:t>
            </a:r>
            <a:endParaRPr/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</a:t>
            </a:r>
            <a:r>
              <a:rPr lang="en"/>
              <a:t>rint “My name is ”, variable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Printing without variables</a:t>
            </a:r>
            <a:endParaRPr/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print(“My name is Caroline”)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Sorry guys, exposed you to Python 3 syntax…</a:t>
            </a:r>
            <a:endParaRPr/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Please use a web compiler for last week’s lessons...</a:t>
            </a:r>
            <a:r>
              <a:rPr lang="en" u="sng">
                <a:solidFill>
                  <a:schemeClr val="hlink"/>
                </a:solidFill>
                <a:hlinkClick r:id="rId3"/>
              </a:rPr>
              <a:t>Python3 web compiler</a:t>
            </a:r>
            <a:endParaRPr/>
          </a:p>
        </p:txBody>
      </p:sp>
      <p:sp>
        <p:nvSpPr>
          <p:cNvPr id="286" name="Shape 286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Errors</a:t>
            </a:r>
            <a:endParaRPr/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1944300" y="1421725"/>
            <a:ext cx="68298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Syntax errors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 does not compile.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Violates rules of the language.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Caught BEFORE executing code.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Runtime errors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 compiles, but throws errors while executing it.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File input/output issues, division by zero, etc.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Caught DURING execution.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Logic errors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Hardest to detect because it doesn’t always throw errors.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Programmer did not handle exceptions properly….</a:t>
            </a:r>
            <a:endParaRPr/>
          </a:p>
        </p:txBody>
      </p:sp>
      <p:sp>
        <p:nvSpPr>
          <p:cNvPr id="293" name="Shape 293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Errors</a:t>
            </a:r>
            <a:endParaRPr/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1944300" y="1421725"/>
            <a:ext cx="68298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Syntax errors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 does not compile.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Violates rules of the language.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Caught BEFORE executing code.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Runtime errors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 compiles, but throws errors while executing it.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File input/output issues, division by zero, etc.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Caught DURING execution.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Logic errors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Hardest to detect because it doesn’t always throw errors.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Programmer did not handle all necessary exceptions.</a:t>
            </a:r>
            <a:endParaRPr/>
          </a:p>
        </p:txBody>
      </p:sp>
      <p:sp>
        <p:nvSpPr>
          <p:cNvPr id="300" name="Shape 300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raw_input function</a:t>
            </a:r>
            <a:endParaRPr/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happens when we can’t hardcode values for variables?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user input to determine value.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other languages, such as Java and C++, this is called </a:t>
            </a:r>
            <a:r>
              <a:rPr b="1" i="1" lang="en"/>
              <a:t>standard input</a:t>
            </a:r>
            <a:r>
              <a:rPr lang="en"/>
              <a:t>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handles console input as a function in which arguments represent the values assigned to the variable that stores the input.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var1 = raw_input(“What is your name? ”)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var1 = [Whatever the user inputs]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 “Welcome to computer science,”, var1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Default datatype is string.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if we wanted an integer or float?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to </a:t>
            </a:r>
            <a:r>
              <a:rPr b="1" i="1" lang="en"/>
              <a:t>type cast</a:t>
            </a:r>
            <a:endParaRPr/>
          </a:p>
        </p:txBody>
      </p:sp>
      <p:sp>
        <p:nvSpPr>
          <p:cNvPr id="307" name="Shape 307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raw_input function problems</a:t>
            </a:r>
            <a:endParaRPr/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Devise TWO questions that store user responses in variables. Print these responses later.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many siblings do you have? What are their names? Print: You have [number] sibling(s) named [names].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operations</a:t>
            </a:r>
            <a:endParaRPr/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1244263" y="1113175"/>
            <a:ext cx="255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Addition: +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add_var = 8 + 10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</a:t>
            </a:r>
            <a:r>
              <a:rPr lang="en"/>
              <a:t>rint (add_var)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Subtraction: -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sub_var = 8 - 10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print(sub_var)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Multiplication: *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</a:t>
            </a:r>
            <a:r>
              <a:rPr lang="en"/>
              <a:t>ult_var = 8 * 10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print(mult_var)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Exponent: **</a:t>
            </a:r>
            <a:endParaRPr sz="18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ex_var = 8**2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print(ex_var)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 txBox="1"/>
          <p:nvPr/>
        </p:nvSpPr>
        <p:spPr>
          <a:xfrm>
            <a:off x="6434563" y="14233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 txBox="1"/>
          <p:nvPr/>
        </p:nvSpPr>
        <p:spPr>
          <a:xfrm>
            <a:off x="4341738" y="1017725"/>
            <a:ext cx="3558000" cy="3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Division</a:t>
            </a:r>
            <a:endParaRPr sz="1800">
              <a:solidFill>
                <a:schemeClr val="lt2"/>
              </a:solidFill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Floating point: /</a:t>
            </a:r>
            <a:endParaRPr>
              <a:solidFill>
                <a:schemeClr val="lt2"/>
              </a:solidFill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Integer: //</a:t>
            </a:r>
            <a:endParaRPr>
              <a:solidFill>
                <a:schemeClr val="lt2"/>
              </a:solidFill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Why are they different? 10/3 = {3, if integers; 3.333333 if floating point}</a:t>
            </a:r>
            <a:endParaRPr>
              <a:solidFill>
                <a:schemeClr val="lt2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Modulus: %</a:t>
            </a:r>
            <a:endParaRPr sz="1800">
              <a:solidFill>
                <a:schemeClr val="lt2"/>
              </a:solidFill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Gets the remainder after dividing.</a:t>
            </a:r>
            <a:endParaRPr>
              <a:solidFill>
                <a:schemeClr val="lt2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practice problems</a:t>
            </a:r>
            <a:endParaRPr/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the mean of at least 3 different values. Print the sum of these values as well as the resulting mean.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Example: let’s say you want to know the average amount of money you spend towards transportation in 3 months.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January = 145.5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February = 88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March = 210.07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Etc.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languages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are they?</a:t>
            </a:r>
            <a:endParaRPr sz="1800"/>
          </a:p>
          <a:p>
            <a:pPr indent="-317500" lvl="3" marL="13716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Automates and executes algorithms in a structured format.</a:t>
            </a:r>
            <a:endParaRPr/>
          </a:p>
          <a:p>
            <a:pPr indent="-317500" lvl="3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 what is an </a:t>
            </a:r>
            <a:r>
              <a:rPr b="1" i="1" lang="en"/>
              <a:t>algorithm</a:t>
            </a:r>
            <a:r>
              <a:rPr lang="en"/>
              <a:t>?</a:t>
            </a:r>
            <a:endParaRPr/>
          </a:p>
          <a:p>
            <a:pPr indent="-317500" lvl="4" marL="18288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series of instructions constructed to solve a problem.</a:t>
            </a:r>
            <a:endParaRPr/>
          </a:p>
          <a:p>
            <a:pPr indent="-317500" lvl="4" marL="18288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Examples: instructions on the back of your cake mix, manual for assembling furniture, and so forth.</a:t>
            </a:r>
            <a:endParaRPr/>
          </a:p>
          <a:p>
            <a:pPr indent="-317500" lvl="4" marL="18288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problems cannot be solved using an algorithm--undecidable, unsolvable, intractable problems.</a:t>
            </a:r>
            <a:endParaRPr/>
          </a:p>
          <a:p>
            <a:pPr indent="-317500" lvl="3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Usually serves as an intermediary between natural languages and assembly language.</a:t>
            </a:r>
            <a:endParaRPr sz="1800"/>
          </a:p>
        </p:txBody>
      </p:sp>
      <p:sp>
        <p:nvSpPr>
          <p:cNvPr id="75" name="Shape 75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Commenting your code</a:t>
            </a:r>
            <a:endParaRPr/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Helps document your code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Guides contributors and readers to better understand functionality of code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programming practices…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Represented by ‘#’ in Python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Examples: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# Created by Caroline, 2018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## Next block loops through data and looks for minimum value ##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### Edited by Caroline, 02/13/18. Rohini, please confirm and accept edits ###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so on…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a moment to comment your code so far...</a:t>
            </a:r>
            <a:endParaRPr/>
          </a:p>
        </p:txBody>
      </p:sp>
      <p:sp>
        <p:nvSpPr>
          <p:cNvPr id="336" name="Shape 336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311700" y="339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311700" y="1036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How to check?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Python has function type()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v</a:t>
            </a:r>
            <a:r>
              <a:rPr lang="en" sz="1200"/>
              <a:t>ar1 = “Caroline”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v</a:t>
            </a:r>
            <a:r>
              <a:rPr lang="en" sz="1200"/>
              <a:t>ar2 = 10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v</a:t>
            </a:r>
            <a:r>
              <a:rPr lang="en" sz="1200"/>
              <a:t>ar3 = 10.000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print(type(var1)), etc. 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Data type is useful for retrieving from memory and for mathematical operations…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Types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Floats (64-bit and 32-bit)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Integers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String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Character (Python does not distinguish, but many other HLLs do…)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Boolean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Hexadecimal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Binary </a:t>
            </a:r>
            <a:endParaRPr sz="1200"/>
          </a:p>
        </p:txBody>
      </p:sp>
      <p:sp>
        <p:nvSpPr>
          <p:cNvPr id="343" name="Shape 343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311700" y="339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casting (type conversion)</a:t>
            </a:r>
            <a:endParaRPr/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311700" y="103685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Why do it?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Computational purposes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user input through raw_input function stores value as a string (default behavior).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What if you want to compute an average of multiple user-inputted values? 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Convert string to integer or float.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handles conversions through functions, similar to print and raw_input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str() -- converts value to string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int() -- converts value to integer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float() -- converts value to floating point number</a:t>
            </a:r>
            <a:endParaRPr/>
          </a:p>
        </p:txBody>
      </p:sp>
      <p:sp>
        <p:nvSpPr>
          <p:cNvPr id="350" name="Shape 350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casting problem</a:t>
            </a:r>
            <a:endParaRPr/>
          </a:p>
        </p:txBody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Modify your solution to the last problem to get user input for the three values. Print the final value to the screen.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○"/>
            </a:pPr>
            <a:r>
              <a:rPr lang="en"/>
              <a:t>Hint: raw_input’s default behavior stores values as strings  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casting debugging</a:t>
            </a:r>
            <a:endParaRPr/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ar1 = raw_input(“num 1: “)</a:t>
            </a:r>
            <a:br>
              <a:rPr lang="en"/>
            </a:br>
            <a:r>
              <a:rPr lang="en"/>
              <a:t>v</a:t>
            </a:r>
            <a:r>
              <a:rPr lang="en"/>
              <a:t>ar2 = raw_input(“num 2: “)</a:t>
            </a:r>
            <a:br>
              <a:rPr lang="en"/>
            </a:br>
            <a:r>
              <a:rPr lang="en"/>
              <a:t>p</a:t>
            </a:r>
            <a:r>
              <a:rPr lang="en"/>
              <a:t>rint float(var1/var2)</a:t>
            </a:r>
            <a:r>
              <a:rPr lang="en"/>
              <a:t>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home messages</a:t>
            </a:r>
            <a:endParaRPr/>
          </a:p>
        </p:txBody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Organize code by functionality.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 are one piece of the organizational schema.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 to the console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input from the console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are stored in and retrieved from memory locations through variables.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are further categorized by type.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types are convertible.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Arithmetic operations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Division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Modulo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Multiplication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Subtraction</a:t>
            </a:r>
            <a:endParaRPr/>
          </a:p>
        </p:txBody>
      </p:sp>
      <p:sp>
        <p:nvSpPr>
          <p:cNvPr id="371" name="Shape 371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languages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they compare to natural languages?</a:t>
            </a:r>
            <a:endParaRPr/>
          </a:p>
          <a:p>
            <a: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Formally defined syntax and semantics. Will often have a lexicon of keywords.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Unambiguous. Computers cannot resolve ambiguity like humans can.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Must be implementable.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/>
              <a:t>Turing complete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Replicability, predictability, consistency.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 all Turing machines T and input i, there exists a result r, such that all machines T and i will produce the same r.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Arithmetic rules stipulate that 2 + 2 must always yield 4. </a:t>
            </a: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languages</a:t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1043250" y="1017725"/>
            <a:ext cx="7057500" cy="33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What do programs do?</a:t>
            </a:r>
            <a:endParaRPr sz="1800">
              <a:solidFill>
                <a:schemeClr val="lt2"/>
              </a:solidFill>
            </a:endParaRPr>
          </a:p>
          <a:p>
            <a: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Almost everything.</a:t>
            </a:r>
            <a:endParaRPr>
              <a:solidFill>
                <a:schemeClr val="lt2"/>
              </a:solidFill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“There are more things in heaven and earth, Horatio, than are dreamt of in your philosophy.” (from Shakespeare’s </a:t>
            </a:r>
            <a:r>
              <a:rPr i="1" lang="en">
                <a:solidFill>
                  <a:schemeClr val="lt2"/>
                </a:solidFill>
              </a:rPr>
              <a:t>Hamlet)</a:t>
            </a:r>
            <a:r>
              <a:rPr lang="en">
                <a:solidFill>
                  <a:schemeClr val="lt2"/>
                </a:solidFill>
              </a:rPr>
              <a:t>. Limitations are set by the extent of your knowledge and imagination.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languages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885350" y="1648938"/>
            <a:ext cx="706200" cy="572700"/>
          </a:xfrm>
          <a:prstGeom prst="smileyFace">
            <a:avLst>
              <a:gd fmla="val 4653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311700" y="2291863"/>
            <a:ext cx="2259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Programmer (that’s you)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906500" y="2893850"/>
            <a:ext cx="663900" cy="10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3F3F3"/>
                </a:solidFill>
              </a:rPr>
              <a:t>?</a:t>
            </a:r>
            <a:endParaRPr sz="6000">
              <a:solidFill>
                <a:srgbClr val="F3F3F3"/>
              </a:solidFill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413300" y="3767463"/>
            <a:ext cx="2259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Computational problem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2497975" y="2893850"/>
            <a:ext cx="843300" cy="27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3583600" y="1855025"/>
            <a:ext cx="2259900" cy="19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For each day in month:</a:t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	print(day)</a:t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	eat()</a:t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	exercise()</a:t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	read()</a:t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	learn()</a:t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	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3573050" y="3678450"/>
            <a:ext cx="2259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Write a program!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5738925" y="2893850"/>
            <a:ext cx="843300" cy="27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3900" y="2087464"/>
            <a:ext cx="2097674" cy="1886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programming languages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High-level languages</a:t>
            </a:r>
            <a:endParaRPr/>
          </a:p>
          <a:p>
            <a:pPr indent="-31750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More similar to natural languages than low-level languages.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Handles computational problems designed by programmer.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Constructs represent mathematics.</a:t>
            </a:r>
            <a:endParaRPr sz="1400"/>
          </a:p>
          <a:p>
            <a:pPr indent="-317500" lvl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C++, Java, Python, MATLAB, Javascript, C#.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/>
              <a:t>Low-level languages</a:t>
            </a:r>
            <a:endParaRPr sz="1400"/>
          </a:p>
          <a:p>
            <a:pPr indent="-317500" lvl="0" marL="9144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Languages which communicate instructions to </a:t>
            </a:r>
            <a:r>
              <a:rPr lang="en" sz="1400"/>
              <a:t>computer</a:t>
            </a:r>
            <a:r>
              <a:rPr lang="en" sz="1400"/>
              <a:t> microarchitecture.</a:t>
            </a:r>
            <a:endParaRPr sz="1400"/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Pertains to hardware underlying your software. </a:t>
            </a:r>
            <a:endParaRPr sz="1400"/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Several levels removed from the user.</a:t>
            </a:r>
            <a:endParaRPr sz="1400"/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Assembly language, machine language, and some say C...</a:t>
            </a:r>
            <a:endParaRPr sz="1400"/>
          </a:p>
        </p:txBody>
      </p:sp>
      <p:sp>
        <p:nvSpPr>
          <p:cNvPr id="111" name="Shape 111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common languages out there?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raph Shows Top Programming Languages from Tiobe Index" id="118" name="Shape 118" title="Top Programming Languages Tiobe Index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000" y="1135850"/>
            <a:ext cx="4220000" cy="361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7151500" y="4552900"/>
            <a:ext cx="17502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Stackify 2018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