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In-Demand Programming Languages Indeed Job Openings" id="126" name="Shape 126" title="Most In-Demand Programming Languages Indeed Job Opening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13" y="1138200"/>
            <a:ext cx="3607975" cy="36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pull requests by programming language from GitHub" id="135" name="Shape 135" title="most pull requests by programming language from GitH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1" y="1092900"/>
            <a:ext cx="3722499" cy="37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should I choose?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analysis, machine learning → Python, MATLAB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development and engineering → Java, C, C++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manipulation → C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management, querying → SQL, MySQL, PostGres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 → Javascript, C#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Fundamentals of computer science made easier with Python.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</a:t>
            </a:r>
            <a:r>
              <a:rPr b="1" i="1" lang="en"/>
              <a:t>libraries</a:t>
            </a:r>
            <a:r>
              <a:rPr lang="en"/>
              <a:t> for data science projects in future.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demand and usage in academia and industry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Open-source, free of cost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documented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troubleshooting…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481850" y="880525"/>
            <a:ext cx="66147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Programming Environments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only a few select programs per 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PyCharm, which only supports Python.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NetBeans and IntelliJ support Java.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Xcode, built for Mac, is for Java, C++, 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project may have more than one program for modularity purposes.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projects in same IDE.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one writes a perfect program in his/her/their first pass.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breakpoints to see which values are being changed as the program executes.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language has multiple versions of its own compiler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Translates high-level programs into machine-readable format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syntax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Kind of like a spellchecker, they pick up on syntactical errors before programs are executed.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errors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Throw errors if incorrect syntax is detected.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cannot execute programs with compiler errors.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this later...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Reproducing Code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YOUR CODE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servers such as the lab DropBox account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Drive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excuses for lost code these days….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Programmer’s preferred way of storing, sharing, and viewing code from other programmers.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media for programmers.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how you show off your code.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 account for next time.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topics interest you most?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were the slides?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you like to learn about anything I mentioned in more depth?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I structure classes to be most conducive to learning how to code?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anything you didn’t understand?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handle homework assignments and readings? 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picture stuff--what is a programming language? What do programs do?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Differences between programming languages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most commonly used languages?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Python?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environments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versions.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IDEs (integrated development environment).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Reproducibility--GitHub, BitBucket, Atlassian,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programming!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goals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Grasp fundamentals of computer programming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tools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structures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fundamentals to other programming languages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right questions for the next steps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are they?</a:t>
            </a:r>
            <a:endParaRPr sz="1800"/>
          </a:p>
          <a:p>
            <a:pPr indent="-317500" lvl="3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Automates and executes algorithms in a structured format.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what is an </a:t>
            </a:r>
            <a:r>
              <a:rPr b="1" i="1" lang="en"/>
              <a:t>algorithm</a:t>
            </a:r>
            <a:r>
              <a:rPr lang="en"/>
              <a:t>?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series of instructions constructed to solve a problem.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instructions on the back of your cake mix, manual for assembling furniture, and so forth.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problems cannot be solved using an algorithm--undecidable, unsolvable, intractable problems.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serves as an intermediary between natural languages and assembly language.</a:t>
            </a:r>
            <a:endParaRPr sz="1800"/>
          </a:p>
        </p:txBody>
      </p:sp>
      <p:sp>
        <p:nvSpPr>
          <p:cNvPr id="75" name="Shape 7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compare to natural languages?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Formally defined syntax and semantics. Will often have a lexicon of keywords.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Unambiguous. Computers cannot resolve ambiguity like humans can.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implementable.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Turing complete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Replicability, predictability, consistency.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all Turing machines T and input i, there exists a result r, such that all machines T and i will produce the same 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Arithmetic rules stipulate that 2 + 2 must always yield 4. 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043250" y="1017725"/>
            <a:ext cx="7057500" cy="3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do programs do?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Almost everything.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“There are more things in heaven and earth, Horatio, than are dreamt of in your philosophy.” (from Shakespeare’s </a:t>
            </a:r>
            <a:r>
              <a:rPr i="1" lang="en">
                <a:solidFill>
                  <a:schemeClr val="lt2"/>
                </a:solidFill>
              </a:rPr>
              <a:t>Hamlet)</a:t>
            </a:r>
            <a:r>
              <a:rPr lang="en">
                <a:solidFill>
                  <a:schemeClr val="lt2"/>
                </a:solidFill>
              </a:rPr>
              <a:t>. Limitations are set by the extent of your knowledge and imagination.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85350" y="1648938"/>
            <a:ext cx="706200" cy="5727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11700" y="22918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Programmer (that’s you)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06500" y="2893850"/>
            <a:ext cx="6639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?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13300" y="37674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Computational problem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49797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583600" y="1855025"/>
            <a:ext cx="2259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For each day in month: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print(day)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eat()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exercise()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read()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learn()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73050" y="3678450"/>
            <a:ext cx="2259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Write a program!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73892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900" y="2087464"/>
            <a:ext cx="2097674" cy="188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programming languages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High-level languages</a:t>
            </a:r>
            <a:endParaRPr/>
          </a:p>
          <a:p>
            <a:pPr indent="-3175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similar to natural languages than low-level languages.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Handles computational problems designed by programmer.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Constructs represent mathematics.</a:t>
            </a:r>
            <a:endParaRPr sz="1400"/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C++, Java, Python, MATLAB, Javascript, C#.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Low-level languages</a:t>
            </a:r>
            <a:endParaRPr sz="1400"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Languages which communicate instructions to </a:t>
            </a:r>
            <a:r>
              <a:rPr lang="en" sz="1400"/>
              <a:t>computer</a:t>
            </a:r>
            <a:r>
              <a:rPr lang="en" sz="1400"/>
              <a:t> microarchitecture.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Pertains to hardware underlying your software. 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levels removed from the user.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Assembly language, machine language, and some say C...</a:t>
            </a:r>
            <a:endParaRPr sz="1400"/>
          </a:p>
        </p:txBody>
      </p:sp>
      <p:sp>
        <p:nvSpPr>
          <p:cNvPr id="111" name="Shape 11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Top Programming Languages from Tiobe Index" id="118" name="Shape 118" title="Top Programming Languages Tiobe Inde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0" y="1135850"/>
            <a:ext cx="4220000" cy="36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