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6" r:id="rId2"/>
    <p:sldId id="257" r:id="rId3"/>
    <p:sldId id="258" r:id="rId4"/>
    <p:sldId id="273" r:id="rId5"/>
    <p:sldId id="275" r:id="rId6"/>
    <p:sldId id="276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8" r:id="rId16"/>
    <p:sldId id="286" r:id="rId17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2238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771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8316C163-5C77-584E-91BF-3CE5EB1C186D}"/>
              </a:ext>
            </a:extLst>
          </p:cNvPr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0">
            <a:extLst>
              <a:ext uri="{FF2B5EF4-FFF2-40B4-BE49-F238E27FC236}">
                <a16:creationId xmlns:a16="http://schemas.microsoft.com/office/drawing/2014/main" id="{E15235A9-FE21-A520-A6A8-986A400EC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24"/>
          <a:stretch/>
        </p:blipFill>
        <p:spPr>
          <a:xfrm>
            <a:off x="376314" y="309600"/>
            <a:ext cx="4733771" cy="7610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88F10-7B0F-B82B-9BA2-57383E6483C5}"/>
              </a:ext>
            </a:extLst>
          </p:cNvPr>
          <p:cNvSpPr txBox="1"/>
          <p:nvPr/>
        </p:nvSpPr>
        <p:spPr>
          <a:xfrm>
            <a:off x="6350436" y="2933700"/>
            <a:ext cx="5829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DiffCR </a:t>
            </a:r>
            <a:r>
              <a:rPr lang="ko-KR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코드 리뷰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7A063-12EE-F6AD-1D3F-1EDB5396FEF9}"/>
              </a:ext>
            </a:extLst>
          </p:cNvPr>
          <p:cNvSpPr txBox="1"/>
          <p:nvPr/>
        </p:nvSpPr>
        <p:spPr>
          <a:xfrm>
            <a:off x="6350436" y="4114800"/>
            <a:ext cx="80742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DiffCR </a:t>
            </a:r>
            <a:r>
              <a:rPr lang="ko-KR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코드 리뷰에 대한 소개입니다</a:t>
            </a:r>
            <a:r>
              <a:rPr lang="en-US" altLang="ko-KR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ko-KR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논문에서 구현된 핵심 구성 요소에 집중하여 전체 코드 구조와 실행 흐름을 분석합니다</a:t>
            </a:r>
            <a:r>
              <a:rPr lang="en-US" altLang="ko-KR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ko-KR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3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91187-FF89-57BE-936E-67A42D66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53E29DC-931A-EE9D-340A-03395BE2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25FA8663-A189-1BF3-576B-3D08F7D389B0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C3B4C-5211-33E6-1CBB-652A81AA9361}"/>
              </a:ext>
            </a:extLst>
          </p:cNvPr>
          <p:cNvSpPr txBox="1"/>
          <p:nvPr/>
        </p:nvSpPr>
        <p:spPr>
          <a:xfrm>
            <a:off x="474244" y="1003472"/>
            <a:ext cx="668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models/ours/nafnet_double_encoder_splitcaCond_splitcaUnet.py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540A3-98BF-1891-2ECF-148AE9151496}"/>
              </a:ext>
            </a:extLst>
          </p:cNvPr>
          <p:cNvSpPr txBox="1"/>
          <p:nvPr/>
        </p:nvSpPr>
        <p:spPr>
          <a:xfrm>
            <a:off x="123817" y="6943331"/>
            <a:ext cx="505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구현에 필요한 클래스 및 함수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EDDC6D-141A-94C1-CAE5-DDC531D5D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4" y="1480770"/>
            <a:ext cx="5563376" cy="52680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7F2E107-4FCE-CDB0-9F67-5FDB0EFE8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872" y="184384"/>
            <a:ext cx="5769892" cy="789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4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66EA-AD24-0184-798C-57464D14B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8C82E6C-4309-494B-CC9E-F9C1C3DF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301663A0-C7A7-ACB2-0336-6CB0407B7C9F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55800D-7CB1-29CF-0983-84E5A5677A59}"/>
              </a:ext>
            </a:extLst>
          </p:cNvPr>
          <p:cNvSpPr txBox="1"/>
          <p:nvPr/>
        </p:nvSpPr>
        <p:spPr>
          <a:xfrm>
            <a:off x="6276304" y="7808624"/>
            <a:ext cx="343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CondNAFBlock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condition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2E951-5BD4-0CF2-EEC7-57EE6B4E8494}"/>
              </a:ext>
            </a:extLst>
          </p:cNvPr>
          <p:cNvSpPr txBox="1"/>
          <p:nvPr/>
        </p:nvSpPr>
        <p:spPr>
          <a:xfrm>
            <a:off x="502441" y="4747102"/>
            <a:ext cx="30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NAFBlock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time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9998409-6F78-FF1A-F5B0-81511BD07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04" y="197347"/>
            <a:ext cx="5769892" cy="7559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AB4750-A4A0-80B3-7D06-35604F9E0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58" y="1390667"/>
            <a:ext cx="482032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1750-9C2F-15C6-B165-0099588A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0049584-6A72-638B-4CB8-2C2810A3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D88CB10E-48B4-6C23-AF18-AA3D2840D07E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7DD441-CDED-6AE4-A6E4-FA1DBCF1EB92}"/>
              </a:ext>
            </a:extLst>
          </p:cNvPr>
          <p:cNvSpPr txBox="1"/>
          <p:nvPr/>
        </p:nvSpPr>
        <p:spPr>
          <a:xfrm>
            <a:off x="6782717" y="858165"/>
            <a:ext cx="343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TCFBlock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구현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9C07B8-7D32-DD98-91C6-22506669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17" y="1358498"/>
            <a:ext cx="5991225" cy="5610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90FF90-AD10-A217-04AC-7CD0E9D27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75" y="1358498"/>
            <a:ext cx="4829849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56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51AAA-6EFC-5975-2997-17E2A5FD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C437EB4-071C-674C-2044-B02E46E3E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AAA3029A-1704-F474-C5D2-BF3844706713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55C83-CA48-E6B8-D224-F2CACDD2F90A}"/>
              </a:ext>
            </a:extLst>
          </p:cNvPr>
          <p:cNvSpPr txBox="1"/>
          <p:nvPr/>
        </p:nvSpPr>
        <p:spPr>
          <a:xfrm>
            <a:off x="175960" y="5415001"/>
            <a:ext cx="304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UNet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EAFB74-D780-DA76-D245-DB2946FB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89" y="1173030"/>
            <a:ext cx="5685854" cy="393437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683D86-2D53-D5CD-A8F5-5597582D7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03" y="1173030"/>
            <a:ext cx="8178137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BEB34-C182-DD9F-5FE8-D30DEF2AC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8CA4A4-B335-87A3-BF6B-64D6E814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3D7D3CEF-B1C0-EED1-EE17-112294D8A265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6B578F-A564-AEBC-F2C9-26AFF01CFAD0}"/>
              </a:ext>
            </a:extLst>
          </p:cNvPr>
          <p:cNvSpPr txBox="1"/>
          <p:nvPr/>
        </p:nvSpPr>
        <p:spPr>
          <a:xfrm>
            <a:off x="7315199" y="6462424"/>
            <a:ext cx="343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CondNAFBlock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condition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E368DA-D328-D590-9CA7-54D1E3F1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4" y="1046526"/>
            <a:ext cx="5221770" cy="68684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F71D850-B844-F6C1-8BDE-39E6FD39C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819" y="1046526"/>
            <a:ext cx="7935432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9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09D0-A9A2-2D48-A2BD-491DC6BC9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915DE12-5768-5D82-FB4E-372C46727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58BA9979-286F-92DB-D08A-706AF5D88A04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학습 수행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C274C-B8F1-310B-A421-E36510FADD2C}"/>
              </a:ext>
            </a:extLst>
          </p:cNvPr>
          <p:cNvSpPr txBox="1"/>
          <p:nvPr/>
        </p:nvSpPr>
        <p:spPr>
          <a:xfrm>
            <a:off x="2162086" y="6398246"/>
            <a:ext cx="695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=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self.netG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self.gt_image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self.cond_image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mask=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self.mask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A6CAA-795A-3A9F-8107-5B46DCAB6CDA}"/>
              </a:ext>
            </a:extLst>
          </p:cNvPr>
          <p:cNvSpPr txBox="1"/>
          <p:nvPr/>
        </p:nvSpPr>
        <p:spPr>
          <a:xfrm>
            <a:off x="2166389" y="121219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models/model.py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3DB3B8-3C61-3350-4DD3-77AC6475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1766189"/>
            <a:ext cx="7859222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31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ACCC7-C1F1-A510-E0C9-C43999610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894B54E-EDFC-5F84-669C-46162A96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02FE438-42EC-A118-11ED-F593B00F8DD4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기타 참고 구성 요소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BDCB04-AB70-1FA4-B2D7-3C991B88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89" y="1726736"/>
            <a:ext cx="12171422" cy="47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2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6857" y="554735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구조 개요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4037" y="254017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핵심 구성 요소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4037" y="309560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실험 설정을 담은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파일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357697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공통 모듈 정의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405834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데이터셋 로딩 및 </a:t>
            </a:r>
            <a:r>
              <a:rPr lang="ko-KR" alt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전처리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클래스 정의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64037" y="453971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models/: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네트워크 구조 및 학습 파이프라인 정의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23929" y="254017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파일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16309" y="318192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run.py</a:t>
            </a: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프레임워크 메인</a:t>
            </a:r>
            <a:r>
              <a:rPr lang="en-US" altLang="ko-KR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파일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871656" y="6788505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시스템 </a:t>
            </a:r>
            <a:r>
              <a:rPr lang="en-US" sz="19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구조를</a:t>
            </a: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기반으로 </a:t>
            </a:r>
            <a:r>
              <a:rPr lang="en-US" sz="19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설명합니다</a:t>
            </a:r>
            <a:r>
              <a:rPr lang="en-US" sz="19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6F44BF16-0302-3EBE-AE9C-72C178021F0B}"/>
              </a:ext>
            </a:extLst>
          </p:cNvPr>
          <p:cNvSpPr/>
          <p:nvPr/>
        </p:nvSpPr>
        <p:spPr>
          <a:xfrm>
            <a:off x="871656" y="502511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FontTx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evaluation/: </a:t>
            </a:r>
            <a:r>
              <a:rPr lang="en-US" altLang="ko-K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FID, PSNR, LPIPS 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등 평가 지표 계산 함수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CA190A11-99C7-57DA-2033-442D1350E306}"/>
              </a:ext>
            </a:extLst>
          </p:cNvPr>
          <p:cNvSpPr/>
          <p:nvPr/>
        </p:nvSpPr>
        <p:spPr>
          <a:xfrm>
            <a:off x="864037" y="5506482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pretrained/: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사전학습 모델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3F47953F-B9E6-74F5-13B8-17B7058DA254}"/>
              </a:ext>
            </a:extLst>
          </p:cNvPr>
          <p:cNvSpPr/>
          <p:nvPr/>
        </p:nvSpPr>
        <p:spPr>
          <a:xfrm>
            <a:off x="864037" y="598785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static/: </a:t>
            </a:r>
            <a:r>
              <a:rPr lang="ko-KR" alt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웹 기반 데모 환경 지원</a:t>
            </a:r>
            <a:r>
              <a:rPr lang="en-US" sz="16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5E0DF"/>
          </a:solidFill>
          <a:ln/>
        </p:spPr>
        <p:txBody>
          <a:bodyPr/>
          <a:lstStyle/>
          <a:p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61010" y="406509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전체 실행 흐름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349937" y="1398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시작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B0C639C5-F5CD-344F-576D-B5A16CBF65E0}"/>
              </a:ext>
            </a:extLst>
          </p:cNvPr>
          <p:cNvSpPr/>
          <p:nvPr/>
        </p:nvSpPr>
        <p:spPr>
          <a:xfrm>
            <a:off x="2349937" y="274191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파싱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182AFD9-E820-4CB1-B42C-317681BCBDA0}"/>
              </a:ext>
            </a:extLst>
          </p:cNvPr>
          <p:cNvGrpSpPr/>
          <p:nvPr/>
        </p:nvGrpSpPr>
        <p:grpSpPr>
          <a:xfrm>
            <a:off x="870883" y="6639533"/>
            <a:ext cx="851952" cy="1187886"/>
            <a:chOff x="870883" y="6910861"/>
            <a:chExt cx="851952" cy="1187886"/>
          </a:xfrm>
        </p:grpSpPr>
        <p:sp>
          <p:nvSpPr>
            <p:cNvPr id="17" name="화살표: 갈매기형 수장 16">
              <a:extLst>
                <a:ext uri="{FF2B5EF4-FFF2-40B4-BE49-F238E27FC236}">
                  <a16:creationId xmlns:a16="http://schemas.microsoft.com/office/drawing/2014/main" id="{FFD1DC86-25DC-7030-BEC3-E0ED9CB4D104}"/>
                </a:ext>
              </a:extLst>
            </p:cNvPr>
            <p:cNvSpPr/>
            <p:nvPr/>
          </p:nvSpPr>
          <p:spPr>
            <a:xfrm rot="5400000">
              <a:off x="702916" y="7078828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09FA57-E4B6-BF50-02D3-9714E3891F74}"/>
                </a:ext>
              </a:extLst>
            </p:cNvPr>
            <p:cNvSpPr txBox="1"/>
            <p:nvPr/>
          </p:nvSpPr>
          <p:spPr>
            <a:xfrm>
              <a:off x="1124666" y="7399592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2B7AA30-7716-DEF8-12F9-CC439F6C28F8}"/>
              </a:ext>
            </a:extLst>
          </p:cNvPr>
          <p:cNvGrpSpPr/>
          <p:nvPr/>
        </p:nvGrpSpPr>
        <p:grpSpPr>
          <a:xfrm>
            <a:off x="867846" y="3962980"/>
            <a:ext cx="851952" cy="1187886"/>
            <a:chOff x="867846" y="4151714"/>
            <a:chExt cx="851952" cy="1187886"/>
          </a:xfrm>
        </p:grpSpPr>
        <p:sp>
          <p:nvSpPr>
            <p:cNvPr id="18" name="화살표: 갈매기형 수장 17">
              <a:extLst>
                <a:ext uri="{FF2B5EF4-FFF2-40B4-BE49-F238E27FC236}">
                  <a16:creationId xmlns:a16="http://schemas.microsoft.com/office/drawing/2014/main" id="{DBE78DE7-FCD2-9485-BCBF-CBE8161C01C9}"/>
                </a:ext>
              </a:extLst>
            </p:cNvPr>
            <p:cNvSpPr/>
            <p:nvPr/>
          </p:nvSpPr>
          <p:spPr>
            <a:xfrm rot="5400000">
              <a:off x="699879" y="4319681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51D948-9C40-1A4C-8DDA-B89A12A41664}"/>
                </a:ext>
              </a:extLst>
            </p:cNvPr>
            <p:cNvSpPr txBox="1"/>
            <p:nvPr/>
          </p:nvSpPr>
          <p:spPr>
            <a:xfrm>
              <a:off x="1155889" y="4645544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FB6BE1C-C7DE-81EE-1287-8F4731BF6591}"/>
              </a:ext>
            </a:extLst>
          </p:cNvPr>
          <p:cNvGrpSpPr/>
          <p:nvPr/>
        </p:nvGrpSpPr>
        <p:grpSpPr>
          <a:xfrm>
            <a:off x="870883" y="5303513"/>
            <a:ext cx="851952" cy="1187886"/>
            <a:chOff x="870883" y="5591643"/>
            <a:chExt cx="851952" cy="1187886"/>
          </a:xfrm>
        </p:grpSpPr>
        <p:sp>
          <p:nvSpPr>
            <p:cNvPr id="20" name="화살표: 갈매기형 수장 19">
              <a:extLst>
                <a:ext uri="{FF2B5EF4-FFF2-40B4-BE49-F238E27FC236}">
                  <a16:creationId xmlns:a16="http://schemas.microsoft.com/office/drawing/2014/main" id="{72AFB101-62F0-17B3-BDE2-1B57611A9A85}"/>
                </a:ext>
              </a:extLst>
            </p:cNvPr>
            <p:cNvSpPr/>
            <p:nvPr/>
          </p:nvSpPr>
          <p:spPr>
            <a:xfrm rot="5400000">
              <a:off x="702916" y="5759610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5286A23-DD06-1295-8B65-41A0A057758E}"/>
                </a:ext>
              </a:extLst>
            </p:cNvPr>
            <p:cNvSpPr txBox="1"/>
            <p:nvPr/>
          </p:nvSpPr>
          <p:spPr>
            <a:xfrm>
              <a:off x="1149043" y="6074987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86331E0-72F8-E186-CCDB-74BEC19B231D}"/>
              </a:ext>
            </a:extLst>
          </p:cNvPr>
          <p:cNvGrpSpPr/>
          <p:nvPr/>
        </p:nvGrpSpPr>
        <p:grpSpPr>
          <a:xfrm>
            <a:off x="864037" y="2622447"/>
            <a:ext cx="851952" cy="1187886"/>
            <a:chOff x="864037" y="2622447"/>
            <a:chExt cx="851952" cy="1187886"/>
          </a:xfrm>
        </p:grpSpPr>
        <p:sp>
          <p:nvSpPr>
            <p:cNvPr id="22" name="화살표: 갈매기형 수장 21">
              <a:extLst>
                <a:ext uri="{FF2B5EF4-FFF2-40B4-BE49-F238E27FC236}">
                  <a16:creationId xmlns:a16="http://schemas.microsoft.com/office/drawing/2014/main" id="{87A56640-9D3F-9C23-F421-E967621AF327}"/>
                </a:ext>
              </a:extLst>
            </p:cNvPr>
            <p:cNvSpPr/>
            <p:nvPr/>
          </p:nvSpPr>
          <p:spPr>
            <a:xfrm rot="5400000">
              <a:off x="696070" y="2790414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4D0B9D-7876-0CED-27B2-A9330EDCA7F7}"/>
                </a:ext>
              </a:extLst>
            </p:cNvPr>
            <p:cNvSpPr txBox="1"/>
            <p:nvPr/>
          </p:nvSpPr>
          <p:spPr>
            <a:xfrm>
              <a:off x="1117820" y="3111178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ACFFB25-1482-ABA4-58B9-E7F6B6FCA99B}"/>
              </a:ext>
            </a:extLst>
          </p:cNvPr>
          <p:cNvGrpSpPr/>
          <p:nvPr/>
        </p:nvGrpSpPr>
        <p:grpSpPr>
          <a:xfrm>
            <a:off x="870883" y="1281914"/>
            <a:ext cx="851952" cy="1187886"/>
            <a:chOff x="864037" y="1275653"/>
            <a:chExt cx="851952" cy="1187886"/>
          </a:xfrm>
        </p:grpSpPr>
        <p:sp>
          <p:nvSpPr>
            <p:cNvPr id="24" name="화살표: 갈매기형 수장 23">
              <a:extLst>
                <a:ext uri="{FF2B5EF4-FFF2-40B4-BE49-F238E27FC236}">
                  <a16:creationId xmlns:a16="http://schemas.microsoft.com/office/drawing/2014/main" id="{E1D64192-A582-BED9-062F-9B54BFC282C3}"/>
                </a:ext>
              </a:extLst>
            </p:cNvPr>
            <p:cNvSpPr/>
            <p:nvPr/>
          </p:nvSpPr>
          <p:spPr>
            <a:xfrm rot="5400000">
              <a:off x="696070" y="1443620"/>
              <a:ext cx="1187886" cy="851952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EB3591-49B4-C826-12B3-F239DB88082C}"/>
                </a:ext>
              </a:extLst>
            </p:cNvPr>
            <p:cNvSpPr txBox="1"/>
            <p:nvPr/>
          </p:nvSpPr>
          <p:spPr>
            <a:xfrm>
              <a:off x="1117820" y="1764384"/>
              <a:ext cx="2819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" name="Text 2">
            <a:extLst>
              <a:ext uri="{FF2B5EF4-FFF2-40B4-BE49-F238E27FC236}">
                <a16:creationId xmlns:a16="http://schemas.microsoft.com/office/drawing/2014/main" id="{DBF77E5E-08AA-241B-872A-AE5AE2FB2D21}"/>
              </a:ext>
            </a:extLst>
          </p:cNvPr>
          <p:cNvSpPr/>
          <p:nvPr/>
        </p:nvSpPr>
        <p:spPr>
          <a:xfrm>
            <a:off x="2578536" y="1754295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run.py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argparse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파일 및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설정값을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입력받음</a:t>
            </a:r>
            <a:endParaRPr lang="ko-KR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2727DE11-EB20-423F-95C7-365F645E2BEE}"/>
              </a:ext>
            </a:extLst>
          </p:cNvPr>
          <p:cNvSpPr/>
          <p:nvPr/>
        </p:nvSpPr>
        <p:spPr>
          <a:xfrm>
            <a:off x="2578536" y="3098367"/>
            <a:ext cx="5993130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core/praser.py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parse()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함수로 </a:t>
            </a: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파일 파싱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phase, GPU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경로 세팅 등 </a:t>
            </a:r>
            <a:r>
              <a:rPr lang="ko-KR" alt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전처리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수행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2">
            <a:extLst>
              <a:ext uri="{FF2B5EF4-FFF2-40B4-BE49-F238E27FC236}">
                <a16:creationId xmlns:a16="http://schemas.microsoft.com/office/drawing/2014/main" id="{BDCD234D-FF2E-82EA-C028-72E25E905553}"/>
              </a:ext>
            </a:extLst>
          </p:cNvPr>
          <p:cNvSpPr/>
          <p:nvPr/>
        </p:nvSpPr>
        <p:spPr>
          <a:xfrm>
            <a:off x="2578536" y="4397015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define_dataset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으로 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클래스</a:t>
            </a:r>
            <a:r>
              <a:rPr lang="en-US" altLang="ko-KR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Sen2_MTC_New_Multi)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초기화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define_dataloader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로 </a:t>
            </a: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구성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 2">
            <a:extLst>
              <a:ext uri="{FF2B5EF4-FFF2-40B4-BE49-F238E27FC236}">
                <a16:creationId xmlns:a16="http://schemas.microsoft.com/office/drawing/2014/main" id="{C8B35B80-7A96-2977-FCBE-A2A9DBEE48C4}"/>
              </a:ext>
            </a:extLst>
          </p:cNvPr>
          <p:cNvSpPr/>
          <p:nvPr/>
        </p:nvSpPr>
        <p:spPr>
          <a:xfrm>
            <a:off x="2578536" y="5695664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create_model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호출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models/model.py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Palette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클래스 로드</a:t>
            </a:r>
            <a:endParaRPr lang="en-US" altLang="ko-KR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내부에서 네트워크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(Network)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및 </a:t>
            </a: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UNet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 초기화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66C0BF27-1F3D-B33C-6D88-81D2ABB31591}"/>
              </a:ext>
            </a:extLst>
          </p:cNvPr>
          <p:cNvSpPr/>
          <p:nvPr/>
        </p:nvSpPr>
        <p:spPr>
          <a:xfrm>
            <a:off x="2570917" y="7148371"/>
            <a:ext cx="5780603" cy="790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또는 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test: phase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에 따라 </a:t>
            </a:r>
            <a:r>
              <a:rPr 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forward </a:t>
            </a:r>
            <a:r>
              <a:rPr lang="ko-KR" altLang="en-US" sz="14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진행</a:t>
            </a:r>
            <a:endParaRPr lang="en-US" altLang="ko-KR" sz="14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ts val="24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결과 저장 및 </a:t>
            </a:r>
            <a:r>
              <a:rPr lang="en-US" altLang="ko-KR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TensorBoard</a:t>
            </a:r>
            <a:r>
              <a:rPr lang="en-US" altLang="ko-K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로그 기록</a:t>
            </a:r>
          </a:p>
        </p:txBody>
      </p:sp>
      <p:pic>
        <p:nvPicPr>
          <p:cNvPr id="47" name="그림 46" descr="텍스트, 스크린샷, 폰트, 전자제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228093-48B1-0676-226A-A0363091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342" t="20960" r="15862" b="21464"/>
          <a:stretch/>
        </p:blipFill>
        <p:spPr>
          <a:xfrm>
            <a:off x="9396113" y="828874"/>
            <a:ext cx="2285999" cy="14478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78C5AF6-D59A-607A-A4F2-57AF4C494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6113" y="2335178"/>
            <a:ext cx="4058216" cy="1619476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30A2C7BB-F507-1DAF-9E41-29520E8721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113" y="4015808"/>
            <a:ext cx="5020376" cy="1419423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382CC716-902D-3F72-972E-98FA313E7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6113" y="5476793"/>
            <a:ext cx="4534533" cy="1276528"/>
          </a:xfrm>
          <a:prstGeom prst="rect">
            <a:avLst/>
          </a:prstGeom>
        </p:spPr>
      </p:pic>
      <p:sp>
        <p:nvSpPr>
          <p:cNvPr id="56" name="Text 2">
            <a:extLst>
              <a:ext uri="{FF2B5EF4-FFF2-40B4-BE49-F238E27FC236}">
                <a16:creationId xmlns:a16="http://schemas.microsoft.com/office/drawing/2014/main" id="{510AD38B-281E-3849-303F-38251B246505}"/>
              </a:ext>
            </a:extLst>
          </p:cNvPr>
          <p:cNvSpPr/>
          <p:nvPr/>
        </p:nvSpPr>
        <p:spPr>
          <a:xfrm>
            <a:off x="2349936" y="4032526"/>
            <a:ext cx="324314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 및 </a:t>
            </a:r>
            <a:r>
              <a:rPr lang="ko-KR" altLang="en-US" sz="1900" b="1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데이터로더</a:t>
            </a: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정의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2">
            <a:extLst>
              <a:ext uri="{FF2B5EF4-FFF2-40B4-BE49-F238E27FC236}">
                <a16:creationId xmlns:a16="http://schemas.microsoft.com/office/drawing/2014/main" id="{B68E963A-A51A-6A53-ACD5-4D1FF652F871}"/>
              </a:ext>
            </a:extLst>
          </p:cNvPr>
          <p:cNvSpPr/>
          <p:nvPr/>
        </p:nvSpPr>
        <p:spPr>
          <a:xfrm>
            <a:off x="2349936" y="537700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 2">
            <a:extLst>
              <a:ext uri="{FF2B5EF4-FFF2-40B4-BE49-F238E27FC236}">
                <a16:creationId xmlns:a16="http://schemas.microsoft.com/office/drawing/2014/main" id="{386684F9-8994-9BBC-CD91-CDEFA867C084}"/>
              </a:ext>
            </a:extLst>
          </p:cNvPr>
          <p:cNvSpPr/>
          <p:nvPr/>
        </p:nvSpPr>
        <p:spPr>
          <a:xfrm>
            <a:off x="2349937" y="689337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ko-KR" altLang="en-US" sz="1900" b="1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학습 수행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1B4F417B-3871-7962-5350-C2AB9EDF04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96113" y="6786512"/>
            <a:ext cx="2667372" cy="14098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A9B0-C3C7-CCFE-5FE9-8167C0C0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B0589AA-593E-1AEA-90D7-08AE52711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788" y="-1"/>
            <a:ext cx="7336612" cy="8229600"/>
          </a:xfrm>
          <a:prstGeom prst="rect">
            <a:avLst/>
          </a:prstGeom>
        </p:spPr>
      </p:pic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9F26DCB8-C81D-1529-A9A4-25B99CA7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93" y="-1"/>
            <a:ext cx="7337794" cy="822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981245-9EF3-6D13-E0AA-0B65826D4D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97293" y="286338"/>
            <a:ext cx="5637354" cy="76569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E17DCE-3529-75AE-D23B-50000C5D5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099" y="286338"/>
            <a:ext cx="6486849" cy="4639322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D30B50A5-CCD0-5B70-48D3-599C284A8E4F}"/>
              </a:ext>
            </a:extLst>
          </p:cNvPr>
          <p:cNvSpPr/>
          <p:nvPr/>
        </p:nvSpPr>
        <p:spPr>
          <a:xfrm>
            <a:off x="148537" y="95839"/>
            <a:ext cx="2366063" cy="1487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실행 시작</a:t>
            </a:r>
            <a:endParaRPr lang="en-US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ts val="48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5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#run.py</a:t>
            </a: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1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7D548-BA8E-11D6-0BC7-D0F88E18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90E323E3-E5E5-1D6F-BBDA-A71923F3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124984F1-BAAF-DE16-A7CC-016107D58493}"/>
              </a:ext>
            </a:extLst>
          </p:cNvPr>
          <p:cNvSpPr/>
          <p:nvPr/>
        </p:nvSpPr>
        <p:spPr>
          <a:xfrm>
            <a:off x="264071" y="184384"/>
            <a:ext cx="1785443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95CB464-06C7-93E3-0396-DD6CA1C4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395"/>
          <a:stretch/>
        </p:blipFill>
        <p:spPr>
          <a:xfrm>
            <a:off x="986626" y="1716331"/>
            <a:ext cx="5685116" cy="3096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71A629-4032-F375-76A2-CE3666C17E80}"/>
              </a:ext>
            </a:extLst>
          </p:cNvPr>
          <p:cNvSpPr txBox="1"/>
          <p:nvPr/>
        </p:nvSpPr>
        <p:spPr>
          <a:xfrm>
            <a:off x="1156792" y="522984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함수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 파싱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7737BDB-424D-B446-EFDD-939919A30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503" y="0"/>
            <a:ext cx="3705742" cy="31436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F22EEA-8E48-26E4-6031-BEFFF53C3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2503" y="3324695"/>
            <a:ext cx="2857899" cy="182905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57D50FC-6C09-0353-7069-D74827F963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503" y="5308994"/>
            <a:ext cx="4639322" cy="29245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DC54AE-A64E-07C7-BB5E-EEA9BE99EA73}"/>
              </a:ext>
            </a:extLst>
          </p:cNvPr>
          <p:cNvSpPr txBox="1"/>
          <p:nvPr/>
        </p:nvSpPr>
        <p:spPr>
          <a:xfrm>
            <a:off x="8426271" y="1387178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B0868D-C107-B4C1-4B5A-C1A3AF44AA29}"/>
              </a:ext>
            </a:extLst>
          </p:cNvPr>
          <p:cNvSpPr txBox="1"/>
          <p:nvPr/>
        </p:nvSpPr>
        <p:spPr>
          <a:xfrm>
            <a:off x="8426272" y="3921815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1BB4F4-DAE8-7E46-D59E-D743D81CCF4A}"/>
              </a:ext>
            </a:extLst>
          </p:cNvPr>
          <p:cNvSpPr txBox="1"/>
          <p:nvPr/>
        </p:nvSpPr>
        <p:spPr>
          <a:xfrm>
            <a:off x="8426272" y="6473090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네트워크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DE1C92-6F0C-C5FF-E128-5711911F687D}"/>
              </a:ext>
            </a:extLst>
          </p:cNvPr>
          <p:cNvSpPr txBox="1"/>
          <p:nvPr/>
        </p:nvSpPr>
        <p:spPr>
          <a:xfrm>
            <a:off x="6901486" y="903952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 파일 기반 실행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9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FD86-7C4B-4FCF-D9F7-DECEB0564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08DF110B-5784-1DA5-D700-A0D97FDA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B213A1B2-5245-B18B-ECD9-9577D46B58A0}"/>
              </a:ext>
            </a:extLst>
          </p:cNvPr>
          <p:cNvSpPr/>
          <p:nvPr/>
        </p:nvSpPr>
        <p:spPr>
          <a:xfrm>
            <a:off x="264071" y="184384"/>
            <a:ext cx="5047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 및 </a:t>
            </a:r>
            <a:r>
              <a:rPr lang="ko-KR" altLang="en-US" sz="3000" dirty="0" err="1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데이터로더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정의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7F61C-6A38-038C-9FB3-966C0777DBEB}"/>
              </a:ext>
            </a:extLst>
          </p:cNvPr>
          <p:cNvSpPr txBox="1"/>
          <p:nvPr/>
        </p:nvSpPr>
        <p:spPr>
          <a:xfrm>
            <a:off x="455884" y="161097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data/__init__.py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6854CC-1A8E-BCF4-9859-4D735FE43351}"/>
              </a:ext>
            </a:extLst>
          </p:cNvPr>
          <p:cNvSpPr txBox="1"/>
          <p:nvPr/>
        </p:nvSpPr>
        <p:spPr>
          <a:xfrm>
            <a:off x="7595692" y="3801304"/>
            <a:ext cx="52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장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cloudless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장 구성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57113B-8D53-7CCD-AE4E-3F07A326B3F8}"/>
              </a:ext>
            </a:extLst>
          </p:cNvPr>
          <p:cNvSpPr txBox="1"/>
          <p:nvPr/>
        </p:nvSpPr>
        <p:spPr>
          <a:xfrm>
            <a:off x="8426272" y="6473090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네트워크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20ECF6-3DEE-AB39-55E0-A92611280667}"/>
              </a:ext>
            </a:extLst>
          </p:cNvPr>
          <p:cNvSpPr txBox="1"/>
          <p:nvPr/>
        </p:nvSpPr>
        <p:spPr>
          <a:xfrm>
            <a:off x="6878108" y="521274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data/dataset.py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FAFBDA-6A14-3CF7-5D54-86979D72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792" y="2171215"/>
            <a:ext cx="4229690" cy="10955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56C9FC7-5329-A332-1E7C-D6F2AA7A3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792" y="3743488"/>
            <a:ext cx="4227153" cy="1219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DBD100-9F3D-BCC7-6B8D-1DAD83EBC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768" y="4318538"/>
            <a:ext cx="5944430" cy="30865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1F59A7-6262-908F-42EF-C04D67013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5768" y="995556"/>
            <a:ext cx="7220958" cy="265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76ED3B-7DD8-4738-04BF-35862F561AF3}"/>
              </a:ext>
            </a:extLst>
          </p:cNvPr>
          <p:cNvSpPr txBox="1"/>
          <p:nvPr/>
        </p:nvSpPr>
        <p:spPr>
          <a:xfrm>
            <a:off x="1341374" y="3347380"/>
            <a:ext cx="227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구성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30DF54-1E6F-EC21-27DB-6D5A442758F5}"/>
              </a:ext>
            </a:extLst>
          </p:cNvPr>
          <p:cNvSpPr txBox="1"/>
          <p:nvPr/>
        </p:nvSpPr>
        <p:spPr>
          <a:xfrm>
            <a:off x="1341373" y="5101982"/>
            <a:ext cx="322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데이터셋 클래스 정의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74660C-90CB-53D9-70A4-6F239539DCB9}"/>
              </a:ext>
            </a:extLst>
          </p:cNvPr>
          <p:cNvSpPr txBox="1"/>
          <p:nvPr/>
        </p:nvSpPr>
        <p:spPr>
          <a:xfrm>
            <a:off x="7595692" y="7542699"/>
            <a:ext cx="450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tiff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파일 로드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augment,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정규화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2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ACF5-150D-71E6-5031-9D51A48B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F7C6C38-8DB2-F0B0-7425-210FED3A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89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D4AA620-05DF-3734-E74E-3594AF4DE5F7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79C5C-1F11-E029-8B15-5591F37C9ED6}"/>
              </a:ext>
            </a:extLst>
          </p:cNvPr>
          <p:cNvSpPr txBox="1"/>
          <p:nvPr/>
        </p:nvSpPr>
        <p:spPr>
          <a:xfrm>
            <a:off x="6801796" y="41514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models/model.py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224D9A-8428-5FCF-0F35-8C1A47FF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8" y="1504469"/>
            <a:ext cx="2857899" cy="18290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73BD35-3E0C-01FC-FFF8-84805A6EB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98" y="4134313"/>
            <a:ext cx="6077798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B8525-129C-3149-6D77-3B8004A32FC0}"/>
              </a:ext>
            </a:extLst>
          </p:cNvPr>
          <p:cNvSpPr txBox="1"/>
          <p:nvPr/>
        </p:nvSpPr>
        <p:spPr>
          <a:xfrm>
            <a:off x="264071" y="3769907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models/__init__.py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9D1800-D906-4B10-8337-561C97F49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198" y="784479"/>
            <a:ext cx="6801799" cy="21338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759F1F-3E03-CFCA-E2D4-6B6DD7031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199" y="3527605"/>
            <a:ext cx="6801798" cy="4286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2660BC-BE13-FF59-83A2-0A43E465069A}"/>
              </a:ext>
            </a:extLst>
          </p:cNvPr>
          <p:cNvSpPr txBox="1"/>
          <p:nvPr/>
        </p:nvSpPr>
        <p:spPr>
          <a:xfrm>
            <a:off x="7315199" y="2964192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Palette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클래스 초기화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A70E9D-7F06-B26A-226C-70A8B0AB0456}"/>
              </a:ext>
            </a:extLst>
          </p:cNvPr>
          <p:cNvSpPr txBox="1"/>
          <p:nvPr/>
        </p:nvSpPr>
        <p:spPr>
          <a:xfrm>
            <a:off x="7383528" y="7849076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학습 루프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E7454F-AA86-F5A9-F0B9-E7326D294A56}"/>
              </a:ext>
            </a:extLst>
          </p:cNvPr>
          <p:cNvSpPr txBox="1"/>
          <p:nvPr/>
        </p:nvSpPr>
        <p:spPr>
          <a:xfrm>
            <a:off x="441959" y="530528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init_obj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통해 모델 객체 생성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74092-93F0-81CE-5CDE-29765DEEEFD6}"/>
              </a:ext>
            </a:extLst>
          </p:cNvPr>
          <p:cNvSpPr txBox="1"/>
          <p:nvPr/>
        </p:nvSpPr>
        <p:spPr>
          <a:xfrm>
            <a:off x="723998" y="996651"/>
            <a:ext cx="144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모델 생성</a:t>
            </a:r>
          </a:p>
        </p:txBody>
      </p:sp>
    </p:spTree>
    <p:extLst>
      <p:ext uri="{BB962C8B-B14F-4D97-AF65-F5344CB8AC3E}">
        <p14:creationId xmlns:p14="http://schemas.microsoft.com/office/powerpoint/2010/main" val="311101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0866E-5B7B-EF0B-0932-F51C32EB2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7BF0406-E03E-C916-48DE-38E62115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DAD16700-6D74-5353-185A-020BE8C6AEED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09A76-5238-20CE-E911-17F0D3A4A8D7}"/>
              </a:ext>
            </a:extLst>
          </p:cNvPr>
          <p:cNvSpPr txBox="1"/>
          <p:nvPr/>
        </p:nvSpPr>
        <p:spPr>
          <a:xfrm>
            <a:off x="7765185" y="3543686"/>
            <a:ext cx="639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설정의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module_name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값을 기준으로 </a:t>
            </a: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UNet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구조 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60F755-C9B5-1BD6-16B0-3BAC00D2EFC0}"/>
              </a:ext>
            </a:extLst>
          </p:cNvPr>
          <p:cNvSpPr txBox="1"/>
          <p:nvPr/>
        </p:nvSpPr>
        <p:spPr>
          <a:xfrm>
            <a:off x="7532577" y="959321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models/network_x0_dpm_solver.py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66298B-AA56-6B63-E52A-256BEEB19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98" y="1410620"/>
            <a:ext cx="4639322" cy="29245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46A71-EC7B-3435-9729-7805874926AE}"/>
              </a:ext>
            </a:extLst>
          </p:cNvPr>
          <p:cNvSpPr txBox="1"/>
          <p:nvPr/>
        </p:nvSpPr>
        <p:spPr>
          <a:xfrm>
            <a:off x="7765185" y="7820507"/>
            <a:ext cx="677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cs typeface="Calibri" panose="020F0502020204030204" pitchFamily="34" charset="0"/>
              </a:rPr>
              <a:t>beta_schedule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에 따라 노이즈 분포 파라미터 계산하여 등록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1552-6AE6-6373-6835-4C7ADDC612BC}"/>
              </a:ext>
            </a:extLst>
          </p:cNvPr>
          <p:cNvSpPr txBox="1"/>
          <p:nvPr/>
        </p:nvSpPr>
        <p:spPr>
          <a:xfrm>
            <a:off x="723998" y="996651"/>
            <a:ext cx="22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네트워크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31A72C-4115-C07E-319C-241997F1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193"/>
          <a:stretch/>
        </p:blipFill>
        <p:spPr>
          <a:xfrm>
            <a:off x="723999" y="5080127"/>
            <a:ext cx="6430348" cy="1714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7EB99-D945-6C57-4B34-1B2C6B6C9FB1}"/>
              </a:ext>
            </a:extLst>
          </p:cNvPr>
          <p:cNvSpPr txBox="1"/>
          <p:nvPr/>
        </p:nvSpPr>
        <p:spPr>
          <a:xfrm>
            <a:off x="979958" y="7094714"/>
            <a:ext cx="412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init_obj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통해 모델 객체 생성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B40224-C047-1776-7C68-436037231CF0}"/>
              </a:ext>
            </a:extLst>
          </p:cNvPr>
          <p:cNvSpPr txBox="1"/>
          <p:nvPr/>
        </p:nvSpPr>
        <p:spPr>
          <a:xfrm>
            <a:off x="264071" y="4710795"/>
            <a:ext cx="466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models/__init__.py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F5215BF-9489-80EB-4A7C-EF2078E6C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216" y="1410620"/>
            <a:ext cx="6917252" cy="201958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C384CFA-7311-1AFB-99DB-7BD9C41A1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577" y="3971772"/>
            <a:ext cx="7004675" cy="371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5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1438-2856-C01E-3FC9-C6F9B6E0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6B984949-425C-ACD6-1E5C-C3D38A2EB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3977"/>
            <a:ext cx="14630401" cy="823357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6A948D57-378E-1D5C-5CC8-5F6D2FD36162}"/>
              </a:ext>
            </a:extLst>
          </p:cNvPr>
          <p:cNvSpPr/>
          <p:nvPr/>
        </p:nvSpPr>
        <p:spPr>
          <a:xfrm>
            <a:off x="264071" y="184384"/>
            <a:ext cx="3904069" cy="673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altLang="ko-KR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ko-KR" altLang="en-US" sz="3000" dirty="0">
                <a:solidFill>
                  <a:srgbClr val="38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모델 및 네트워크 생성</a:t>
            </a:r>
            <a:endParaRPr lang="en-US" altLang="ko-KR" sz="3000" dirty="0">
              <a:solidFill>
                <a:srgbClr val="38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5908E-64B7-1FF3-AB89-AB86FA42F132}"/>
              </a:ext>
            </a:extLst>
          </p:cNvPr>
          <p:cNvSpPr txBox="1"/>
          <p:nvPr/>
        </p:nvSpPr>
        <p:spPr>
          <a:xfrm>
            <a:off x="6728976" y="7689324"/>
            <a:ext cx="59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DPM-Solver++ 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기반으로 빠르고 정밀한 복원을 수행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4ADE21-B462-1E6A-0F26-727F2D25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5" y="948194"/>
            <a:ext cx="6030167" cy="29722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65773A-C89A-2010-E3A4-23A71FFB0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976" y="948194"/>
            <a:ext cx="7568909" cy="65832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E383A4-8B31-B39C-CB99-FBC3840CF6E1}"/>
              </a:ext>
            </a:extLst>
          </p:cNvPr>
          <p:cNvSpPr txBox="1"/>
          <p:nvPr/>
        </p:nvSpPr>
        <p:spPr>
          <a:xfrm>
            <a:off x="332515" y="4108831"/>
            <a:ext cx="516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y_0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예측하여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posterior</a:t>
            </a:r>
            <a:r>
              <a:rPr lang="ko-KR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평균 및 분산 계산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41CB404-7FD8-612F-A37A-C10F52297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95" y="5388516"/>
            <a:ext cx="4610743" cy="11812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2D341BC-AC22-718D-29F5-23563BDB5439}"/>
              </a:ext>
            </a:extLst>
          </p:cNvPr>
          <p:cNvSpPr txBox="1"/>
          <p:nvPr/>
        </p:nvSpPr>
        <p:spPr>
          <a:xfrm>
            <a:off x="-99285" y="4906964"/>
            <a:ext cx="516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models/network.py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E3BCB489-627E-B6BA-6E00-31A73F7484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295" y="6830831"/>
            <a:ext cx="2400635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6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503</Words>
  <Application>Microsoft Office PowerPoint</Application>
  <PresentationFormat>사용자 지정</PresentationFormat>
  <Paragraphs>89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Wingdings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류승목(학부생-지능형ICT융합전공)</cp:lastModifiedBy>
  <cp:revision>12</cp:revision>
  <dcterms:created xsi:type="dcterms:W3CDTF">2025-04-10T04:55:08Z</dcterms:created>
  <dcterms:modified xsi:type="dcterms:W3CDTF">2025-04-11T04:10:23Z</dcterms:modified>
</cp:coreProperties>
</file>