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5"/>
    <p:sldMasterId id="2147483715" r:id="rId6"/>
    <p:sldMasterId id="2147483724" r:id="rId7"/>
    <p:sldMasterId id="2147483729" r:id="rId8"/>
    <p:sldMasterId id="2147483734" r:id="rId9"/>
    <p:sldMasterId id="2147483737" r:id="rId10"/>
  </p:sldMasterIdLst>
  <p:notesMasterIdLst>
    <p:notesMasterId r:id="rId19"/>
  </p:notesMasterIdLst>
  <p:handoutMasterIdLst>
    <p:handoutMasterId r:id="rId20"/>
  </p:handoutMasterIdLst>
  <p:sldIdLst>
    <p:sldId id="378" r:id="rId11"/>
    <p:sldId id="445" r:id="rId12"/>
    <p:sldId id="415" r:id="rId13"/>
    <p:sldId id="491" r:id="rId14"/>
    <p:sldId id="492" r:id="rId15"/>
    <p:sldId id="493" r:id="rId16"/>
    <p:sldId id="399" r:id="rId17"/>
    <p:sldId id="436" r:id="rId18"/>
  </p:sldIdLst>
  <p:sldSz cx="5202238" cy="2925763"/>
  <p:notesSz cx="6858000" cy="9144000"/>
  <p:defaultTextStyle>
    <a:defPPr>
      <a:defRPr lang="en-US"/>
    </a:defPPr>
    <a:lvl1pPr marL="0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Info" id="{3CD9BDC2-4188-4C97-9902-041E97019DC9}">
          <p14:sldIdLst>
            <p14:sldId id="378"/>
            <p14:sldId id="445"/>
          </p14:sldIdLst>
        </p14:section>
        <p14:section name="Warm-Up" id="{1C601BF7-8686-4114-847B-5526C5E4E3EC}">
          <p14:sldIdLst>
            <p14:sldId id="415"/>
            <p14:sldId id="491"/>
            <p14:sldId id="492"/>
            <p14:sldId id="493"/>
          </p14:sldIdLst>
        </p14:section>
        <p14:section name="Instruction 1" id="{AE5A990C-C555-42D6-9516-C2C99F78FCDA}">
          <p14:sldIdLst>
            <p14:sldId id="399"/>
            <p14:sldId id="436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Rosenkrantz" initials="LR" lastIdx="12" clrIdx="0"/>
  <p:cmAuthor id="7" name="Laura Provost" initials="LP" lastIdx="10" clrIdx="7">
    <p:extLst/>
  </p:cmAuthor>
  <p:cmAuthor id="1" name="Charlie Potter" initials="CP" lastIdx="1" clrIdx="1"/>
  <p:cmAuthor id="8" name="Simonetti, Nicolas" initials="SN" lastIdx="11" clrIdx="8">
    <p:extLst/>
  </p:cmAuthor>
  <p:cmAuthor id="2" name="Aimee Tucker" initials="AT" lastIdx="9" clrIdx="2"/>
  <p:cmAuthor id="9" name="Dickensheets,  Kathleen" initials="DK" lastIdx="2" clrIdx="9">
    <p:extLst/>
  </p:cmAuthor>
  <p:cmAuthor id="3" name="Patricia D'Agostino" initials="PD" lastIdx="2" clrIdx="3"/>
  <p:cmAuthor id="10" name="Suzanne Walter" initials="SW" lastIdx="1" clrIdx="10">
    <p:extLst/>
  </p:cmAuthor>
  <p:cmAuthor id="4" name="Suzanne DeRouen" initials="SD" lastIdx="1" clrIdx="4"/>
  <p:cmAuthor id="11" name="Timothy Flynn" initials="TF" lastIdx="2" clrIdx="11">
    <p:extLst/>
  </p:cmAuthor>
  <p:cmAuthor id="5" name="Carman, Jennifer" initials="CJ" lastIdx="3" clrIdx="5">
    <p:extLst/>
  </p:cmAuthor>
  <p:cmAuthor id="6" name="Tonya Adkins" initials="TA" lastIdx="4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73481" autoAdjust="0"/>
  </p:normalViewPr>
  <p:slideViewPr>
    <p:cSldViewPr snapToGrid="0">
      <p:cViewPr>
        <p:scale>
          <a:sx n="150" d="100"/>
          <a:sy n="150" d="100"/>
        </p:scale>
        <p:origin x="-1046" y="-58"/>
      </p:cViewPr>
      <p:guideLst>
        <p:guide orient="horz" pos="921"/>
        <p:guide pos="16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B270-A8A7-42FD-967D-BBF63E114749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3C54-922C-46EE-8EBE-C3E81CE7D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90FCF-3638-4291-9812-0F33EF9EA4F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F2FC-1B93-4C95-BFAC-EBC1421468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3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11188"/>
            <a:ext cx="5949950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848" indent="-219848"/>
            <a:r>
              <a:rPr lang="en-US" sz="1100" b="1" u="sng" dirty="0"/>
              <a:t>RELATED STANDARDS</a:t>
            </a:r>
          </a:p>
          <a:p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Lorem ipsum dolor sit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consectetuer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adipiscing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commodo </a:t>
            </a:r>
            <a:r>
              <a:rPr lang="es-E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ligula</a:t>
            </a:r>
            <a:r>
              <a:rPr lang="es-E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s-E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dolor. </a:t>
            </a:r>
            <a:r>
              <a:rPr lang="es-E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</a:t>
            </a:r>
            <a:r>
              <a:rPr lang="es-E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sociis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natoque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penatibus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magnis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parturient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montes,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nascetur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ridiculus</a:t>
            </a:r>
            <a:r>
              <a:rPr lang="fr-F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 quam felis, ultricies nec, pellentesque eu, pretium quis, sem. Nulla consequat massa quis enim.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fringilla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aliquet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vulputate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arcu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enim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rhoncus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imperdiet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venenatis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vitae,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 quam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nunc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blandit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luctus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pulvinar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hendrerit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id, lorem. Maecenas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odio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ante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tincidunt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tempus.</a:t>
            </a:r>
            <a:endParaRPr lang="en-US" sz="11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24B6-63DA-4FA6-B8C4-616B282EBE8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9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activityname</a:t>
            </a:r>
            <a:endParaRPr lang="en-US" sz="11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#fc</a:t>
            </a:r>
          </a:p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#anchor</a:t>
            </a:r>
          </a:p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fw</a:t>
            </a:r>
            <a:endParaRPr lang="en-US" sz="1100" b="1" dirty="0" smtClean="0"/>
          </a:p>
          <a:p>
            <a:r>
              <a:rPr lang="en-US" sz="1100" b="1" dirty="0" smtClean="0"/>
              <a:t>Timing </a:t>
            </a:r>
            <a:r>
              <a:rPr lang="en-US" sz="1100" b="1" dirty="0"/>
              <a:t>≈ 0.5 minute</a:t>
            </a:r>
          </a:p>
          <a:p>
            <a:pPr marL="171450" indent="-171450">
              <a:buFont typeface="Arial"/>
              <a:buChar char="•"/>
            </a:pPr>
            <a:r>
              <a:rPr lang="fr-FR" sz="1100" b="1" baseline="0" dirty="0" smtClean="0"/>
              <a:t>Cum </a:t>
            </a:r>
            <a:r>
              <a:rPr lang="fr-FR" sz="1100" b="1" baseline="0" dirty="0" err="1" smtClean="0"/>
              <a:t>sociis</a:t>
            </a:r>
            <a:r>
              <a:rPr lang="fr-FR" sz="1100" b="1" baseline="0" dirty="0" smtClean="0"/>
              <a:t> </a:t>
            </a:r>
            <a:r>
              <a:rPr lang="fr-FR" sz="1100" b="1" baseline="0" dirty="0" err="1" smtClean="0"/>
              <a:t>natoque</a:t>
            </a:r>
            <a:r>
              <a:rPr lang="fr-FR" sz="1100" b="1" baseline="0" dirty="0" smtClean="0"/>
              <a:t> </a:t>
            </a:r>
            <a:r>
              <a:rPr lang="fr-FR" sz="1100" b="1" baseline="0" dirty="0" err="1" smtClean="0"/>
              <a:t>penatibus</a:t>
            </a:r>
            <a:r>
              <a:rPr lang="fr-FR" sz="1100" b="1" baseline="0" dirty="0" smtClean="0"/>
              <a:t> et </a:t>
            </a:r>
            <a:r>
              <a:rPr lang="fr-FR" sz="1100" b="1" baseline="0" dirty="0" err="1" smtClean="0"/>
              <a:t>magnis</a:t>
            </a:r>
            <a:r>
              <a:rPr lang="fr-FR" sz="1100" b="1" baseline="0" dirty="0" smtClean="0"/>
              <a:t> dis </a:t>
            </a:r>
            <a:r>
              <a:rPr lang="fr-FR" sz="1100" b="1" baseline="0" dirty="0" err="1" smtClean="0"/>
              <a:t>parturient</a:t>
            </a:r>
            <a:r>
              <a:rPr lang="fr-FR" sz="1100" b="1" baseline="0" dirty="0" smtClean="0"/>
              <a:t> montes, </a:t>
            </a:r>
            <a:r>
              <a:rPr lang="fr-FR" sz="1100" b="1" baseline="0" dirty="0" err="1" smtClean="0"/>
              <a:t>nascetur</a:t>
            </a:r>
            <a:r>
              <a:rPr lang="fr-FR" sz="1100" b="1" baseline="0" dirty="0" smtClean="0"/>
              <a:t> </a:t>
            </a:r>
            <a:r>
              <a:rPr lang="fr-FR" sz="1100" b="1" baseline="0" dirty="0" err="1" smtClean="0"/>
              <a:t>ridiculus</a:t>
            </a:r>
            <a:r>
              <a:rPr lang="fr-FR" sz="1100" b="1" baseline="0" dirty="0" smtClean="0"/>
              <a:t> </a:t>
            </a:r>
            <a:r>
              <a:rPr lang="fr-FR" sz="1100" b="1" baseline="0" dirty="0" err="1" smtClean="0"/>
              <a:t>musf</a:t>
            </a:r>
            <a:r>
              <a:rPr lang="fr-FR" sz="1100" b="1" baseline="0" dirty="0" smtClean="0"/>
              <a:t>.</a:t>
            </a:r>
            <a:endParaRPr lang="en-US" sz="1100" b="1" baseline="0" dirty="0" smtClean="0"/>
          </a:p>
          <a:p>
            <a:pPr marL="171450" indent="-171450">
              <a:buFont typeface="Arial"/>
              <a:buChar char="•"/>
            </a:pPr>
            <a:r>
              <a:rPr lang="pt-BR" sz="1100" b="1" baseline="0" dirty="0" smtClean="0"/>
              <a:t>Donec quam felis, ultricies nec, pellentesque eu, pretium quis, sem.</a:t>
            </a:r>
            <a:r>
              <a:rPr lang="en-US" sz="1100" b="0" baseline="0" dirty="0" smtClean="0"/>
              <a:t> </a:t>
            </a:r>
            <a:endParaRPr lang="en-US" sz="1100" dirty="0"/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4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644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#video</a:t>
                </a:r>
              </a:p>
              <a:p>
                <a:r>
                  <a:rPr lang="en-US" sz="1100" b="1" dirty="0" smtClean="0"/>
                  <a:t>Timing </a:t>
                </a:r>
                <a:r>
                  <a:rPr lang="en-US" sz="1100" b="1" dirty="0"/>
                  <a:t>≈ 0.5 minute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base"/>
                <a:r>
                  <a:rPr lang="en-US" sz="11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Here are some important words you’ll learn in this lesson.</a:t>
                </a:r>
                <a:r>
                  <a:rPr lang="en-US" sz="11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</a:p>
              <a:p>
                <a:pPr rtl="0" fontAlgn="base"/>
                <a:r>
                  <a:rPr lang="en-US" sz="11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[READ WORDS TO KNOW]</a:t>
                </a:r>
                <a:r>
                  <a:rPr lang="en-US" sz="11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</a:p>
              <a:p>
                <a:pPr rtl="0" fontAlgn="base"/>
                <a:r>
                  <a:rPr lang="en-US" sz="11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</a:p>
              <a:p>
                <a:endParaRPr lang="en-US" sz="1100" dirty="0"/>
              </a:p>
              <a:p>
                <a:r>
                  <a:rPr lang="en-US" sz="1100" b="1" dirty="0"/>
                  <a:t>Words and Definitions:</a:t>
                </a:r>
              </a:p>
              <a:p>
                <a:endParaRPr lang="en-US" sz="1100" b="1" dirty="0"/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alternative hypothesis – the claim that we are trying to find evidence for in a significance test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null hypothesis – the claim that we weight evidence against in a significance test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one-sided – the alternative hypothesis is one-sided if it states that a parameter is greater than the null value or if it states that the parameter is less than the null value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-value –  the </a:t>
                </a:r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-value of a test is the probability of getting evidence for the alternative hypothesis (</a:t>
                </a:r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b="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as strong or stronger than the observed evidence when the null hypothesis (</a:t>
                </a:r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b="0" i="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is true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significance level – the significance level </a:t>
                </a:r>
                <a14:m>
                  <m:oMath xmlns:m="http://schemas.openxmlformats.org/officeDocument/2006/math">
                    <m:r>
                      <a:rPr lang="en-US" sz="11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</m:oMath>
                </a14:m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value that we use as a boundary for deciding whether an observed result is unlikely to happen by chance alone when the null hypothesis is true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significance test –  A significance test is a formal procedure for using observed data to decide between two competing claims (called hypotheses). The claims are usually statements about parameters.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two-sided – The alternative hypothesis is two-sided if it states that the parameter is different from the null value (it could be either greater than or less than)</a:t>
                </a:r>
              </a:p>
              <a:p>
                <a:endParaRPr lang="en-US" sz="1100" b="0" dirty="0"/>
              </a:p>
              <a:p>
                <a:endParaRPr lang="en-US" sz="1100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100" b="1" dirty="0"/>
                  <a:t>Timing ≈ 0.5 minute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fontAlgn="base"/>
                <a:r>
                  <a:rPr lang="en-US" sz="11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Here are some important words you’ll learn in this lesson.</a:t>
                </a:r>
                <a:r>
                  <a:rPr lang="en-US" sz="11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</a:p>
              <a:p>
                <a:pPr rtl="0" fontAlgn="base"/>
                <a:r>
                  <a:rPr lang="en-US" sz="11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[READ WORDS TO KNOW]</a:t>
                </a:r>
                <a:r>
                  <a:rPr lang="en-US" sz="11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</a:p>
              <a:p>
                <a:pPr rtl="0" fontAlgn="base"/>
                <a:r>
                  <a:rPr lang="en-US" sz="11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</a:t>
                </a:r>
              </a:p>
              <a:p>
                <a:endParaRPr lang="en-US" sz="1100" dirty="0"/>
              </a:p>
              <a:p>
                <a:r>
                  <a:rPr lang="en-US" sz="1100" b="1" dirty="0"/>
                  <a:t>Words and Definitions:</a:t>
                </a:r>
              </a:p>
              <a:p>
                <a:endParaRPr lang="en-US" sz="1100" b="1" dirty="0"/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Alternative hypothesis – The claim that we are trying to find evidence for in a significance test.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Null hypothesis – The claim that we weight evidence against in a significance test.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One-sided – The alternative hypothesis is one-sided if it states that a parameter is greater than the null value or if it states that the parameter is less than the null value.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-value –  The </a:t>
                </a:r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-value of a test is the probability of getting evidence for the alternative hypothesis (</a:t>
                </a:r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b="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as strong or stronger than the observed evidence when the null hypothesis (</a:t>
                </a:r>
                <a:r>
                  <a:rPr lang="en-US" sz="1100" b="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b="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is true.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Significance level – The significance level </a:t>
                </a:r>
                <a:r>
                  <a:rPr lang="en-US" sz="1100" b="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𝛼</a:t>
                </a:r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value that we use as a boundary for deciding whether an observed result is unlikely to happen by chance alone when the null hypothesis is true.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Significance test –  A significance test is a formal procedure for using observed data to decide between two competing claims (called hypotheses). The claims are usually statements about parameters.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b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Two-sided – The alternative hypothesis is two-sided if it states that the parameter is different from the null value (it could be either greater than or less than).</a:t>
                </a:r>
              </a:p>
              <a:p>
                <a:endParaRPr lang="en-US" sz="1100" b="0" dirty="0"/>
              </a:p>
              <a:p>
                <a:endParaRPr lang="en-US" sz="1100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2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#frame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#instruct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#video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</a:t>
                </a:r>
                <a:r>
                  <a:rPr lang="en-US" sz="1100" b="1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fw</a:t>
                </a:r>
                <a:endParaRPr lang="en-US" sz="1100" b="1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100" b="1" dirty="0" smtClean="0"/>
                  <a:t>Timing </a:t>
                </a:r>
                <a:r>
                  <a:rPr lang="en-US" sz="1100" b="1" dirty="0"/>
                  <a:t>≈ 1.5 minutes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first two conditions are checked in the same manner as we did when we constructed a confidence interval for one proportion. 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Notice in the third condition, the Large Counts condition, that we are using </a:t>
                </a:r>
                <a14:m>
                  <m:oMath xmlns:m="http://schemas.openxmlformats.org/officeDocument/2006/math">
                    <m:r>
                      <a:rPr lang="en-US" sz="1100" i="1" kern="1200" baseline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10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instead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 kern="1200" baseline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100" i="1" kern="1200" baseline="0"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 the check. These values represent the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expected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number of successes and the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expected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number of failures when the null hypothesis is true.</a:t>
                </a:r>
              </a:p>
              <a:p>
                <a:pPr lvl="0"/>
                <a:endParaRPr lang="en-US" sz="11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“Random” condition is violated, then the data is not suitable for inference.</a:t>
                </a:r>
              </a:p>
              <a:p>
                <a:pPr lvl="0"/>
                <a:endParaRPr lang="en-US" sz="11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10% condition is violated, then the standard deviation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 kern="1200" baseline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100" i="1" kern="1200" baseline="0"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that we compute from the formula sqrt(p(1-p)/n) will overestimate the true value of the standard deviation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 kern="1200" baseline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1100" i="1" kern="1200" baseline="0"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(It will be too big). This will cause the sampling distribution to appear more variable than it really is (we lose some precision).</a:t>
                </a:r>
              </a:p>
              <a:p>
                <a:pPr lvl="0"/>
                <a:endParaRPr lang="en-US" sz="11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Large Counts condition is violated, then we cannot be assured that the shape of the sampling distribution is approximately Normal.</a:t>
                </a:r>
              </a:p>
              <a:p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1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100" b="1" dirty="0"/>
                  <a:t>Timing ≈ 1.5 minutes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first two conditions are checked in the same manner as we did when we constructed a confidence interval for one proportion. 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Notice in the third condition, the Large Counts condition, that we are using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charset="0"/>
                    <a:ea typeface="+mn-ea"/>
                    <a:cs typeface="+mn-cs"/>
                  </a:rPr>
                  <a:t>𝑝</a:t>
                </a:r>
                <a:r>
                  <a:rPr lang="en-US" sz="110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instead of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charset="0"/>
                    <a:ea typeface="+mn-ea"/>
                    <a:cs typeface="+mn-cs"/>
                  </a:rPr>
                  <a:t>𝑝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 ̂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 the check. These values represent the expected number of successes and the expected number of failures when the null hypothesis is true.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“Random” condition is violated, then the data is not suitable for inference.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10% condition is violated then the standard deviation of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charset="0"/>
                    <a:ea typeface="+mn-ea"/>
                    <a:cs typeface="+mn-cs"/>
                  </a:rPr>
                  <a:t>𝑝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 ̂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that we compute from the formula sqrt(p(1-p)/n) will overestimate the true value of the standard deviation of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charset="0"/>
                    <a:ea typeface="+mn-ea"/>
                    <a:cs typeface="+mn-cs"/>
                  </a:rPr>
                  <a:t>𝑝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 ̂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(It will be too big). This will cause the sampling distribution to appear more variable than it really is. (We lose some precision).</a:t>
                </a:r>
              </a:p>
              <a:p>
                <a:pPr lvl="0"/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Large Counts condition is violated then we cannot be assured that the shape of the sampling distribution is approximately Normal.</a:t>
                </a:r>
              </a:p>
              <a:p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:endParaRPr lang="en-US" sz="1100" dirty="0"/>
              </a:p>
              <a:p>
                <a:endParaRPr lang="en-US" sz="1100" dirty="0"/>
              </a:p>
              <a:p>
                <a:r>
                  <a:rPr lang="en-US" sz="1100" b="1" u="none" dirty="0"/>
                  <a:t>Sources:</a:t>
                </a:r>
                <a:endParaRPr lang="en-US" sz="1100" u="non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1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3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#frame</a:t>
            </a:r>
          </a:p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</a:t>
            </a:r>
            <a:endParaRPr lang="en-US" sz="11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#2media-l</a:t>
            </a:r>
          </a:p>
          <a:p>
            <a:r>
              <a:rPr lang="en-US" sz="1100" b="1" dirty="0" smtClean="0"/>
              <a:t>Timing </a:t>
            </a:r>
            <a:r>
              <a:rPr lang="en-US" sz="1100" b="1" dirty="0"/>
              <a:t>≈ 1 minute</a:t>
            </a:r>
          </a:p>
          <a:p>
            <a:r>
              <a:rPr lang="en-US" sz="1100" b="1" dirty="0" smtClean="0"/>
              <a:t>Hint Audio: </a:t>
            </a:r>
            <a:r>
              <a:rPr lang="en-US" sz="1100" b="0" dirty="0" err="1" smtClean="0"/>
              <a:t>Sed</a:t>
            </a:r>
            <a:r>
              <a:rPr lang="en-US" sz="1100" b="0" dirty="0" smtClean="0"/>
              <a:t> </a:t>
            </a:r>
            <a:r>
              <a:rPr lang="en-US" sz="1100" b="0" dirty="0" err="1" smtClean="0"/>
              <a:t>fringilla</a:t>
            </a:r>
            <a:r>
              <a:rPr lang="en-US" sz="1100" b="0" dirty="0" smtClean="0"/>
              <a:t> </a:t>
            </a:r>
            <a:r>
              <a:rPr lang="en-US" sz="1100" b="0" dirty="0" err="1" smtClean="0"/>
              <a:t>mauris</a:t>
            </a:r>
            <a:r>
              <a:rPr lang="en-US" sz="1100" b="0" dirty="0" smtClean="0"/>
              <a:t> sit </a:t>
            </a:r>
            <a:r>
              <a:rPr lang="en-US" sz="1100" b="0" dirty="0" err="1" smtClean="0"/>
              <a:t>amet</a:t>
            </a:r>
            <a:r>
              <a:rPr lang="en-US" sz="1100" b="0" dirty="0" smtClean="0"/>
              <a:t> </a:t>
            </a:r>
            <a:r>
              <a:rPr lang="en-US" sz="1100" b="0" dirty="0" err="1" smtClean="0"/>
              <a:t>nibh</a:t>
            </a:r>
            <a:r>
              <a:rPr lang="en-US" sz="1100" b="0" dirty="0" smtClean="0"/>
              <a:t>. </a:t>
            </a:r>
            <a:r>
              <a:rPr lang="en-US" sz="1100" b="0" dirty="0" err="1" smtClean="0"/>
              <a:t>Donec</a:t>
            </a:r>
            <a:r>
              <a:rPr lang="en-US" sz="1100" b="0" dirty="0" smtClean="0"/>
              <a:t> </a:t>
            </a:r>
            <a:r>
              <a:rPr lang="en-US" sz="1100" b="0" dirty="0" err="1" smtClean="0"/>
              <a:t>sodales</a:t>
            </a:r>
            <a:r>
              <a:rPr lang="en-US" sz="1100" b="0" dirty="0" smtClean="0"/>
              <a:t> </a:t>
            </a:r>
            <a:r>
              <a:rPr lang="en-US" sz="1100" b="0" dirty="0" err="1" smtClean="0"/>
              <a:t>sagittis</a:t>
            </a:r>
            <a:r>
              <a:rPr lang="en-US" sz="1100" b="0" dirty="0" smtClean="0"/>
              <a:t> magna. </a:t>
            </a:r>
            <a:r>
              <a:rPr lang="en-US" sz="1100" b="0" dirty="0" err="1" smtClean="0"/>
              <a:t>Sed</a:t>
            </a:r>
            <a:r>
              <a:rPr lang="en-US" sz="1100" b="0" dirty="0" smtClean="0"/>
              <a:t> </a:t>
            </a:r>
            <a:r>
              <a:rPr lang="en-US" sz="1100" b="0" dirty="0" err="1" smtClean="0"/>
              <a:t>consequat</a:t>
            </a:r>
            <a:r>
              <a:rPr lang="en-US" sz="1100" b="0" dirty="0" smtClean="0"/>
              <a:t>, </a:t>
            </a:r>
            <a:r>
              <a:rPr lang="en-US" sz="1100" b="0" dirty="0" err="1" smtClean="0"/>
              <a:t>leo</a:t>
            </a:r>
            <a:r>
              <a:rPr lang="en-US" sz="1100" b="0" dirty="0" smtClean="0"/>
              <a:t> </a:t>
            </a:r>
            <a:r>
              <a:rPr lang="en-US" sz="1100" b="0" dirty="0" err="1" smtClean="0"/>
              <a:t>eget</a:t>
            </a:r>
            <a:r>
              <a:rPr lang="en-US" sz="1100" b="0" dirty="0" smtClean="0"/>
              <a:t> </a:t>
            </a:r>
            <a:r>
              <a:rPr lang="en-US" sz="1100" b="0" dirty="0" err="1" smtClean="0"/>
              <a:t>bibendum</a:t>
            </a:r>
            <a:r>
              <a:rPr lang="en-US" sz="1100" b="0" dirty="0" smtClean="0"/>
              <a:t> </a:t>
            </a:r>
            <a:r>
              <a:rPr lang="en-US" sz="1100" b="0" dirty="0" err="1" smtClean="0"/>
              <a:t>sodales</a:t>
            </a:r>
            <a:r>
              <a:rPr lang="en-US" sz="1100" b="0" dirty="0" smtClean="0"/>
              <a:t>, </a:t>
            </a:r>
            <a:r>
              <a:rPr lang="en-US" sz="1100" b="0" dirty="0" err="1" smtClean="0"/>
              <a:t>augue</a:t>
            </a:r>
            <a:r>
              <a:rPr lang="en-US" sz="1100" b="0" dirty="0" smtClean="0"/>
              <a:t> </a:t>
            </a:r>
            <a:r>
              <a:rPr lang="en-US" sz="1100" b="0" dirty="0" err="1" smtClean="0"/>
              <a:t>velit</a:t>
            </a:r>
            <a:r>
              <a:rPr lang="en-US" sz="1100" b="0" dirty="0" smtClean="0"/>
              <a:t> cursus </a:t>
            </a:r>
            <a:r>
              <a:rPr lang="en-US" sz="1100" b="0" dirty="0" err="1" smtClean="0"/>
              <a:t>nunc</a:t>
            </a:r>
            <a:r>
              <a:rPr lang="en-US" sz="1100" b="0" dirty="0" smtClean="0"/>
              <a:t>.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</a:t>
                </a:r>
                <a:r>
                  <a:rPr lang="en-US" sz="1100" b="1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activityname</a:t>
                </a:r>
                <a:endParaRPr lang="en-US" sz="1100" b="1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#fc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#anchor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#video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</a:t>
                </a:r>
                <a:r>
                  <a:rPr lang="en-US" sz="1100" b="1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fw</a:t>
                </a:r>
                <a:endParaRPr lang="en-US" sz="1100" b="1" dirty="0" smtClean="0"/>
              </a:p>
              <a:p>
                <a:r>
                  <a:rPr lang="en-US" sz="1100" b="1" dirty="0" smtClean="0"/>
                  <a:t>Timing </a:t>
                </a:r>
                <a:r>
                  <a:rPr lang="en-US" sz="1100" b="1" dirty="0"/>
                  <a:t>≈ 0.5 </a:t>
                </a:r>
                <a:r>
                  <a:rPr lang="en-US" sz="1100" b="1" dirty="0" smtClean="0"/>
                  <a:t>minute</a:t>
                </a:r>
              </a:p>
              <a:p>
                <a:endParaRPr lang="en-US" sz="1100" b="1" dirty="0" smtClean="0"/>
              </a:p>
              <a:p>
                <a:pPr marL="0" marR="0" lvl="0" indent="0" algn="l" defTabSz="4644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Remember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 null hypothesis will always contain an equal sign. Suppose, for example that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i="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100" i="1" kern="1200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0.4 and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100" i="1" kern="1200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0.4.    There is no need to have the null “complete” the alternative (we do not need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be </a:t>
                </a:r>
                <a14:m>
                  <m:oMath xmlns:m="http://schemas.openxmlformats.org/officeDocument/2006/math">
                    <m:r>
                      <a:rPr lang="en-US" sz="1100" i="1" kern="1200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≥ 0.4) because if we find convincing evidence that </a:t>
                </a:r>
                <a14:m>
                  <m:oMath xmlns:m="http://schemas.openxmlformats.org/officeDocument/2006/math">
                    <m:r>
                      <a:rPr lang="en-US" sz="1100" i="1" kern="1200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0.4, then this evidence would be even MORE convincing if </a:t>
                </a:r>
                <a14:m>
                  <m:oMath xmlns:m="http://schemas.openxmlformats.org/officeDocument/2006/math">
                    <m:r>
                      <a:rPr lang="en-US" sz="1100" i="1" kern="1200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was 0.41 or 0.42, or 0.43 … So we only have to concern ourselves with the evidence against 0.4</a:t>
                </a:r>
                <a:r>
                  <a:rPr lang="en-US" sz="11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sz="11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100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</a:t>
                </a:r>
                <a:r>
                  <a:rPr lang="en-US" sz="1100" b="1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activityname</a:t>
                </a:r>
                <a:endParaRPr lang="en-US" sz="1100" b="1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#fc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#anchor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#video</a:t>
                </a:r>
              </a:p>
              <a:p>
                <a:pPr rtl="0"/>
                <a:r>
                  <a:rPr lang="en-US" sz="1100" b="1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#</a:t>
                </a:r>
                <a:r>
                  <a:rPr lang="en-US" sz="1100" b="1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fw</a:t>
                </a:r>
                <a:endParaRPr lang="en-US" sz="1100" b="1" dirty="0" smtClean="0"/>
              </a:p>
              <a:p>
                <a:r>
                  <a:rPr lang="en-US" sz="1100" b="1" dirty="0" smtClean="0"/>
                  <a:t>Timing </a:t>
                </a:r>
                <a:r>
                  <a:rPr lang="en-US" sz="1100" b="1" dirty="0"/>
                  <a:t>≈ 0.5 </a:t>
                </a:r>
                <a:r>
                  <a:rPr lang="en-US" sz="1100" b="1" dirty="0" smtClean="0"/>
                  <a:t>minute</a:t>
                </a:r>
              </a:p>
              <a:p>
                <a:endParaRPr lang="en-US" sz="1100" b="1" dirty="0" smtClean="0"/>
              </a:p>
              <a:p>
                <a:pPr marL="0" marR="0" lvl="0" indent="0" algn="l" defTabSz="4644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Remember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 null hypothesis will always contain an equal sign. Suppose, for example that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i="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0.4 and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0.4.    There is no need to have the null “complete” the alternative (we do not need </a:t>
                </a:r>
                <a:r>
                  <a:rPr lang="en-US" sz="1100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en-US" sz="110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be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≥ 0.4) because if we find convincing evidence that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0.4, then this evidence would be even MORE convincing if </a:t>
                </a:r>
                <a:r>
                  <a:rPr lang="en-US" sz="110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</a:t>
                </a:r>
                <a:r>
                  <a:rPr lang="en-US" sz="11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was 0.41 or 0.42, or 0.43 … So we only have to concern ourselves with the evidence against 0.4</a:t>
                </a:r>
                <a:r>
                  <a:rPr lang="en-US" sz="11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sz="11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100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2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/>
              <a:t>#</a:t>
            </a:r>
            <a:r>
              <a:rPr lang="en-US" sz="1800" b="1" dirty="0" err="1" smtClean="0"/>
              <a:t>activityname</a:t>
            </a:r>
            <a:endParaRPr lang="en-US" sz="1800" b="1" dirty="0" smtClean="0"/>
          </a:p>
          <a:p>
            <a:r>
              <a:rPr lang="en-US" sz="1800" b="1" dirty="0" smtClean="0"/>
              <a:t>#fc</a:t>
            </a:r>
          </a:p>
          <a:p>
            <a:r>
              <a:rPr lang="en-US" sz="1800" b="1" dirty="0" smtClean="0"/>
              <a:t>#html</a:t>
            </a:r>
          </a:p>
          <a:p>
            <a:r>
              <a:rPr lang="en-US" sz="1800" b="1" dirty="0" smtClean="0"/>
              <a:t>#</a:t>
            </a:r>
            <a:r>
              <a:rPr lang="en-US" sz="1800" b="1" dirty="0" err="1" smtClean="0"/>
              <a:t>fw</a:t>
            </a:r>
            <a:endParaRPr lang="en-US" sz="1800" b="1" dirty="0" smtClean="0"/>
          </a:p>
          <a:p>
            <a:r>
              <a:rPr lang="en-US" sz="1800" b="1" dirty="0" smtClean="0"/>
              <a:t>Timing </a:t>
            </a:r>
            <a:r>
              <a:rPr lang="en-US" sz="1800" b="1" dirty="0"/>
              <a:t>≈ 0.5 </a:t>
            </a:r>
            <a:r>
              <a:rPr lang="en-US" sz="1800" b="1" dirty="0" smtClean="0"/>
              <a:t>minutes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141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3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96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284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3922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6268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6491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9755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15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4973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79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939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330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374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06985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Lesson Title (Go to Insert &gt; Header and Footer...)</a:t>
            </a:r>
          </a:p>
        </p:txBody>
      </p:sp>
    </p:spTree>
    <p:extLst>
      <p:ext uri="{BB962C8B-B14F-4D97-AF65-F5344CB8AC3E}">
        <p14:creationId xmlns:p14="http://schemas.microsoft.com/office/powerpoint/2010/main" val="1676451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884177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36" rIns="139236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" y="195051"/>
            <a:ext cx="5202238" cy="2698204"/>
          </a:xfrm>
        </p:spPr>
        <p:txBody>
          <a:bodyPr lIns="139236" rIns="139236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9" y="1"/>
            <a:ext cx="2514415" cy="195051"/>
          </a:xfrm>
          <a:prstGeom prst="rect">
            <a:avLst/>
          </a:prstGeom>
        </p:spPr>
        <p:txBody>
          <a:bodyPr lIns="139236" tIns="23204" rIns="139236" bIns="23204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87550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 – Internal Use Only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63888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61995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556396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206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5436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9261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400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37203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3937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27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2651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866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33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6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07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852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32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9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9" userDrawn="1">
          <p15:clr>
            <a:srgbClr val="F26B43"/>
          </p15:clr>
        </p15:guide>
        <p15:guide id="6" orient="horz" pos="94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500" userDrawn="1">
          <p15:clr>
            <a:srgbClr val="F26B43"/>
          </p15:clr>
        </p15:guide>
        <p15:guide id="9" orient="horz" pos="18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5592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21" r:id="rId4"/>
    <p:sldLayoutId id="2147483722" r:id="rId5"/>
    <p:sldLayoutId id="2147483723" r:id="rId6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7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1671" userDrawn="1">
          <p15:clr>
            <a:srgbClr val="F26B43"/>
          </p15:clr>
        </p15:guide>
        <p15:guide id="3" pos="1605" userDrawn="1">
          <p15:clr>
            <a:srgbClr val="F26B43"/>
          </p15:clr>
        </p15:guide>
        <p15:guide id="4" pos="3225" userDrawn="1">
          <p15:clr>
            <a:srgbClr val="F26B43"/>
          </p15:clr>
        </p15:guide>
        <p15:guide id="5" pos="48" userDrawn="1">
          <p15:clr>
            <a:srgbClr val="F26B43"/>
          </p15:clr>
        </p15:guide>
        <p15:guide id="6" orient="horz" pos="93" userDrawn="1">
          <p15:clr>
            <a:srgbClr val="F26B43"/>
          </p15:clr>
        </p15:guide>
        <p15:guide id="7" orient="horz" pos="462" userDrawn="1">
          <p15:clr>
            <a:srgbClr val="F26B43"/>
          </p15:clr>
        </p15:guide>
        <p15:guide id="8" orient="horz" pos="501" userDrawn="1">
          <p15:clr>
            <a:srgbClr val="F26B43"/>
          </p15:clr>
        </p15:guide>
        <p15:guide id="9" orient="horz" pos="18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19"/>
            <a:ext cx="4875192" cy="305444"/>
          </a:xfrm>
          <a:prstGeom prst="rect">
            <a:avLst/>
          </a:prstGeom>
        </p:spPr>
        <p:txBody>
          <a:bodyPr vert="horz" lIns="46415" tIns="23207" rIns="46415" bIns="23207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5" tIns="23207" rIns="46415" bIns="232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48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3" r:id="rId2"/>
  </p:sldLayoutIdLst>
  <p:hf sldNum="0" hdr="0" dt="0"/>
  <p:txStyles>
    <p:titleStyle>
      <a:lvl1pPr algn="ctr" defTabSz="232074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74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22" indent="-145047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87" indent="-116038" algn="l" defTabSz="23207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62" indent="-116038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337" indent="-116038" algn="l" defTabSz="232074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412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87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561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636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225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30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4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523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98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21"/>
            <a:ext cx="4875192" cy="305444"/>
          </a:xfrm>
          <a:prstGeom prst="rect">
            <a:avLst/>
          </a:prstGeom>
        </p:spPr>
        <p:txBody>
          <a:bodyPr vert="horz" lIns="46414" tIns="23205" rIns="46414" bIns="23205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4" tIns="23205" rIns="46414" bIns="2320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2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sldNum="0" hdr="0" dt="0"/>
  <p:txStyles>
    <p:titleStyle>
      <a:lvl1pPr algn="ctr" defTabSz="232065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65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07" indent="-14504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63" indent="-116032" algn="l" defTabSz="23206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30" indent="-11603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294" indent="-116032" algn="l" defTabSz="232065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35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2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48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55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6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3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19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26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26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39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457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21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3333"/>
              </a:solidFill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rgbClr val="F78D26"/>
              </a:solidFill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54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spcCol="185745">
            <a:normAutofit lnSpcReduction="10000"/>
          </a:bodyPr>
          <a:lstStyle/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Basic Info</a:t>
            </a:r>
          </a:p>
          <a:p>
            <a:pPr marL="786030" indent="-786030"/>
            <a:r>
              <a:rPr lang="en-US" sz="600" b="1" dirty="0"/>
              <a:t>Course:</a:t>
            </a:r>
            <a:r>
              <a:rPr lang="en-US" sz="600" dirty="0"/>
              <a:t>	</a:t>
            </a:r>
            <a:r>
              <a:rPr lang="en-US" sz="600" dirty="0" smtClean="0"/>
              <a:t>0123 </a:t>
            </a:r>
            <a:r>
              <a:rPr lang="en-US" sz="600" dirty="0" err="1" smtClean="0"/>
              <a:t>Vivamus</a:t>
            </a:r>
            <a:endParaRPr lang="en-US" sz="600" dirty="0"/>
          </a:p>
          <a:p>
            <a:pPr marL="786030" indent="-786030"/>
            <a:r>
              <a:rPr lang="en-US" sz="600" b="1" dirty="0"/>
              <a:t>Unit:</a:t>
            </a:r>
            <a:r>
              <a:rPr lang="en-US" sz="600" dirty="0"/>
              <a:t>	</a:t>
            </a:r>
            <a:r>
              <a:rPr lang="en-US" sz="600" dirty="0" smtClean="0"/>
              <a:t>45</a:t>
            </a:r>
            <a:endParaRPr lang="en-US" sz="600" dirty="0"/>
          </a:p>
          <a:p>
            <a:pPr marL="786030" indent="-786030"/>
            <a:r>
              <a:rPr lang="en-US" sz="600" b="1" dirty="0"/>
              <a:t>Lesson #:</a:t>
            </a:r>
            <a:r>
              <a:rPr lang="en-US" sz="600" dirty="0"/>
              <a:t>	</a:t>
            </a:r>
            <a:r>
              <a:rPr lang="en-US" sz="600" dirty="0" smtClean="0"/>
              <a:t>67</a:t>
            </a:r>
            <a:endParaRPr lang="en-US" sz="600" dirty="0"/>
          </a:p>
          <a:p>
            <a:pPr marL="786030" indent="-786030"/>
            <a:r>
              <a:rPr lang="en-US" sz="600" b="1" dirty="0"/>
              <a:t>Order #:</a:t>
            </a:r>
            <a:r>
              <a:rPr lang="en-US" sz="600" dirty="0"/>
              <a:t>	</a:t>
            </a:r>
            <a:r>
              <a:rPr lang="en-US" sz="600" dirty="0" smtClean="0"/>
              <a:t>0123-45-67</a:t>
            </a:r>
            <a:endParaRPr lang="en-US" sz="600" dirty="0"/>
          </a:p>
          <a:p>
            <a:pPr marL="786030" indent="-786030"/>
            <a:r>
              <a:rPr lang="en-US" sz="600" b="1" dirty="0"/>
              <a:t>								</a:t>
            </a:r>
          </a:p>
          <a:p>
            <a:pPr marL="580453" indent="-580453"/>
            <a:endParaRPr lang="en-US" sz="600" b="1" dirty="0"/>
          </a:p>
          <a:p>
            <a:pPr marL="786030" indent="-786030"/>
            <a:r>
              <a:rPr lang="en-US" sz="600" b="1" dirty="0">
                <a:solidFill>
                  <a:schemeClr val="accent6">
                    <a:lumMod val="50000"/>
                  </a:schemeClr>
                </a:solidFill>
              </a:rPr>
              <a:t>Lesson Question</a:t>
            </a:r>
          </a:p>
          <a:p>
            <a:pPr marL="580453" indent="-580453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  <a:endParaRPr lang="en-US" sz="600" dirty="0"/>
          </a:p>
          <a:p>
            <a:pPr marL="580453" indent="-580453"/>
            <a:endParaRPr lang="en-US" sz="600" b="1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/>
              <a:t>vitae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libero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ante</a:t>
            </a:r>
            <a:r>
              <a:rPr lang="en-US" dirty="0" smtClean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Maecenas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et ante </a:t>
            </a:r>
            <a:r>
              <a:rPr lang="en-US" dirty="0" err="1"/>
              <a:t>tincidunt</a:t>
            </a:r>
            <a:r>
              <a:rPr lang="en-US" dirty="0"/>
              <a:t> tempus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Etiam</a:t>
            </a:r>
            <a:r>
              <a:rPr lang="en-US" dirty="0">
                <a:solidFill>
                  <a:prstClr val="black"/>
                </a:solidFill>
              </a:rPr>
              <a:t> sit </a:t>
            </a:r>
            <a:r>
              <a:rPr lang="en-US" dirty="0" err="1">
                <a:solidFill>
                  <a:prstClr val="black"/>
                </a:solidFill>
              </a:rPr>
              <a:t>amet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orci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eget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eros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faucibus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tincidunt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 smtClean="0"/>
          </a:p>
          <a:p>
            <a:pPr marL="580453" indent="-580453"/>
            <a:r>
              <a:rPr lang="en-US" sz="600" b="1" dirty="0" smtClean="0">
                <a:solidFill>
                  <a:srgbClr val="984807"/>
                </a:solidFill>
              </a:rPr>
              <a:t>Standards — Please list in notes pane.</a:t>
            </a:r>
          </a:p>
          <a:p>
            <a:pPr marL="580453" indent="-580453"/>
            <a:endParaRPr lang="en-US" sz="600" b="1" dirty="0">
              <a:solidFill>
                <a:srgbClr val="984807"/>
              </a:solidFill>
            </a:endParaRPr>
          </a:p>
          <a:p>
            <a:pPr marL="580453" indent="-580453"/>
            <a:r>
              <a:rPr lang="en-US" sz="600" b="1" dirty="0" smtClean="0">
                <a:solidFill>
                  <a:srgbClr val="984807"/>
                </a:solidFill>
              </a:rPr>
              <a:t>Time</a:t>
            </a:r>
            <a:r>
              <a:rPr lang="en-US" sz="600" b="1" dirty="0">
                <a:solidFill>
                  <a:srgbClr val="984807"/>
                </a:solidFill>
              </a:rPr>
              <a:t>:</a:t>
            </a:r>
          </a:p>
          <a:p>
            <a:pPr marL="580453" indent="-580453"/>
            <a:r>
              <a:rPr lang="en-US" sz="600" b="1" dirty="0" smtClean="0">
                <a:solidFill>
                  <a:srgbClr val="984807"/>
                </a:solidFill>
              </a:rPr>
              <a:t>1 </a:t>
            </a:r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 smtClean="0">
                <a:solidFill>
                  <a:srgbClr val="984807"/>
                </a:solidFill>
              </a:rPr>
              <a:t>2 </a:t>
            </a:r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 smtClean="0">
                <a:solidFill>
                  <a:srgbClr val="984807"/>
                </a:solidFill>
              </a:rPr>
              <a:t>3 </a:t>
            </a:r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 smtClean="0">
                <a:solidFill>
                  <a:srgbClr val="984807"/>
                </a:solidFill>
              </a:rPr>
              <a:t>4 </a:t>
            </a:r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Summary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2 time:</a:t>
            </a:r>
          </a:p>
          <a:p>
            <a:pPr marL="120276" indent="-120276">
              <a:buFont typeface="Arial"/>
              <a:buChar char="•"/>
            </a:pPr>
            <a:endParaRPr lang="en-US" sz="600" dirty="0"/>
          </a:p>
          <a:p>
            <a:pPr marL="120276" indent="-120276">
              <a:buFont typeface="Arial"/>
              <a:buChar char="•"/>
            </a:pPr>
            <a:endParaRPr lang="en-US" sz="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Duis</a:t>
            </a:r>
            <a:r>
              <a:rPr lang="en-US" dirty="0"/>
              <a:t> </a:t>
            </a:r>
            <a:r>
              <a:rPr lang="en-US" dirty="0" err="1" smtClean="0"/>
              <a:t>Nullam</a:t>
            </a:r>
            <a:r>
              <a:rPr lang="en-US" dirty="0"/>
              <a:t> Maecenas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" y="2779390"/>
            <a:ext cx="1234201" cy="175473"/>
          </a:xfrm>
          <a:prstGeom prst="rect">
            <a:avLst/>
          </a:prstGeom>
        </p:spPr>
        <p:txBody>
          <a:bodyPr wrap="none" lIns="97576" tIns="48788" rIns="97576" bIns="48788">
            <a:spAutoFit/>
          </a:bodyPr>
          <a:lstStyle/>
          <a:p>
            <a:r>
              <a:rPr lang="en-US" sz="500" dirty="0">
                <a:solidFill>
                  <a:srgbClr val="D6156C"/>
                </a:solidFill>
              </a:rPr>
              <a:t>Lesson Shell Last Updated Oct 2018</a:t>
            </a:r>
          </a:p>
        </p:txBody>
      </p:sp>
    </p:spTree>
    <p:extLst>
      <p:ext uri="{BB962C8B-B14F-4D97-AF65-F5344CB8AC3E}">
        <p14:creationId xmlns:p14="http://schemas.microsoft.com/office/powerpoint/2010/main" val="36598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694729"/>
              </p:ext>
            </p:extLst>
          </p:nvPr>
        </p:nvGraphicFramePr>
        <p:xfrm>
          <a:off x="61565" y="195052"/>
          <a:ext cx="2466845" cy="269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Purpose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555282"/>
              </p:ext>
            </p:extLst>
          </p:nvPr>
        </p:nvGraphicFramePr>
        <p:xfrm>
          <a:off x="2644471" y="195052"/>
          <a:ext cx="246684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Purpose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pic>
        <p:nvPicPr>
          <p:cNvPr id="8" name="Picture 7" descr="lesson-question-2015-07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" y="1559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/>
              <a:t>	Words to Know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alternative hypothesis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null hypothesis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one-sided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5"/>
                </a:solidFill>
                <a:latin typeface="+mj-lt"/>
              </a:rPr>
              <a:t>P</a:t>
            </a:r>
            <a:r>
              <a:rPr lang="en-US" b="1" dirty="0">
                <a:solidFill>
                  <a:schemeClr val="accent5"/>
                </a:solidFill>
                <a:latin typeface="+mj-lt"/>
              </a:rPr>
              <a:t>-value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significance level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significance test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two-sided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>
              <a:spcAft>
                <a:spcPts val="0"/>
              </a:spcAft>
            </a:pPr>
            <a:endParaRPr lang="en-US" sz="600" dirty="0">
              <a:solidFill>
                <a:schemeClr val="accent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 smtClean="0">
                <a:solidFill>
                  <a:schemeClr val="accent3"/>
                </a:solidFill>
              </a:rPr>
              <a:t>Academic </a:t>
            </a:r>
            <a:r>
              <a:rPr lang="en-US" sz="600" dirty="0">
                <a:solidFill>
                  <a:schemeClr val="accent3"/>
                </a:solidFill>
              </a:rPr>
              <a:t>words first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rgbClr val="7030A0"/>
                </a:solidFill>
              </a:rPr>
              <a:t>Domain-specific words second</a:t>
            </a:r>
          </a:p>
          <a:p>
            <a:pPr marL="0" lvl="1" indent="0">
              <a:spcAft>
                <a:spcPts val="0"/>
              </a:spcAft>
              <a:buNone/>
            </a:pPr>
            <a:endParaRPr lang="en-US" sz="600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pic>
        <p:nvPicPr>
          <p:cNvPr id="9" name="Picture 8" descr="words-to-know-2015-07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" y="159139"/>
            <a:ext cx="457200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A565744-9D50-48B2-81A3-38E89C70EFC9}"/>
              </a:ext>
            </a:extLst>
          </p:cNvPr>
          <p:cNvSpPr/>
          <p:nvPr/>
        </p:nvSpPr>
        <p:spPr>
          <a:xfrm>
            <a:off x="0" y="2632988"/>
            <a:ext cx="5202238" cy="183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Maecenas tempus,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quam semper libero, sit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err="1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US" sz="600" dirty="0">
                <a:solidFill>
                  <a:srgbClr val="6E707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ipsum.</a:t>
            </a:r>
          </a:p>
        </p:txBody>
      </p:sp>
    </p:spTree>
    <p:extLst>
      <p:ext uri="{BB962C8B-B14F-4D97-AF65-F5344CB8AC3E}">
        <p14:creationId xmlns:p14="http://schemas.microsoft.com/office/powerpoint/2010/main" val="402925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975" indent="-1588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F9C3BF09-CB2F-40F5-9AA2-8E4DE371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significance test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A1BBC8D-F7B7-4CD9-AD09-92912B8A5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082BF48F-D726-4FDB-8699-D30050FBE5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7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 smtClean="0"/>
              <a:t>nunc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 smtClean="0"/>
              <a:t>nunc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 smtClean="0"/>
              <a:t>nunc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9412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2763" indent="-512763"/>
            <a:r>
              <a:rPr lang="en-US" dirty="0"/>
              <a:t>	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lesson-question-2015-07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" y="1559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0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semper nisi.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ligula,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consequat</a:t>
            </a:r>
            <a:r>
              <a:rPr lang="en-US" dirty="0"/>
              <a:t> vitae, </a:t>
            </a:r>
            <a:r>
              <a:rPr lang="en-US" dirty="0" err="1"/>
              <a:t>eleifend</a:t>
            </a:r>
            <a:r>
              <a:rPr lang="en-US" dirty="0"/>
              <a:t> ac,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lorem ante, </a:t>
            </a:r>
            <a:r>
              <a:rPr lang="en-US" dirty="0" err="1"/>
              <a:t>dapibus</a:t>
            </a:r>
            <a:r>
              <a:rPr lang="en-US" dirty="0"/>
              <a:t> in,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a, </a:t>
            </a:r>
            <a:r>
              <a:rPr lang="en-US" dirty="0" err="1"/>
              <a:t>tellus</a:t>
            </a:r>
            <a:r>
              <a:rPr lang="en-US" dirty="0"/>
              <a:t>.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 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pic>
        <p:nvPicPr>
          <p:cNvPr id="7" name="Picture 6" descr="assignment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" y="1508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0682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e8c147c-4a44-4efb-abf1-e3af25080dca">NYTQRMT4MAHZ-1-73408</_dlc_DocId>
    <_dlc_DocIdUrl xmlns="8e8c147c-4a44-4efb-abf1-e3af25080dca">
      <Url>http://eportal.education2020.com/Curriculum/CMath/_layouts/DocIdRedir.aspx?ID=NYTQRMT4MAHZ-1-73408</Url>
      <Description>NYTQRMT4MAHZ-1-73408</Description>
    </_dlc_DocIdUrl>
    <Target_x0020_Audiences xmlns="e488ce5d-f489-49a9-8091-c8b3fdc3ce56" xsi:nil="true"/>
    <Order0 xmlns="e488ce5d-f489-49a9-8091-c8b3fdc3ce56" xsi:nil="true"/>
    <TaxCatchAll xmlns="8e8c147c-4a44-4efb-abf1-e3af25080dca">
      <Value>7432</Value>
    </TaxCatchAll>
    <TaxKeywordTaxHTField xmlns="8e8c147c-4a44-4efb-abf1-e3af25080dc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Lesson Shell</TermName>
          <TermId xmlns="http://schemas.microsoft.com/office/infopath/2007/PartnerControls">7b823159-1b76-4161-b004-4b1e873e8ffe</TermId>
        </TermInfo>
      </Terms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E047193BC4D488013BD62D08FAFFE" ma:contentTypeVersion="6" ma:contentTypeDescription="Create a new document." ma:contentTypeScope="" ma:versionID="6b34661b261597ae7a7c5c6de3aaa4e0">
  <xsd:schema xmlns:xsd="http://www.w3.org/2001/XMLSchema" xmlns:xs="http://www.w3.org/2001/XMLSchema" xmlns:p="http://schemas.microsoft.com/office/2006/metadata/properties" xmlns:ns2="8e8c147c-4a44-4efb-abf1-e3af25080dca" xmlns:ns3="e488ce5d-f489-49a9-8091-c8b3fdc3ce56" targetNamespace="http://schemas.microsoft.com/office/2006/metadata/properties" ma:root="true" ma:fieldsID="d3fc6188786beeb9611fd14ed2e48f86" ns2:_="" ns3:_="">
    <xsd:import namespace="8e8c147c-4a44-4efb-abf1-e3af25080dca"/>
    <xsd:import namespace="e488ce5d-f489-49a9-8091-c8b3fdc3ce56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Target_x0020_Audiences" minOccurs="0"/>
                <xsd:element ref="ns2:_dlc_DocId" minOccurs="0"/>
                <xsd:element ref="ns2:_dlc_DocIdUrl" minOccurs="0"/>
                <xsd:element ref="ns2:_dlc_DocIdPersistId" minOccurs="0"/>
                <xsd:element ref="ns3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c147c-4a44-4efb-abf1-e3af25080dca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c92f40f2-0dae-420a-b818-205efde777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e144788f-eb56-466f-9027-41993022a6df}" ma:internalName="TaxCatchAll" ma:showField="CatchAllData" ma:web="8e8c147c-4a44-4efb-abf1-e3af25080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8ce5d-f489-49a9-8091-c8b3fdc3ce5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11" nillable="true" ma:displayName="Target Audiences" ma:internalName="Target_x0020_Audiences">
      <xsd:simpleType>
        <xsd:restriction base="dms:Unknown"/>
      </xsd:simpleType>
    </xsd:element>
    <xsd:element name="Order0" ma:index="15" nillable="true" ma:displayName="Order" ma:internalName="Orde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38530-3CCC-436F-BB00-72BDEC3E8657}">
  <ds:schemaRefs>
    <ds:schemaRef ds:uri="e488ce5d-f489-49a9-8091-c8b3fdc3ce56"/>
    <ds:schemaRef ds:uri="8e8c147c-4a44-4efb-abf1-e3af25080dca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A8092F6-8E09-4484-9FBF-061A174E512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e8c147c-4a44-4efb-abf1-e3af25080dca"/>
    <ds:schemaRef ds:uri="e488ce5d-f489-49a9-8091-c8b3fdc3ce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ECF812-387C-4DE4-B9A3-9F7A72D3EC4A}">
  <ds:schemaRefs>
    <ds:schemaRef ds:uri="http://schemas.microsoft.com/sharepoint/events"/>
    <ds:schemaRef ds:uri="http://www.w3.org/2000/xmlns/"/>
  </ds:schemaRefs>
</ds:datastoreItem>
</file>

<file path=customXml/itemProps4.xml><?xml version="1.0" encoding="utf-8"?>
<ds:datastoreItem xmlns:ds="http://schemas.openxmlformats.org/officeDocument/2006/customXml" ds:itemID="{C7416547-9528-4DED-9142-FDA4CE3DA6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21266</TotalTime>
  <Words>785</Words>
  <Application>Microsoft Office PowerPoint</Application>
  <PresentationFormat>Custom</PresentationFormat>
  <Paragraphs>140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Video Slides</vt:lpstr>
      <vt:lpstr>Task Slide</vt:lpstr>
      <vt:lpstr>Anchor Slides</vt:lpstr>
      <vt:lpstr>1_DEVELOPMENT SLIDES</vt:lpstr>
      <vt:lpstr>DEVELOPMENT SLIDES</vt:lpstr>
      <vt:lpstr>1_Task Slide</vt:lpstr>
      <vt:lpstr>Lesson Info</vt:lpstr>
      <vt:lpstr>Version History</vt:lpstr>
      <vt:lpstr> Aenean imperdiet. Etiam ultricies?</vt:lpstr>
      <vt:lpstr> Words to Know</vt:lpstr>
      <vt:lpstr>Aenean imperdiet. Etiam ultricies?</vt:lpstr>
      <vt:lpstr> Aenean imperdiet. Etiam ultricies?</vt:lpstr>
      <vt:lpstr>  Sed fringilla mauris sit amet nibh?</vt:lpstr>
      <vt:lpstr> Vivamus elementum semper nisi.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Potter</dc:creator>
  <cp:keywords>Lesson Shell</cp:keywords>
  <cp:lastModifiedBy>David Milatz</cp:lastModifiedBy>
  <cp:revision>616</cp:revision>
  <dcterms:created xsi:type="dcterms:W3CDTF">2012-10-09T20:38:32Z</dcterms:created>
  <dcterms:modified xsi:type="dcterms:W3CDTF">2019-10-17T00:54:55Z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0x010100A0CE047193BC4D488013BD62D08FAFFE</vt:lpwstr>
  </property>
  <property fmtid="{D5CDD505-2E9C-101B-9397-08002B2CF9AE}" pid="3" name="_dlc_DocIdItemGuid">
    <vt:lpwstr>1094455f-c08c-4f95-8158-070f956f0c53</vt:lpwstr>
  </property>
  <property fmtid="{D5CDD505-2E9C-101B-9397-08002B2CF9AE}" pid="4" name="TaxKeyword">
    <vt:lpwstr>7432;#Lesson Shell|7b823159-1b76-4161-b004-4b1e873e8ffe</vt:lpwstr>
  </property>
</Properties>
</file>