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5"/>
    <p:sldMasterId id="2147483715" r:id="rId6"/>
    <p:sldMasterId id="2147483724" r:id="rId7"/>
    <p:sldMasterId id="2147483729" r:id="rId8"/>
    <p:sldMasterId id="2147483734" r:id="rId9"/>
    <p:sldMasterId id="2147483737" r:id="rId10"/>
    <p:sldMasterId id="2147483746" r:id="rId11"/>
    <p:sldMasterId id="2147483760" r:id="rId12"/>
  </p:sldMasterIdLst>
  <p:notesMasterIdLst>
    <p:notesMasterId r:id="rId21"/>
  </p:notesMasterIdLst>
  <p:handoutMasterIdLst>
    <p:handoutMasterId r:id="rId22"/>
  </p:handoutMasterIdLst>
  <p:sldIdLst>
    <p:sldId id="378" r:id="rId13"/>
    <p:sldId id="445" r:id="rId14"/>
    <p:sldId id="415" r:id="rId15"/>
    <p:sldId id="411" r:id="rId16"/>
    <p:sldId id="484" r:id="rId17"/>
    <p:sldId id="493" r:id="rId18"/>
    <p:sldId id="454" r:id="rId19"/>
    <p:sldId id="436" r:id="rId20"/>
  </p:sldIdLst>
  <p:sldSz cx="5202238" cy="2925763"/>
  <p:notesSz cx="6858000" cy="9144000"/>
  <p:defaultTextStyle>
    <a:defPPr>
      <a:defRPr lang="en-US"/>
    </a:defPPr>
    <a:lvl1pPr marL="0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Info" id="{3CD9BDC2-4188-4C97-9902-041E97019DC9}">
          <p14:sldIdLst>
            <p14:sldId id="378"/>
            <p14:sldId id="445"/>
          </p14:sldIdLst>
        </p14:section>
        <p14:section name="Warm-Up" id="{1C601BF7-8686-4114-847B-5526C5E4E3EC}">
          <p14:sldIdLst>
            <p14:sldId id="415"/>
            <p14:sldId id="411"/>
            <p14:sldId id="484"/>
            <p14:sldId id="493"/>
          </p14:sldIdLst>
        </p14:section>
        <p14:section name="Instruction 1" id="{AE5A990C-C555-42D6-9516-C2C99F78FCDA}">
          <p14:sldIdLst>
            <p14:sldId id="454"/>
            <p14:sldId id="43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21">
          <p15:clr>
            <a:srgbClr val="A4A3A4"/>
          </p15:clr>
        </p15:guide>
        <p15:guide id="2" pos="16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sa Rosenkrantz" initials="LR" lastIdx="12" clrIdx="0"/>
  <p:cmAuthor id="7" name="Laura Provost" initials="LP" lastIdx="10" clrIdx="7">
    <p:extLst/>
  </p:cmAuthor>
  <p:cmAuthor id="1" name="Charlie Potter" initials="CP" lastIdx="1" clrIdx="1"/>
  <p:cmAuthor id="8" name="Simonetti, Nicolas" initials="SN" lastIdx="11" clrIdx="8">
    <p:extLst/>
  </p:cmAuthor>
  <p:cmAuthor id="2" name="Aimee Tucker" initials="AT" lastIdx="9" clrIdx="2"/>
  <p:cmAuthor id="9" name="Dickensheets,  Kathleen" initials="DK" lastIdx="2" clrIdx="9">
    <p:extLst/>
  </p:cmAuthor>
  <p:cmAuthor id="3" name="Patricia D'Agostino" initials="PD" lastIdx="2" clrIdx="3"/>
  <p:cmAuthor id="10" name="Suzanne Walter" initials="SW" lastIdx="1" clrIdx="10">
    <p:extLst/>
  </p:cmAuthor>
  <p:cmAuthor id="4" name="Suzanne DeRouen" initials="SD" lastIdx="1" clrIdx="4"/>
  <p:cmAuthor id="11" name="Timothy Flynn" initials="TF" lastIdx="2" clrIdx="11">
    <p:extLst/>
  </p:cmAuthor>
  <p:cmAuthor id="5" name="Carman, Jennifer" initials="CJ" lastIdx="3" clrIdx="5">
    <p:extLst/>
  </p:cmAuthor>
  <p:cmAuthor id="6" name="Tonya Adkins" initials="TA" lastIdx="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73481" autoAdjust="0"/>
  </p:normalViewPr>
  <p:slideViewPr>
    <p:cSldViewPr snapToGrid="0">
      <p:cViewPr varScale="1">
        <p:scale>
          <a:sx n="118" d="100"/>
          <a:sy n="118" d="100"/>
        </p:scale>
        <p:origin x="-614" y="-67"/>
      </p:cViewPr>
      <p:guideLst>
        <p:guide orient="horz" pos="921"/>
        <p:guide pos="16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B270-A8A7-42FD-967D-BBF63E114749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3C54-922C-46EE-8EBE-C3E81CE7DB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90FCF-3638-4291-9812-0F33EF9EA4FD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F2FC-1B93-4C95-BFAC-EBC1421468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1pPr>
    <a:lvl2pPr marL="232212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2pPr>
    <a:lvl3pPr marL="464424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3pPr>
    <a:lvl4pPr marL="696636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928848" algn="l" defTabSz="464424" rtl="0" eaLnBrk="1" latinLnBrk="0" hangingPunct="1">
      <a:defRPr sz="1100" kern="1200" baseline="0">
        <a:solidFill>
          <a:schemeClr val="tx1"/>
        </a:solidFill>
        <a:latin typeface="+mn-lt"/>
        <a:ea typeface="+mn-ea"/>
        <a:cs typeface="+mn-cs"/>
      </a:defRPr>
    </a:lvl5pPr>
    <a:lvl6pPr marL="1161059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93271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25483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7695" algn="l" defTabSz="464424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11188"/>
            <a:ext cx="5949950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9848" indent="-219848"/>
            <a:r>
              <a:rPr lang="en-US" sz="1100" b="1" u="sng" dirty="0"/>
              <a:t>RELATED STANDARDS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Lorem ipsum dolor sit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consectetuer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adipiscing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commodo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ligula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dolor.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Aenean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</a:t>
            </a:r>
            <a:r>
              <a:rPr lang="es-E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natoque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penatibus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parturient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montes,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nascetur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ridiculus</a:t>
            </a:r>
            <a:r>
              <a:rPr lang="fr-F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 quam felis, ultricies nec, pellentesque eu, pretium quis, sem. Nulla consequat massa quis enim.</a:t>
            </a:r>
            <a:endParaRPr lang="en-US" sz="11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fringilla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aliquet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vulputate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arcu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enim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rhoncus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imperdiet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venenatis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vitae,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quam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blandit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luctus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pulvinar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hendrerit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id, lorem. Maecenas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odio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ante 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tincidunt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tempus.</a:t>
            </a:r>
            <a:endParaRPr lang="en-US" sz="11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324B6-63DA-4FA6-B8C4-616B282EBE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activityname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#fc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#anchor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fw</a:t>
            </a:r>
            <a:endParaRPr lang="en-US" sz="1100" b="1" dirty="0"/>
          </a:p>
          <a:p>
            <a:r>
              <a:rPr lang="en-US" sz="1100" b="1" dirty="0"/>
              <a:t>Timing ≈ 0.5 minute</a:t>
            </a:r>
          </a:p>
          <a:p>
            <a:pPr marL="171450" indent="-171450">
              <a:buFont typeface="Arial"/>
              <a:buChar char="•"/>
            </a:pPr>
            <a:r>
              <a:rPr lang="fr-FR" sz="1100" b="1" baseline="0" dirty="0"/>
              <a:t>Cum </a:t>
            </a:r>
            <a:r>
              <a:rPr lang="fr-FR" sz="1100" b="1" baseline="0" dirty="0" err="1"/>
              <a:t>sociis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natoque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penatibus</a:t>
            </a:r>
            <a:r>
              <a:rPr lang="fr-FR" sz="1100" b="1" baseline="0" dirty="0"/>
              <a:t> et </a:t>
            </a:r>
            <a:r>
              <a:rPr lang="fr-FR" sz="1100" b="1" baseline="0" dirty="0" err="1"/>
              <a:t>magnis</a:t>
            </a:r>
            <a:r>
              <a:rPr lang="fr-FR" sz="1100" b="1" baseline="0" dirty="0"/>
              <a:t> dis </a:t>
            </a:r>
            <a:r>
              <a:rPr lang="fr-FR" sz="1100" b="1" baseline="0" dirty="0" err="1"/>
              <a:t>parturient</a:t>
            </a:r>
            <a:r>
              <a:rPr lang="fr-FR" sz="1100" b="1" baseline="0" dirty="0"/>
              <a:t> montes, </a:t>
            </a:r>
            <a:r>
              <a:rPr lang="fr-FR" sz="1100" b="1" baseline="0" dirty="0" err="1"/>
              <a:t>nascetur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ridiculus</a:t>
            </a:r>
            <a:r>
              <a:rPr lang="fr-FR" sz="1100" b="1" baseline="0" dirty="0"/>
              <a:t> </a:t>
            </a:r>
            <a:r>
              <a:rPr lang="fr-FR" sz="1100" b="1" baseline="0" dirty="0" err="1"/>
              <a:t>musf</a:t>
            </a:r>
            <a:r>
              <a:rPr lang="fr-FR" sz="1100" b="1" baseline="0" dirty="0"/>
              <a:t>.</a:t>
            </a:r>
            <a:endParaRPr lang="en-US" sz="1100" b="1" baseline="0" dirty="0"/>
          </a:p>
          <a:p>
            <a:pPr marL="171450" indent="-171450">
              <a:buFont typeface="Arial"/>
              <a:buChar char="•"/>
            </a:pPr>
            <a:r>
              <a:rPr lang="pt-BR" sz="1100" b="1" baseline="0" dirty="0"/>
              <a:t>Donec quam felis, ultricies nec, pellentesque eu, pretium quis, sem.</a:t>
            </a:r>
            <a:r>
              <a:rPr lang="en-US" sz="1100" b="0" baseline="0" dirty="0"/>
              <a:t> </a:t>
            </a:r>
            <a:endParaRPr lang="en-US" sz="1100" dirty="0"/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dirty="0"/>
              <a:t>Timing ≈ 0.5 minutes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Transition in: </a:t>
            </a:r>
            <a:r>
              <a:rPr lang="en-US" sz="1100" b="0" baseline="0" dirty="0"/>
              <a:t>Here are your words to know for this lesson.</a:t>
            </a:r>
            <a:endParaRPr lang="en-US" sz="1100" b="1" baseline="0" dirty="0"/>
          </a:p>
          <a:p>
            <a:endParaRPr lang="en-US" sz="1100" dirty="0"/>
          </a:p>
          <a:p>
            <a:r>
              <a:rPr lang="en-US" sz="1100" b="1" dirty="0"/>
              <a:t>Words and Definitions:</a:t>
            </a:r>
          </a:p>
          <a:p>
            <a:pPr marL="0" indent="0">
              <a:buFont typeface="Arial" pitchFamily="34" charset="0"/>
              <a:buNone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 – the process of a person or group becoming a part of a different society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emigrate – leave one nation to move to another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mandate – an order putting a nation in charge of managing another nation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dirty="0">
                <a:solidFill>
                  <a:schemeClr val="accent5"/>
                </a:solidFill>
              </a:rPr>
              <a:t>partition</a:t>
            </a:r>
            <a:r>
              <a:rPr lang="en-US" sz="800" b="1" dirty="0">
                <a:solidFill>
                  <a:schemeClr val="accent5"/>
                </a:solidFill>
              </a:rPr>
              <a:t> 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– the act of dividing something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Zionism – a political movement dedicated to the establishment and maintenance of a Jewish state in Palestine</a:t>
            </a:r>
          </a:p>
          <a:p>
            <a:pPr marL="171450" marR="0" indent="-17145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8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8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out:</a:t>
            </a:r>
            <a:r>
              <a:rPr lang="en-US" sz="8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Remember the meanings of these words and watch for them as we go through the lesson.</a:t>
            </a:r>
            <a:endParaRPr lang="en-US" sz="800" b="1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endParaRPr lang="en-US" dirty="0"/>
          </a:p>
          <a:p>
            <a:r>
              <a:rPr lang="en-US" sz="800" b="1" u="sng" dirty="0"/>
              <a:t>SOURCES:</a:t>
            </a:r>
            <a:endParaRPr lang="en-US" sz="800" b="0" u="none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Merriam-Webster Online, </a:t>
            </a:r>
            <a:r>
              <a:rPr lang="en-US" dirty="0"/>
              <a:t>s.vv. “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assimilation</a:t>
            </a:r>
            <a:r>
              <a:rPr lang="en-US" dirty="0"/>
              <a:t>,” “emigrate,” “mandate,” “Zionism,” accessed February 26, 2014, http://www.merriam-webster.com/dictionary/.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2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#video</a:t>
            </a:r>
          </a:p>
          <a:p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Timing ≈</a:t>
            </a: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sz="1100" b="1" dirty="0"/>
              <a:t>0.5 minutes</a:t>
            </a:r>
          </a:p>
          <a:p>
            <a:endParaRPr lang="en-US" sz="1100" b="1" kern="120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120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in: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 </a:t>
            </a:r>
            <a:r>
              <a:rPr lang="en-US" dirty="0"/>
              <a:t>During the 1930s and ’40s, many countries began refusing Jewish refugees.</a:t>
            </a:r>
            <a:r>
              <a:rPr lang="en-US" baseline="0" dirty="0"/>
              <a:t> </a:t>
            </a:r>
          </a:p>
          <a:p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As WWII drew to a close, the number of displaced Jewish people grew quickly. </a:t>
            </a:r>
            <a:r>
              <a:rPr lang="en-US" sz="1100" b="0" baseline="0" dirty="0"/>
              <a:t>Jewish refugees, many of them Holocaust survivors, attempted to immigrate to Palestine.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baseline="0" dirty="0"/>
              <a:t>However, </a:t>
            </a:r>
            <a:r>
              <a:rPr lang="en-US" dirty="0"/>
              <a:t>countries were reluctant to support Jewish refugees for racial and economic reasons.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</a:rPr>
              <a:t> For some, their immigration quota had already been reached.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b="0" kern="1200" baseline="0" dirty="0">
              <a:solidFill>
                <a:schemeClr val="tx1"/>
              </a:solidFill>
              <a:effectLst/>
              <a:latin typeface="Book Antiqua"/>
              <a:ea typeface="+mn-ea"/>
              <a:cs typeface="Book Antiqua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Transition out</a:t>
            </a:r>
            <a:r>
              <a:rPr lang="en-US" sz="1100" b="0" kern="1200" baseline="0" dirty="0">
                <a:solidFill>
                  <a:schemeClr val="tx1"/>
                </a:solidFill>
                <a:effectLst/>
                <a:latin typeface="Book Antiqua"/>
                <a:ea typeface="+mn-ea"/>
                <a:cs typeface="Book Antiqua"/>
              </a:rPr>
              <a:t>: </a:t>
            </a: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kern="1200" baseline="0" dirty="0">
              <a:solidFill>
                <a:schemeClr val="tx1"/>
              </a:solidFill>
              <a:effectLst/>
              <a:latin typeface="Book Antiqua"/>
              <a:ea typeface="+mn-ea"/>
            </a:endParaRPr>
          </a:p>
          <a:p>
            <a:pPr marL="0" indent="0">
              <a:buFont typeface="Arial"/>
              <a:buNone/>
            </a:pPr>
            <a:r>
              <a:rPr lang="en-US" sz="1100" b="1" u="sng" baseline="0" dirty="0"/>
              <a:t>SOURCES:</a:t>
            </a:r>
          </a:p>
          <a:p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United States Holocaust Memorial Council. “German Jewish Refugees, 1933–1939.” </a:t>
            </a:r>
            <a:r>
              <a:rPr lang="en-US" sz="11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Holocaust Encyclopedia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United States Holocaust Memorial Museum. http://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www.ushmm.org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wlc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1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article.php?ModuleId</a:t>
            </a:r>
            <a:r>
              <a:rPr lang="en-US" sz="11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=10005468 (accessed February 3, 2014).</a:t>
            </a:r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Engel, David Engel. 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Holocaust: The Third Reich and the Jews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Pearson Education Limited, 2000. 38.</a:t>
            </a:r>
          </a:p>
          <a:p>
            <a:endParaRPr lang="en-US" sz="11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Kaplan, Marion A. </a:t>
            </a:r>
            <a:r>
              <a:rPr lang="en-US" sz="11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Dignity and Despair: Jewish Life in Nazi Germany</a:t>
            </a:r>
            <a:r>
              <a:rPr lang="en-US" sz="11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New York, NY: Oxford U Press, 1998. 3.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i="1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1" dirty="0" err="1"/>
              <a:t>Encyclopædia</a:t>
            </a:r>
            <a:r>
              <a:rPr lang="en-US" i="1" dirty="0"/>
              <a:t> Britannica Online</a:t>
            </a:r>
            <a:r>
              <a:rPr lang="en-US" dirty="0"/>
              <a:t>, </a:t>
            </a:r>
            <a:r>
              <a:rPr lang="en-US" dirty="0" err="1"/>
              <a:t>s.v</a:t>
            </a:r>
            <a:r>
              <a:rPr lang="en-US" dirty="0"/>
              <a:t>. "Torah," accessed February 5, 2013, http://</a:t>
            </a:r>
            <a:r>
              <a:rPr lang="en-US" dirty="0" err="1"/>
              <a:t>www.britannica.com</a:t>
            </a:r>
            <a:r>
              <a:rPr lang="en-US" dirty="0"/>
              <a:t>/</a:t>
            </a:r>
            <a:r>
              <a:rPr lang="en-US" dirty="0" err="1"/>
              <a:t>EBchecked</a:t>
            </a:r>
            <a:r>
              <a:rPr lang="en-US" dirty="0"/>
              <a:t>/topic/599756/Torah.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/>
              <a:t>Rich, Tracey R. </a:t>
            </a:r>
            <a:r>
              <a:rPr lang="en-US" dirty="0"/>
              <a:t>"Torah." </a:t>
            </a:r>
            <a:r>
              <a:rPr lang="en-US" i="0" dirty="0"/>
              <a:t>Judaism</a:t>
            </a:r>
            <a:r>
              <a:rPr lang="en-US" i="0" baseline="0" dirty="0"/>
              <a:t> 101, 2011. </a:t>
            </a:r>
            <a:r>
              <a:rPr lang="en-US" dirty="0"/>
              <a:t>Accessed February 5, 2013. http://</a:t>
            </a:r>
            <a:r>
              <a:rPr lang="en-US" dirty="0" err="1"/>
              <a:t>www.jewfaq.org</a:t>
            </a:r>
            <a:r>
              <a:rPr lang="en-US" dirty="0"/>
              <a:t>/</a:t>
            </a:r>
            <a:r>
              <a:rPr lang="en-US" dirty="0" err="1"/>
              <a:t>torah.htm</a:t>
            </a:r>
            <a:r>
              <a:rPr lang="en-US" dirty="0"/>
              <a:t>.</a:t>
            </a:r>
          </a:p>
          <a:p>
            <a:pPr marL="0" indent="0">
              <a:buFont typeface="Arial"/>
              <a:buNone/>
            </a:pPr>
            <a:r>
              <a:rPr lang="en-US" sz="1100" b="0" baseline="0" dirty="0"/>
              <a:t>In this image, we can see British troops forcing refugees off this ship and deporting them back to Europe.</a:t>
            </a:r>
          </a:p>
          <a:p>
            <a:pPr marL="0" indent="0">
              <a:buFont typeface="Arial"/>
              <a:buNone/>
            </a:pPr>
            <a:endParaRPr lang="en-US" sz="1100" b="1" baseline="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i="0" dirty="0" err="1"/>
              <a:t>Encyclopædia</a:t>
            </a:r>
            <a:r>
              <a:rPr lang="en-US" i="0" dirty="0"/>
              <a:t> Britannica Online, </a:t>
            </a:r>
            <a:r>
              <a:rPr lang="en-US" dirty="0"/>
              <a:t>s.v. "Israel," accessed March 20, 2014, http://www.britannica.com/EBchecked/topic/296740/Israel/219419/Immigration-and-conflict.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1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Exodus dock. “</a:t>
            </a:r>
            <a:r>
              <a:rPr lang="en-US" sz="1100" dirty="0" err="1"/>
              <a:t>PikiWiki</a:t>
            </a:r>
            <a:r>
              <a:rPr lang="en-US" sz="11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1100" dirty="0"/>
              <a:t>(accessed March 17, 2014).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27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#frame</a:t>
            </a: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11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</a:t>
            </a:r>
            <a:endParaRPr lang="en-US" sz="11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1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#2media-l</a:t>
            </a:r>
          </a:p>
          <a:p>
            <a:r>
              <a:rPr lang="en-US" sz="1100" b="1" dirty="0"/>
              <a:t>Timing ≈ 1 minute</a:t>
            </a:r>
          </a:p>
          <a:p>
            <a:r>
              <a:rPr lang="en-US" sz="1100" b="1" dirty="0"/>
              <a:t>Hint Audio: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fringilla</a:t>
            </a:r>
            <a:r>
              <a:rPr lang="en-US" sz="1100" b="0" dirty="0"/>
              <a:t> </a:t>
            </a:r>
            <a:r>
              <a:rPr lang="en-US" sz="1100" b="0" dirty="0" err="1"/>
              <a:t>mauris</a:t>
            </a:r>
            <a:r>
              <a:rPr lang="en-US" sz="1100" b="0" dirty="0"/>
              <a:t> sit </a:t>
            </a:r>
            <a:r>
              <a:rPr lang="en-US" sz="1100" b="0" dirty="0" err="1"/>
              <a:t>amet</a:t>
            </a:r>
            <a:r>
              <a:rPr lang="en-US" sz="1100" b="0" dirty="0"/>
              <a:t> </a:t>
            </a:r>
            <a:r>
              <a:rPr lang="en-US" sz="1100" b="0" dirty="0" err="1"/>
              <a:t>nibh</a:t>
            </a:r>
            <a:r>
              <a:rPr lang="en-US" sz="1100" b="0" dirty="0"/>
              <a:t>. </a:t>
            </a:r>
            <a:r>
              <a:rPr lang="en-US" sz="1100" b="0" dirty="0" err="1"/>
              <a:t>Donec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 </a:t>
            </a:r>
            <a:r>
              <a:rPr lang="en-US" sz="1100" b="0" dirty="0" err="1"/>
              <a:t>sagittis</a:t>
            </a:r>
            <a:r>
              <a:rPr lang="en-US" sz="1100" b="0" dirty="0"/>
              <a:t> magna. </a:t>
            </a:r>
            <a:r>
              <a:rPr lang="en-US" sz="1100" b="0" dirty="0" err="1"/>
              <a:t>Sed</a:t>
            </a:r>
            <a:r>
              <a:rPr lang="en-US" sz="1100" b="0" dirty="0"/>
              <a:t> </a:t>
            </a:r>
            <a:r>
              <a:rPr lang="en-US" sz="1100" b="0" dirty="0" err="1"/>
              <a:t>consequat</a:t>
            </a:r>
            <a:r>
              <a:rPr lang="en-US" sz="1100" b="0" dirty="0"/>
              <a:t>, </a:t>
            </a:r>
            <a:r>
              <a:rPr lang="en-US" sz="1100" b="0" dirty="0" err="1"/>
              <a:t>leo</a:t>
            </a:r>
            <a:r>
              <a:rPr lang="en-US" sz="1100" b="0" dirty="0"/>
              <a:t> </a:t>
            </a:r>
            <a:r>
              <a:rPr lang="en-US" sz="1100" b="0" dirty="0" err="1"/>
              <a:t>eget</a:t>
            </a:r>
            <a:r>
              <a:rPr lang="en-US" sz="1100" b="0" dirty="0"/>
              <a:t> </a:t>
            </a:r>
            <a:r>
              <a:rPr lang="en-US" sz="1100" b="0" dirty="0" err="1"/>
              <a:t>bibendum</a:t>
            </a:r>
            <a:r>
              <a:rPr lang="en-US" sz="1100" b="0" dirty="0"/>
              <a:t> </a:t>
            </a:r>
            <a:r>
              <a:rPr lang="en-US" sz="1100" b="0" dirty="0" err="1"/>
              <a:t>sodales</a:t>
            </a:r>
            <a:r>
              <a:rPr lang="en-US" sz="1100" b="0" dirty="0"/>
              <a:t>, </a:t>
            </a:r>
            <a:r>
              <a:rPr lang="en-US" sz="1100" b="0" dirty="0" err="1"/>
              <a:t>augue</a:t>
            </a:r>
            <a:r>
              <a:rPr lang="en-US" sz="1100" b="0" dirty="0"/>
              <a:t> </a:t>
            </a:r>
            <a:r>
              <a:rPr lang="en-US" sz="1100" b="0" dirty="0" err="1"/>
              <a:t>velit</a:t>
            </a:r>
            <a:r>
              <a:rPr lang="en-US" sz="1100" b="0" dirty="0"/>
              <a:t> cursus </a:t>
            </a:r>
            <a:r>
              <a:rPr lang="en-US" sz="1100" b="0" dirty="0" err="1"/>
              <a:t>nunc</a:t>
            </a:r>
            <a:r>
              <a:rPr lang="en-US" sz="1100" b="0" dirty="0"/>
              <a:t>.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</a:t>
            </a:r>
            <a:r>
              <a:rPr lang="en-US" sz="1100" b="1" dirty="0" err="1"/>
              <a:t>activityname</a:t>
            </a:r>
            <a:endParaRPr lang="en-US" sz="1100" b="1" dirty="0"/>
          </a:p>
          <a:p>
            <a:r>
              <a:rPr lang="en-US" sz="1100" b="1" dirty="0"/>
              <a:t>#fc</a:t>
            </a:r>
          </a:p>
          <a:p>
            <a:r>
              <a:rPr lang="en-US" sz="1100" b="1" dirty="0"/>
              <a:t>#anchor</a:t>
            </a:r>
          </a:p>
          <a:p>
            <a:r>
              <a:rPr lang="en-US" sz="1100" b="1" dirty="0"/>
              <a:t>#video</a:t>
            </a:r>
          </a:p>
          <a:p>
            <a:r>
              <a:rPr lang="en-US" sz="1100" b="1" dirty="0"/>
              <a:t>#</a:t>
            </a:r>
            <a:r>
              <a:rPr lang="en-US" sz="1100" b="1" dirty="0" err="1"/>
              <a:t>fw</a:t>
            </a:r>
            <a:endParaRPr lang="en-US" b="1" dirty="0"/>
          </a:p>
          <a:p>
            <a:r>
              <a:rPr lang="en-US" sz="1100" b="1" dirty="0"/>
              <a:t>Timing ≈ 0.5 minutes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baseline="0" dirty="0"/>
              <a:t>Connect: </a:t>
            </a:r>
            <a:r>
              <a:rPr lang="en-US" sz="1100" baseline="0" dirty="0"/>
              <a:t>In this lesson, you’re going to learn about how Israel was established: [read lesson question].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100" b="1" baseline="0" dirty="0"/>
              <a:t>Recap: </a:t>
            </a:r>
            <a:r>
              <a:rPr lang="en-US" sz="1100" baseline="0" dirty="0"/>
              <a:t>You already know about the increase in Jewish refugees after WWII.</a:t>
            </a:r>
          </a:p>
          <a:p>
            <a:pPr marL="0" indent="0">
              <a:buFont typeface="Arial"/>
              <a:buNone/>
            </a:pPr>
            <a:r>
              <a:rPr lang="en-US" sz="1100" b="1" baseline="0" dirty="0"/>
              <a:t>Preview: </a:t>
            </a:r>
            <a:r>
              <a:rPr lang="en-US" sz="1100" baseline="0" dirty="0"/>
              <a:t>Now, we will learn about the roots of Israel and the history of Jewish nationalism.</a:t>
            </a:r>
            <a:endParaRPr lang="en-US" sz="1100" b="0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u="sng" baseline="0" dirty="0"/>
              <a:t>SOURCES: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Zionist leader Theodor Herzl. “</a:t>
            </a:r>
            <a:r>
              <a:rPr lang="en-US" b="0" dirty="0"/>
              <a:t>Herzl retouched.jpg,” unknown. 2009 as PD, Digital Image. http://commons.wikimedia.org/wiki/File:Herzl_retouched.jpg (accessed April 24, 2013).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latin typeface="+mn-lt"/>
              </a:rPr>
              <a:t>Israeli soldiers in the 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Arab-Israeli War. “</a:t>
            </a:r>
            <a:r>
              <a:rPr lang="en-US" b="0" dirty="0"/>
              <a:t>Afulahagana.jpg,” unknown. 2010 as PD, Digital Image. http://commons.wikimedia.org/wiki/File:Afulahagana.jpg</a:t>
            </a:r>
            <a:r>
              <a:rPr lang="en-US" sz="11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100" b="0" baseline="0" dirty="0"/>
              <a:t>(accessed March 17, 2014). </a:t>
            </a:r>
          </a:p>
          <a:p>
            <a:pPr marL="0" marR="0" indent="0" algn="l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64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5F2FC-1B93-4C95-BFAC-EBC142146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644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2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#</a:t>
            </a:r>
            <a:r>
              <a:rPr lang="en-US" sz="1800" b="1" dirty="0" err="1"/>
              <a:t>activityname</a:t>
            </a:r>
            <a:endParaRPr lang="en-US" sz="1800" b="1" dirty="0"/>
          </a:p>
          <a:p>
            <a:r>
              <a:rPr lang="en-US" sz="1800" b="1" dirty="0"/>
              <a:t>#fc</a:t>
            </a:r>
          </a:p>
          <a:p>
            <a:r>
              <a:rPr lang="en-US" sz="1800" b="1" dirty="0"/>
              <a:t>#html</a:t>
            </a:r>
          </a:p>
          <a:p>
            <a:r>
              <a:rPr lang="en-US" sz="1800" b="1" dirty="0"/>
              <a:t>#</a:t>
            </a:r>
            <a:r>
              <a:rPr lang="en-US" sz="1800" b="1" dirty="0" err="1"/>
              <a:t>fw</a:t>
            </a:r>
            <a:endParaRPr lang="en-US" sz="1800" b="1" dirty="0"/>
          </a:p>
          <a:p>
            <a:r>
              <a:rPr lang="en-US" sz="1800" b="1" dirty="0"/>
              <a:t>Timing ≈ 0.5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F2FC-1B93-4C95-BFAC-EBC1421468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141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3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96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847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3922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626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6491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97550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15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4973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79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939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330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3748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06985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Lesson Title (Go to Insert &gt; Header and Footer...)</a:t>
            </a:r>
          </a:p>
        </p:txBody>
      </p:sp>
    </p:spTree>
    <p:extLst>
      <p:ext uri="{BB962C8B-B14F-4D97-AF65-F5344CB8AC3E}">
        <p14:creationId xmlns:p14="http://schemas.microsoft.com/office/powerpoint/2010/main" val="1676451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8841779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36" rIns="139236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" y="195051"/>
            <a:ext cx="5202238" cy="2698204"/>
          </a:xfrm>
        </p:spPr>
        <p:txBody>
          <a:bodyPr lIns="139236" rIns="139236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9" y="1"/>
            <a:ext cx="2514415" cy="195051"/>
          </a:xfrm>
          <a:prstGeom prst="rect">
            <a:avLst/>
          </a:prstGeom>
        </p:spPr>
        <p:txBody>
          <a:bodyPr lIns="139236" tIns="23204" rIns="139236" bIns="23204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48755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equ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65019"/>
            <a:ext cx="5046663" cy="305444"/>
          </a:xfrm>
          <a:solidFill>
            <a:srgbClr val="32778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Requests – Internal Use Only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" y="7108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6200" y="10070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76200" y="130938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6200" y="1605577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76200" y="1891942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6200" y="2188138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1"/>
          </p:nvPr>
        </p:nvSpPr>
        <p:spPr>
          <a:xfrm>
            <a:off x="76200" y="2475731"/>
            <a:ext cx="731274" cy="218306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1047131" y="7120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/>
          </p:nvPr>
        </p:nvSpPr>
        <p:spPr>
          <a:xfrm>
            <a:off x="1047131" y="10082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1047131" y="131060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5"/>
          </p:nvPr>
        </p:nvSpPr>
        <p:spPr>
          <a:xfrm>
            <a:off x="1047131" y="1606805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1047131" y="1893170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1047131" y="2189366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8"/>
          </p:nvPr>
        </p:nvSpPr>
        <p:spPr>
          <a:xfrm>
            <a:off x="1047131" y="2476959"/>
            <a:ext cx="177718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9"/>
          </p:nvPr>
        </p:nvSpPr>
        <p:spPr>
          <a:xfrm>
            <a:off x="3078719" y="7132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78719" y="10094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3078719" y="131183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3078719" y="1608034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3"/>
          </p:nvPr>
        </p:nvSpPr>
        <p:spPr>
          <a:xfrm>
            <a:off x="3078719" y="1894399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3078719" y="2190595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3078719" y="2478188"/>
            <a:ext cx="911941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251224" y="7108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4251224" y="10070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8"/>
          </p:nvPr>
        </p:nvSpPr>
        <p:spPr>
          <a:xfrm>
            <a:off x="4251224" y="130938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9"/>
          </p:nvPr>
        </p:nvSpPr>
        <p:spPr>
          <a:xfrm>
            <a:off x="4251224" y="1605576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40"/>
          </p:nvPr>
        </p:nvSpPr>
        <p:spPr>
          <a:xfrm>
            <a:off x="4251224" y="1891941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41"/>
          </p:nvPr>
        </p:nvSpPr>
        <p:spPr>
          <a:xfrm>
            <a:off x="4251224" y="2188137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4251224" y="2475730"/>
            <a:ext cx="871639" cy="218306"/>
          </a:xfrm>
        </p:spPr>
        <p:txBody>
          <a:bodyPr anchor="ctr"/>
          <a:lstStyle>
            <a:lvl1pPr algn="ctr"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79887" y="398207"/>
            <a:ext cx="734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#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0819" y="398207"/>
            <a:ext cx="1773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Slide Title</a:t>
            </a:r>
          </a:p>
        </p:txBody>
      </p:sp>
      <p:sp>
        <p:nvSpPr>
          <p:cNvPr id="52" name="TextBox 51"/>
          <p:cNvSpPr txBox="1"/>
          <p:nvPr userDrawn="1"/>
        </p:nvSpPr>
        <p:spPr>
          <a:xfrm>
            <a:off x="3078719" y="398207"/>
            <a:ext cx="91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Size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4251224" y="398206"/>
            <a:ext cx="87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638880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1995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563964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7535"/>
            <a:ext cx="2551113" cy="218822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9206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5436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7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92669" y="2455934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0437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9945"/>
            <a:ext cx="5046663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89261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6222"/>
            <a:ext cx="1188720" cy="1261735"/>
          </a:xfrm>
          <a:noFill/>
        </p:spPr>
        <p:txBody>
          <a:bodyPr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434840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4004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372030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39373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2773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6" rIns="82296">
            <a:noAutofit/>
          </a:bodyPr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47477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0575"/>
            <a:ext cx="2468880" cy="2073275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0575"/>
            <a:ext cx="2468880" cy="2073275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91394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up full-ble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9" y="792163"/>
            <a:ext cx="2473325" cy="2071687"/>
          </a:xfrm>
        </p:spPr>
        <p:txBody>
          <a:bodyPr>
            <a:noAutofit/>
          </a:bodyPr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31837"/>
            <a:ext cx="2551113" cy="21939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62350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9136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022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top, 2 up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0" y="1411490"/>
            <a:ext cx="2473324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9063" y="1411490"/>
            <a:ext cx="2463800" cy="145236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6200" y="792164"/>
            <a:ext cx="5046663" cy="545684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6510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433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37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27114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23696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 w/ margin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198" y="792163"/>
            <a:ext cx="2468880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651125" y="792164"/>
            <a:ext cx="2468880" cy="2071686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4645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content - 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512763" indent="-512763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6612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or Development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44471" cy="195051"/>
          </a:xfrm>
        </p:spPr>
        <p:txBody>
          <a:bodyPr lIns="139242" rIns="139242" anchor="t" anchorCtr="0">
            <a:noAutofit/>
          </a:bodyPr>
          <a:lstStyle>
            <a:lvl1pPr algn="l"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195051"/>
            <a:ext cx="5202238" cy="2698204"/>
          </a:xfrm>
        </p:spPr>
        <p:txBody>
          <a:bodyPr lIns="139242" rIns="139242">
            <a:normAutofit/>
          </a:bodyPr>
          <a:lstStyle>
            <a:lvl1pPr>
              <a:defRPr sz="7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7827" y="1"/>
            <a:ext cx="2514415" cy="195051"/>
          </a:xfrm>
          <a:prstGeom prst="rect">
            <a:avLst/>
          </a:prstGeom>
        </p:spPr>
        <p:txBody>
          <a:bodyPr lIns="139242" tIns="23206" rIns="139242" bIns="23206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Israel</a:t>
            </a:r>
          </a:p>
        </p:txBody>
      </p:sp>
    </p:spTree>
    <p:extLst>
      <p:ext uri="{BB962C8B-B14F-4D97-AF65-F5344CB8AC3E}">
        <p14:creationId xmlns:p14="http://schemas.microsoft.com/office/powerpoint/2010/main" val="257231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76201" y="790575"/>
            <a:ext cx="3550919" cy="2071687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42002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3712464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13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objects, 2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76199" y="1168389"/>
            <a:ext cx="2473325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2659063" y="1168390"/>
            <a:ext cx="2463800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199" y="2470005"/>
            <a:ext cx="2473325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651125" y="2470005"/>
            <a:ext cx="2471738" cy="393845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-1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8666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89120" cy="731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0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858722" y="733425"/>
            <a:ext cx="1858721" cy="2192338"/>
          </a:xfrm>
          <a:prstGeom prst="rect">
            <a:avLst/>
          </a:prstGeom>
        </p:spPr>
        <p:txBody>
          <a:bodyPr/>
          <a:lstStyle>
            <a:lvl1pPr marL="115888" indent="-115888">
              <a:buClr>
                <a:schemeClr val="accent2"/>
              </a:buCl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266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objects, 3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6622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2"/>
          </p:nvPr>
        </p:nvSpPr>
        <p:spPr>
          <a:xfrm>
            <a:off x="3504375" y="1170565"/>
            <a:ext cx="1618488" cy="128747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3"/>
          </p:nvPr>
        </p:nvSpPr>
        <p:spPr>
          <a:xfrm>
            <a:off x="1790288" y="1166225"/>
            <a:ext cx="1618488" cy="1287483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86173" y="2455935"/>
            <a:ext cx="1618488" cy="407916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496145" y="2461138"/>
            <a:ext cx="1618488" cy="402712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76200" y="790575"/>
            <a:ext cx="5046663" cy="37781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84" y="1728966"/>
            <a:ext cx="85337" cy="85337"/>
          </a:xfrm>
          <a:prstGeom prst="rect">
            <a:avLst/>
          </a:prstGeom>
        </p:spPr>
      </p:pic>
      <p:sp>
        <p:nvSpPr>
          <p:cNvPr id="2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336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objects, 4-u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/>
          </p:nvPr>
        </p:nvSpPr>
        <p:spPr>
          <a:xfrm>
            <a:off x="2648162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3"/>
          </p:nvPr>
        </p:nvSpPr>
        <p:spPr>
          <a:xfrm>
            <a:off x="1362181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200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362181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648162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17"/>
          </p:nvPr>
        </p:nvSpPr>
        <p:spPr>
          <a:xfrm>
            <a:off x="3934143" y="1170126"/>
            <a:ext cx="1188720" cy="1261735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34143" y="2429721"/>
            <a:ext cx="1188720" cy="434129"/>
          </a:xfrm>
        </p:spPr>
        <p:txBody>
          <a:bodyPr lIns="0" tIns="0" rIns="0" bIns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6200" y="799945"/>
            <a:ext cx="5046664" cy="368445"/>
          </a:xfrm>
        </p:spPr>
        <p:txBody>
          <a:bodyPr lIns="0" rIns="0">
            <a:noAutofit/>
          </a:bodyPr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79976" cy="7318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6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3896400" y="944361"/>
            <a:ext cx="976055" cy="633915"/>
          </a:xfr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ight Triangle 2"/>
          <p:cNvSpPr/>
          <p:nvPr userDrawn="1"/>
        </p:nvSpPr>
        <p:spPr bwMode="auto">
          <a:xfrm rot="7511491">
            <a:off x="1695540" y="1760108"/>
            <a:ext cx="409608" cy="40994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ck Arc 3"/>
          <p:cNvSpPr/>
          <p:nvPr userDrawn="1"/>
        </p:nvSpPr>
        <p:spPr bwMode="auto">
          <a:xfrm>
            <a:off x="1756245" y="945607"/>
            <a:ext cx="1721770" cy="1720358"/>
          </a:xfrm>
          <a:prstGeom prst="blockArc">
            <a:avLst>
              <a:gd name="adj1" fmla="val 13394559"/>
              <a:gd name="adj2" fmla="val 10522738"/>
              <a:gd name="adj3" fmla="val 15373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75756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_s2055"/>
          <p:cNvSpPr>
            <a:spLocks noChangeArrowheads="1"/>
          </p:cNvSpPr>
          <p:nvPr userDrawn="1"/>
        </p:nvSpPr>
        <p:spPr bwMode="auto">
          <a:xfrm>
            <a:off x="352242" y="950942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7"/>
          <p:cNvSpPr>
            <a:spLocks noGrp="1" noChangeAspect="1"/>
          </p:cNvSpPr>
          <p:nvPr>
            <p:ph sz="quarter" idx="11"/>
          </p:nvPr>
        </p:nvSpPr>
        <p:spPr>
          <a:xfrm>
            <a:off x="1391663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0" name="Content Placeholder 8"/>
          <p:cNvSpPr>
            <a:spLocks noGrp="1" noChangeAspect="1"/>
          </p:cNvSpPr>
          <p:nvPr>
            <p:ph sz="quarter" idx="12"/>
          </p:nvPr>
        </p:nvSpPr>
        <p:spPr>
          <a:xfrm>
            <a:off x="2970069" y="2025665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1" name="Content Placeholder 9"/>
          <p:cNvSpPr>
            <a:spLocks noGrp="1" noChangeAspect="1"/>
          </p:cNvSpPr>
          <p:nvPr>
            <p:ph sz="quarter" idx="13"/>
          </p:nvPr>
        </p:nvSpPr>
        <p:spPr>
          <a:xfrm>
            <a:off x="2970069" y="94467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2" name="Content Placeholder 13"/>
          <p:cNvSpPr>
            <a:spLocks noGrp="1" noChangeAspect="1"/>
          </p:cNvSpPr>
          <p:nvPr>
            <p:ph sz="quarter" idx="17"/>
          </p:nvPr>
        </p:nvSpPr>
        <p:spPr>
          <a:xfrm>
            <a:off x="1391663" y="2027168"/>
            <a:ext cx="858928" cy="643668"/>
          </a:xfrm>
          <a:noFill/>
        </p:spPr>
        <p:txBody>
          <a:bodyPr>
            <a:no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sz="100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2294" y="0"/>
            <a:ext cx="1464083" cy="2925763"/>
          </a:xfrm>
          <a:solidFill>
            <a:srgbClr val="FFFFD6"/>
          </a:solidFill>
        </p:spPr>
        <p:txBody>
          <a:bodyPr lIns="46415" rIns="46415"/>
          <a:lstStyle>
            <a:lvl1pPr marL="0" indent="0">
              <a:spcBef>
                <a:spcPts val="609"/>
              </a:spcBef>
              <a:buNone/>
              <a:defRPr sz="700" b="0">
                <a:solidFill>
                  <a:schemeClr val="tx1"/>
                </a:solidFill>
              </a:defRPr>
            </a:lvl1pPr>
            <a:lvl2pPr marL="56407" indent="-56407">
              <a:spcBef>
                <a:spcPts val="0"/>
              </a:spcBef>
              <a:defRPr sz="700">
                <a:solidFill>
                  <a:schemeClr val="tx1"/>
                </a:solidFill>
              </a:defRPr>
            </a:lvl2pPr>
            <a:lvl3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6407" indent="-56407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-3"/>
            <a:ext cx="4382350" cy="733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48086" y="944361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52242" y="2029792"/>
            <a:ext cx="976055" cy="633915"/>
          </a:xfrm>
        </p:spPr>
        <p:txBody>
          <a:bodyPr lIns="0" tIns="0" r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_s2055"/>
          <p:cNvSpPr>
            <a:spLocks noChangeArrowheads="1"/>
          </p:cNvSpPr>
          <p:nvPr userDrawn="1"/>
        </p:nvSpPr>
        <p:spPr bwMode="auto">
          <a:xfrm>
            <a:off x="3896400" y="945607"/>
            <a:ext cx="971899" cy="63740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wrap="square" lIns="0" tIns="0" rIns="0" bIns="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320"/>
              </a:spcBef>
              <a:buClrTx/>
              <a:buFontTx/>
              <a:buNone/>
            </a:pP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896400" y="2024457"/>
            <a:ext cx="976055" cy="633915"/>
          </a:xfrm>
        </p:spPr>
        <p:txBody>
          <a:bodyPr lIns="0" tIns="0" rIns="0" bIns="0" anchor="t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2114786" y="1496674"/>
            <a:ext cx="976055" cy="618223"/>
          </a:xfrm>
        </p:spPr>
        <p:txBody>
          <a:bodyPr lIns="0" tIns="0" rIns="0" bIns="0" anchor="ctr" anchorCtr="1">
            <a:noAutofit/>
          </a:bodyPr>
          <a:lstStyle>
            <a:lvl1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>
              <a:defRPr sz="1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07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317"/>
            <a:ext cx="4379278" cy="731837"/>
          </a:xfrm>
          <a:noFill/>
        </p:spPr>
        <p:txBody>
          <a:bodyPr>
            <a:noAutofit/>
          </a:bodyPr>
          <a:lstStyle>
            <a:lvl1pPr marL="515938" indent="-515938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31839"/>
            <a:ext cx="5202238" cy="2193924"/>
          </a:xfrm>
        </p:spPr>
        <p:txBody>
          <a:bodyPr>
            <a:noAutofit/>
          </a:bodyPr>
          <a:lstStyle/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39132" y="-12275"/>
            <a:ext cx="1371600" cy="2938037"/>
          </a:xfr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-1480768" y="0"/>
            <a:ext cx="1371600" cy="2938037"/>
          </a:xfrm>
          <a:prstGeom prst="rect">
            <a:avLst/>
          </a:prstGeom>
          <a:solidFill>
            <a:srgbClr val="FFFFD6"/>
          </a:solidFill>
        </p:spPr>
        <p:txBody>
          <a:bodyPr lIns="43496" rIns="43496"/>
          <a:lstStyle>
            <a:lvl1pPr marL="0" indent="0">
              <a:lnSpc>
                <a:spcPct val="100000"/>
              </a:lnSpc>
              <a:spcBef>
                <a:spcPts val="571"/>
              </a:spcBef>
              <a:spcAft>
                <a:spcPts val="500"/>
              </a:spcAft>
              <a:buNone/>
              <a:defRPr sz="700" b="0">
                <a:solidFill>
                  <a:schemeClr val="tx1"/>
                </a:solidFill>
              </a:defRPr>
            </a:lvl1pPr>
            <a:lvl2pPr marL="52860" indent="-5286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defRPr sz="700">
                <a:solidFill>
                  <a:schemeClr val="tx1"/>
                </a:solidFill>
              </a:defRPr>
            </a:lvl2pPr>
            <a:lvl3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3pPr>
            <a:lvl4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4pPr>
            <a:lvl5pPr marL="52860" indent="-52860">
              <a:defRPr sz="6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0852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32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9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9" userDrawn="1">
          <p15:clr>
            <a:srgbClr val="F26B43"/>
          </p15:clr>
        </p15:guide>
        <p15:guide id="6" orient="horz" pos="94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500" userDrawn="1">
          <p15:clr>
            <a:srgbClr val="F26B43"/>
          </p15:clr>
        </p15:guide>
        <p15:guide id="9" orient="horz" pos="18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559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21" r:id="rId4"/>
    <p:sldLayoutId id="2147483722" r:id="rId5"/>
    <p:sldLayoutId id="2147483723" r:id="rId6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7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1671" userDrawn="1">
          <p15:clr>
            <a:srgbClr val="F26B43"/>
          </p15:clr>
        </p15:guide>
        <p15:guide id="3" pos="1605" userDrawn="1">
          <p15:clr>
            <a:srgbClr val="F26B43"/>
          </p15:clr>
        </p15:guide>
        <p15:guide id="4" pos="3225" userDrawn="1">
          <p15:clr>
            <a:srgbClr val="F26B43"/>
          </p15:clr>
        </p15:guide>
        <p15:guide id="5" pos="48" userDrawn="1">
          <p15:clr>
            <a:srgbClr val="F26B43"/>
          </p15:clr>
        </p15:guide>
        <p15:guide id="6" orient="horz" pos="93" userDrawn="1">
          <p15:clr>
            <a:srgbClr val="F26B43"/>
          </p15:clr>
        </p15:guide>
        <p15:guide id="7" orient="horz" pos="462" userDrawn="1">
          <p15:clr>
            <a:srgbClr val="F26B43"/>
          </p15:clr>
        </p15:guide>
        <p15:guide id="8" orient="horz" pos="501" userDrawn="1">
          <p15:clr>
            <a:srgbClr val="F26B43"/>
          </p15:clr>
        </p15:guide>
        <p15:guide id="9" orient="horz" pos="18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19"/>
            <a:ext cx="4875192" cy="305444"/>
          </a:xfrm>
          <a:prstGeom prst="rect">
            <a:avLst/>
          </a:prstGeom>
        </p:spPr>
        <p:txBody>
          <a:bodyPr vert="horz" lIns="46415" tIns="23207" rIns="46415" bIns="23207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5" tIns="23207" rIns="46415" bIns="232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48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3" r:id="rId2"/>
  </p:sldLayoutIdLst>
  <p:hf sldNum="0" hdr="0" dt="0"/>
  <p:txStyles>
    <p:titleStyle>
      <a:lvl1pPr algn="ctr" defTabSz="232074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74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22" indent="-145047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87" indent="-116038" algn="l" defTabSz="23207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62" indent="-116038" algn="l" defTabSz="23207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337" indent="-116038" algn="l" defTabSz="23207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412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87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561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636" indent="-116038" algn="l" defTabSz="23207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225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300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74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449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523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98" algn="l" defTabSz="23207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3" y="65021"/>
            <a:ext cx="4875192" cy="305444"/>
          </a:xfrm>
          <a:prstGeom prst="rect">
            <a:avLst/>
          </a:prstGeom>
        </p:spPr>
        <p:txBody>
          <a:bodyPr vert="horz" lIns="46414" tIns="23205" rIns="46414" bIns="23205" rtlCol="0" anchor="ctr">
            <a:normAutofit/>
          </a:bodyPr>
          <a:lstStyle/>
          <a:p>
            <a:r>
              <a:rPr lang="en-US" dirty="0"/>
              <a:t>This master for development use only.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843" y="422610"/>
            <a:ext cx="4875192" cy="2470644"/>
          </a:xfrm>
          <a:prstGeom prst="rect">
            <a:avLst/>
          </a:prstGeom>
        </p:spPr>
        <p:txBody>
          <a:bodyPr vert="horz" lIns="46414" tIns="23205" rIns="46414" bIns="2320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22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sldNum="0" hdr="0" dt="0"/>
  <p:txStyles>
    <p:titleStyle>
      <a:lvl1pPr algn="ctr" defTabSz="232065" rtl="0" eaLnBrk="1" latinLnBrk="0" hangingPunct="1">
        <a:spcBef>
          <a:spcPct val="0"/>
        </a:spcBef>
        <a:buNone/>
        <a:defRPr sz="13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232065" rtl="0" eaLnBrk="1" latinLnBrk="0" hangingPunct="1">
        <a:spcBef>
          <a:spcPct val="20000"/>
        </a:spcBef>
        <a:buFont typeface="Arial"/>
        <a:buNone/>
        <a:defRPr sz="700" kern="1200">
          <a:solidFill>
            <a:schemeClr val="tx1"/>
          </a:solidFill>
          <a:latin typeface="Arial"/>
          <a:ea typeface="+mn-ea"/>
          <a:cs typeface="+mn-cs"/>
        </a:defRPr>
      </a:lvl1pPr>
      <a:lvl2pPr marL="377107" indent="-14504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2pPr>
      <a:lvl3pPr marL="580163" indent="-116032" algn="l" defTabSz="232065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Arial"/>
          <a:ea typeface="+mn-ea"/>
          <a:cs typeface="+mn-cs"/>
        </a:defRPr>
      </a:lvl3pPr>
      <a:lvl4pPr marL="812230" indent="-116032" algn="l" defTabSz="232065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Arial"/>
          <a:ea typeface="+mn-ea"/>
          <a:cs typeface="+mn-cs"/>
        </a:defRPr>
      </a:lvl4pPr>
      <a:lvl5pPr marL="1044294" indent="-116032" algn="l" defTabSz="232065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Arial"/>
          <a:ea typeface="+mn-ea"/>
          <a:cs typeface="+mn-cs"/>
        </a:defRPr>
      </a:lvl5pPr>
      <a:lvl6pPr marL="127635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42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40489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972555" indent="-116032" algn="l" defTabSz="232065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206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64130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96195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826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0326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392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24457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56521" algn="l" defTabSz="23206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33333"/>
              </a:solidFill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437709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1329" y="-280939"/>
            <a:ext cx="26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*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0" y="2929687"/>
            <a:ext cx="5202237" cy="24622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r"/>
            <a:endParaRPr lang="en-US" sz="1000" b="1" dirty="0">
              <a:solidFill>
                <a:srgbClr val="F78D26"/>
              </a:solidFill>
              <a:cs typeface="Arial" pitchFamily="34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476625" y="2975009"/>
            <a:ext cx="1646238" cy="155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54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638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601" userDrawn="1">
          <p15:clr>
            <a:srgbClr val="F26B43"/>
          </p15:clr>
        </p15:guide>
        <p15:guide id="4" pos="1673" userDrawn="1">
          <p15:clr>
            <a:srgbClr val="F26B43"/>
          </p15:clr>
        </p15:guide>
        <p15:guide id="5" pos="3225" userDrawn="1">
          <p15:clr>
            <a:srgbClr val="F26B43"/>
          </p15:clr>
        </p15:guide>
        <p15:guide id="6" orient="horz" pos="91" userDrawn="1">
          <p15:clr>
            <a:srgbClr val="F26B43"/>
          </p15:clr>
        </p15:guide>
        <p15:guide id="7" orient="horz" pos="461" userDrawn="1">
          <p15:clr>
            <a:srgbClr val="F26B43"/>
          </p15:clr>
        </p15:guide>
        <p15:guide id="8" orient="horz" pos="498" userDrawn="1">
          <p15:clr>
            <a:srgbClr val="F26B43"/>
          </p15:clr>
        </p15:guide>
        <p15:guide id="9" orient="horz" pos="1801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317"/>
            <a:ext cx="4379278" cy="731837"/>
          </a:xfrm>
          <a:prstGeom prst="rect">
            <a:avLst/>
          </a:prstGeom>
          <a:noFill/>
        </p:spPr>
        <p:txBody>
          <a:bodyPr vert="horz" lIns="82296" tIns="0" rIns="82296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5046663" cy="207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79278" y="0"/>
            <a:ext cx="822960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34919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 spc="0" baseline="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1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10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"/>
            <a:ext cx="5203032" cy="731202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317"/>
            <a:ext cx="5202237" cy="731837"/>
          </a:xfrm>
          <a:prstGeom prst="rect">
            <a:avLst/>
          </a:prstGeom>
        </p:spPr>
        <p:txBody>
          <a:bodyPr vert="horz" lIns="82296" tIns="0" rIns="82296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6200" y="792163"/>
            <a:ext cx="3550927" cy="2071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01" y="3080388"/>
            <a:ext cx="85337" cy="8533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0" y="728341"/>
            <a:ext cx="5203032" cy="0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464" y="730591"/>
            <a:ext cx="1490472" cy="1335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10800000">
            <a:off x="3712464" y="2065615"/>
            <a:ext cx="1490568" cy="860148"/>
          </a:xfrm>
          <a:prstGeom prst="rect">
            <a:avLst/>
          </a:prstGeom>
          <a:gradFill>
            <a:gsLst>
              <a:gs pos="100000">
                <a:srgbClr val="F0F0F0"/>
              </a:gs>
              <a:gs pos="50000">
                <a:schemeClr val="bg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12464" y="2065615"/>
            <a:ext cx="1490568" cy="3399"/>
          </a:xfrm>
          <a:prstGeom prst="line">
            <a:avLst/>
          </a:prstGeom>
          <a:ln w="6350">
            <a:solidFill>
              <a:srgbClr val="C1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1758" y="2073185"/>
            <a:ext cx="1490568" cy="3399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hf sldNum="0" hdr="0" dt="0"/>
  <p:txStyles>
    <p:titleStyle>
      <a:lvl1pPr marL="515938" indent="-515938" algn="l" defTabSz="464424" rtl="0" eaLnBrk="1" latinLnBrk="0" hangingPunct="1">
        <a:lnSpc>
          <a:spcPts val="1600"/>
        </a:lnSpc>
        <a:spcBef>
          <a:spcPct val="0"/>
        </a:spcBef>
        <a:buNone/>
        <a:defRPr sz="1200" b="1" kern="1200">
          <a:solidFill>
            <a:schemeClr val="accent2"/>
          </a:solidFill>
          <a:latin typeface="+mj-lt"/>
          <a:ea typeface="+mj-ea"/>
          <a:cs typeface="Times New Roman" pitchFamily="18" charset="0"/>
        </a:defRPr>
      </a:lvl1pPr>
    </p:titleStyle>
    <p:bodyStyle>
      <a:lvl1pPr marL="115888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7013" indent="-115888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tx2"/>
        </a:buClr>
        <a:buFont typeface="Wingdings" pitchFamily="2" charset="2"/>
        <a:buChar char="§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Clr>
          <a:schemeClr val="accent3"/>
        </a:buClr>
        <a:buFont typeface="Arial" pitchFamily="34" charset="0"/>
        <a:buChar char="•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–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27013" indent="-111125" algn="l" defTabSz="464424" rtl="0" eaLnBrk="1" latinLnBrk="0" hangingPunct="1">
        <a:lnSpc>
          <a:spcPct val="112000"/>
        </a:lnSpc>
        <a:spcBef>
          <a:spcPts val="0"/>
        </a:spcBef>
        <a:spcAft>
          <a:spcPts val="500"/>
        </a:spcAft>
        <a:buFont typeface="Arial" pitchFamily="34" charset="0"/>
        <a:buChar char="»"/>
        <a:defRPr sz="1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77165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9377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41589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3801" indent="-116106" algn="l" defTabSz="464424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2212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4424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6636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8848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61059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93271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25483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7695" algn="l" defTabSz="46442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erzl.jpg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spcCol="185745">
            <a:normAutofit lnSpcReduction="10000"/>
          </a:bodyPr>
          <a:lstStyle/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Basic Info</a:t>
            </a:r>
          </a:p>
          <a:p>
            <a:pPr marL="786030" indent="-786030"/>
            <a:r>
              <a:rPr lang="en-US" sz="600" b="1" dirty="0"/>
              <a:t>Course:</a:t>
            </a:r>
            <a:r>
              <a:rPr lang="en-US" sz="600" dirty="0"/>
              <a:t>	0123 </a:t>
            </a:r>
            <a:r>
              <a:rPr lang="en-US" sz="600" dirty="0" err="1"/>
              <a:t>Vivamus</a:t>
            </a:r>
            <a:endParaRPr lang="en-US" sz="600" dirty="0"/>
          </a:p>
          <a:p>
            <a:pPr marL="786030" indent="-786030"/>
            <a:r>
              <a:rPr lang="en-US" sz="600" b="1" dirty="0"/>
              <a:t>Unit:</a:t>
            </a:r>
            <a:r>
              <a:rPr lang="en-US" sz="600" dirty="0"/>
              <a:t>	45</a:t>
            </a:r>
          </a:p>
          <a:p>
            <a:pPr marL="786030" indent="-786030"/>
            <a:r>
              <a:rPr lang="en-US" sz="600" b="1" dirty="0"/>
              <a:t>Lesson #:</a:t>
            </a:r>
            <a:r>
              <a:rPr lang="en-US" sz="600" dirty="0"/>
              <a:t>	67</a:t>
            </a:r>
          </a:p>
          <a:p>
            <a:pPr marL="786030" indent="-786030"/>
            <a:r>
              <a:rPr lang="en-US" sz="600" b="1" dirty="0"/>
              <a:t>Order #:</a:t>
            </a:r>
            <a:r>
              <a:rPr lang="en-US" sz="600" dirty="0"/>
              <a:t>	0123-45-67</a:t>
            </a:r>
          </a:p>
          <a:p>
            <a:pPr marL="786030" indent="-786030"/>
            <a:r>
              <a:rPr lang="en-US" sz="600" b="1" dirty="0"/>
              <a:t>								</a:t>
            </a:r>
          </a:p>
          <a:p>
            <a:pPr marL="580453" indent="-580453"/>
            <a:endParaRPr lang="en-US" sz="600" b="1" dirty="0"/>
          </a:p>
          <a:p>
            <a:pPr marL="786030" indent="-786030"/>
            <a:r>
              <a:rPr lang="en-US" sz="600" b="1" dirty="0">
                <a:solidFill>
                  <a:schemeClr val="accent6">
                    <a:lumMod val="50000"/>
                  </a:schemeClr>
                </a:solidFill>
              </a:rPr>
              <a:t>Lesson Question</a:t>
            </a:r>
          </a:p>
          <a:p>
            <a:pPr marL="580453" indent="-580453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  <a:endParaRPr lang="en-US" sz="600" dirty="0"/>
          </a:p>
          <a:p>
            <a:pPr marL="580453" indent="-580453"/>
            <a:endParaRPr lang="en-US" sz="600" b="1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libero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ante </a:t>
            </a:r>
            <a:r>
              <a:rPr lang="en-US" dirty="0" err="1"/>
              <a:t>tincidunt</a:t>
            </a:r>
            <a:r>
              <a:rPr lang="en-US" dirty="0"/>
              <a:t> tempus.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Etiam</a:t>
            </a:r>
            <a:r>
              <a:rPr lang="en-US" dirty="0">
                <a:solidFill>
                  <a:prstClr val="black"/>
                </a:solidFill>
              </a:rPr>
              <a:t> sit </a:t>
            </a:r>
            <a:r>
              <a:rPr lang="en-US" dirty="0" err="1">
                <a:solidFill>
                  <a:prstClr val="black"/>
                </a:solidFill>
              </a:rPr>
              <a:t>amet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orci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eget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eros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faucibus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tincidunt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US" dirty="0"/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Standards — Please list in notes pane.</a:t>
            </a:r>
          </a:p>
          <a:p>
            <a:pPr marL="580453" indent="-580453"/>
            <a:endParaRPr lang="en-US" sz="600" b="1" dirty="0">
              <a:solidFill>
                <a:srgbClr val="984807"/>
              </a:solidFill>
            </a:endParaRP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2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3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4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Summary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1 time:</a:t>
            </a:r>
          </a:p>
          <a:p>
            <a:pPr marL="580453" indent="-580453"/>
            <a:r>
              <a:rPr lang="en-US" sz="600" b="1" dirty="0">
                <a:solidFill>
                  <a:srgbClr val="984807"/>
                </a:solidFill>
              </a:rPr>
              <a:t>Assignment 2 time:</a:t>
            </a:r>
          </a:p>
          <a:p>
            <a:pPr marL="120276" indent="-120276">
              <a:buFont typeface="Arial"/>
              <a:buChar char="•"/>
            </a:pPr>
            <a:endParaRPr lang="en-US" sz="600" dirty="0"/>
          </a:p>
          <a:p>
            <a:pPr marL="120276" indent="-120276">
              <a:buFont typeface="Arial"/>
              <a:buChar char="•"/>
            </a:pPr>
            <a:endParaRPr lang="en-US" sz="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Maecenas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" y="2779390"/>
            <a:ext cx="1234201" cy="175473"/>
          </a:xfrm>
          <a:prstGeom prst="rect">
            <a:avLst/>
          </a:prstGeom>
        </p:spPr>
        <p:txBody>
          <a:bodyPr wrap="none" lIns="97576" tIns="48788" rIns="97576" bIns="48788">
            <a:spAutoFit/>
          </a:bodyPr>
          <a:lstStyle/>
          <a:p>
            <a:r>
              <a:rPr lang="en-US" sz="500" dirty="0">
                <a:solidFill>
                  <a:srgbClr val="D6156C"/>
                </a:solidFill>
              </a:rPr>
              <a:t>Lesson Shell Last Updated Oct 2018</a:t>
            </a:r>
          </a:p>
        </p:txBody>
      </p:sp>
    </p:spTree>
    <p:extLst>
      <p:ext uri="{BB962C8B-B14F-4D97-AF65-F5344CB8AC3E}">
        <p14:creationId xmlns:p14="http://schemas.microsoft.com/office/powerpoint/2010/main" val="36598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694729"/>
              </p:ext>
            </p:extLst>
          </p:nvPr>
        </p:nvGraphicFramePr>
        <p:xfrm>
          <a:off x="61565" y="195052"/>
          <a:ext cx="2466845" cy="269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55282"/>
              </p:ext>
            </p:extLst>
          </p:nvPr>
        </p:nvGraphicFramePr>
        <p:xfrm>
          <a:off x="2644471" y="195052"/>
          <a:ext cx="246684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6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4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55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Purpose</a:t>
                      </a:r>
                      <a:br>
                        <a:rPr lang="en-US" sz="7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(if applicable)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855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pic>
        <p:nvPicPr>
          <p:cNvPr id="8" name="Picture 7" descr="lesson-question-2015-07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1" y="1559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1175" indent="-511175"/>
            <a:r>
              <a:rPr lang="en-US" dirty="0"/>
              <a:t>	Words to Know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assimilation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emigrate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mandate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partition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Zionism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Warm-up Instructional Slide - This introduces </a:t>
            </a:r>
            <a:r>
              <a:rPr lang="en-US" sz="600" dirty="0">
                <a:solidFill>
                  <a:schemeClr val="accent6"/>
                </a:solidFill>
              </a:rPr>
              <a:t>4-6 vocabulary terms.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b="1" dirty="0"/>
              <a:t>Two sets of words</a:t>
            </a:r>
            <a:r>
              <a:rPr lang="en-US" sz="600" dirty="0"/>
              <a:t> appear on this slide: </a:t>
            </a:r>
            <a:r>
              <a:rPr lang="en-US" sz="600" b="1" dirty="0">
                <a:solidFill>
                  <a:schemeClr val="accent3"/>
                </a:solidFill>
              </a:rPr>
              <a:t>academic vocabulary words </a:t>
            </a:r>
            <a:r>
              <a:rPr lang="en-US" sz="600" dirty="0"/>
              <a:t>and</a:t>
            </a:r>
            <a:r>
              <a:rPr lang="en-US" sz="600" b="1" dirty="0"/>
              <a:t> </a:t>
            </a:r>
            <a:r>
              <a:rPr lang="en-US" sz="600" b="1" dirty="0">
                <a:solidFill>
                  <a:srgbClr val="7030A0"/>
                </a:solidFill>
              </a:rPr>
              <a:t>domain-specific words</a:t>
            </a:r>
            <a:r>
              <a:rPr lang="en-US" sz="600" dirty="0"/>
              <a:t>. The lesson’s objectives and content dictate which words are most valuable.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Students learn words that they will see later in the lesson and that are integral to concepts. </a:t>
            </a:r>
          </a:p>
          <a:p>
            <a:pPr marL="0" lvl="1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600" dirty="0">
                <a:solidFill>
                  <a:schemeClr val="accent6"/>
                </a:solidFill>
              </a:rPr>
              <a:t>All words should fit on this page. You can use this layout, or full width layout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When there are two sets, the order is: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chemeClr val="accent3"/>
                </a:solidFill>
              </a:rPr>
              <a:t>Academic words first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>
                <a:solidFill>
                  <a:srgbClr val="7030A0"/>
                </a:solidFill>
              </a:rPr>
              <a:t>Domain-specific words second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Words should be in alphabetical order, per set.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Some lessons may have only one type of word.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600" dirty="0"/>
              <a:t>Enter the word and definition in the notes pane below too.</a:t>
            </a:r>
          </a:p>
          <a:p>
            <a:pPr lvl="1">
              <a:spcAft>
                <a:spcPts val="0"/>
              </a:spcAft>
            </a:pPr>
            <a:endParaRPr lang="en-US" sz="6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words_to_know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Jewish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During the 1930s and ’40s, many countries began refusing Jewish refugees.</a:t>
            </a:r>
          </a:p>
          <a:p>
            <a:r>
              <a:rPr lang="en-US" dirty="0"/>
              <a:t>The number of Jewish refugees seeking entry to other countries grew quickly.</a:t>
            </a:r>
          </a:p>
          <a:p>
            <a:r>
              <a:rPr lang="en-US" dirty="0"/>
              <a:t>Countries were reluctant to support them for racial and economic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339132" y="-12275"/>
            <a:ext cx="1371600" cy="2938037"/>
          </a:xfrm>
        </p:spPr>
        <p:txBody>
          <a:bodyPr/>
          <a:lstStyle/>
          <a:p>
            <a:r>
              <a:rPr lang="en-US" dirty="0"/>
              <a:t>Timing: 6:30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dirty="0"/>
              <a:t>Exodus dock. “</a:t>
            </a:r>
            <a:r>
              <a:rPr lang="en-US" sz="800" dirty="0" err="1"/>
              <a:t>PikiWiki</a:t>
            </a:r>
            <a:r>
              <a:rPr lang="en-US" sz="800" dirty="0"/>
              <a:t> Israel 7765 Exodus 1947.jpg,” unknown. 2010 as PD, Digital Image. </a:t>
            </a: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/wiki/File:PikiWiki_Israel_7765_Exodus_1947.jpg </a:t>
            </a:r>
            <a:r>
              <a:rPr lang="en-US" sz="800" dirty="0"/>
              <a:t>(accessed March 17, 2014).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800" dirty="0"/>
          </a:p>
          <a:p>
            <a:pPr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800" dirty="0"/>
              <a:t>TN and onscreen edits </a:t>
            </a:r>
          </a:p>
        </p:txBody>
      </p:sp>
      <p:pic>
        <p:nvPicPr>
          <p:cNvPr id="23" name="Picture 22" descr="warm-up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" y="142875"/>
            <a:ext cx="457200" cy="457200"/>
          </a:xfrm>
          <a:prstGeom prst="rect">
            <a:avLst/>
          </a:prstGeom>
        </p:spPr>
      </p:pic>
      <p:pic>
        <p:nvPicPr>
          <p:cNvPr id="1026" name="Picture 2" descr="C:\Users\david\Desktop\Picture1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100" y="771658"/>
            <a:ext cx="1143000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7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magna.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cursus </a:t>
            </a:r>
            <a:r>
              <a:rPr lang="en-US" dirty="0" err="1"/>
              <a:t>nunc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78D26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79412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was the impact of the establishment of Israel?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hlinkClick r:id="rId3"/>
              </a:rPr>
              <a:t>http://commons.wikimedia.org/wiki/File:Herzl.jpg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2. Map from segment 2</a:t>
            </a:r>
          </a:p>
          <a:p>
            <a:r>
              <a:rPr lang="en-US" dirty="0"/>
              <a:t>3. http://en.wikipedia.org/wiki/File:Afulahagana.jpg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lesson-question-ol-0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2876"/>
            <a:ext cx="457200" cy="457200"/>
          </a:xfrm>
          <a:prstGeom prst="rect">
            <a:avLst/>
          </a:prstGeom>
        </p:spPr>
      </p:pic>
      <p:sp>
        <p:nvSpPr>
          <p:cNvPr id="11" name="Alternate Process 12"/>
          <p:cNvSpPr/>
          <p:nvPr/>
        </p:nvSpPr>
        <p:spPr bwMode="auto">
          <a:xfrm>
            <a:off x="73212" y="2185402"/>
            <a:ext cx="1098550" cy="4213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Roots of Israel</a:t>
            </a:r>
          </a:p>
        </p:txBody>
      </p:sp>
      <p:sp>
        <p:nvSpPr>
          <p:cNvPr id="15" name="Alternate Process 13"/>
          <p:cNvSpPr/>
          <p:nvPr/>
        </p:nvSpPr>
        <p:spPr bwMode="auto">
          <a:xfrm>
            <a:off x="1266119" y="2164051"/>
            <a:ext cx="1098550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road to statehood</a:t>
            </a:r>
          </a:p>
        </p:txBody>
      </p:sp>
      <p:sp>
        <p:nvSpPr>
          <p:cNvPr id="18" name="Alternate Process 13"/>
          <p:cNvSpPr/>
          <p:nvPr/>
        </p:nvSpPr>
        <p:spPr bwMode="auto">
          <a:xfrm>
            <a:off x="2480557" y="2164051"/>
            <a:ext cx="1146176" cy="4426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877C4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Establishment of Israel </a:t>
            </a:r>
          </a:p>
        </p:txBody>
      </p:sp>
      <p:pic>
        <p:nvPicPr>
          <p:cNvPr id="2050" name="Picture 2" descr="C:\Users\david\Desktop\Picture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3" y="948088"/>
            <a:ext cx="457200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avid\Desktop\Picture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94" y="95443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avid\Desktop\Picture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73" y="948088"/>
            <a:ext cx="4572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nisi.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ligula,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consequat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ac,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lorem ante, </a:t>
            </a:r>
            <a:r>
              <a:rPr lang="en-US" dirty="0" err="1"/>
              <a:t>dapibus</a:t>
            </a:r>
            <a:r>
              <a:rPr lang="en-US" dirty="0"/>
              <a:t> in,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a, </a:t>
            </a:r>
            <a:r>
              <a:rPr lang="en-US" dirty="0" err="1"/>
              <a:t>tellus</a:t>
            </a:r>
            <a:r>
              <a:rPr lang="en-US" dirty="0"/>
              <a:t>.</a:t>
            </a:r>
            <a:r>
              <a:rPr lang="en-US" dirty="0">
                <a:solidFill>
                  <a:srgbClr val="333333"/>
                </a:solidFill>
                <a:latin typeface="Arial"/>
              </a:rPr>
              <a:t> </a:t>
            </a: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5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pic>
        <p:nvPicPr>
          <p:cNvPr id="7" name="Picture 6" descr="assignment_ol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" y="15082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0682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EVELOPM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Task Slide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6350" cmpd="sng">
          <a:solidFill>
            <a:schemeClr val="accent1"/>
          </a:solidFill>
          <a:round/>
          <a:headEnd/>
          <a:tailEnd/>
        </a:ln>
      </a:spPr>
      <a:bodyPr wrap="none" lIns="0" tIns="0" rIns="0" bIns="0" anchor="ctr"/>
      <a:lstStyle>
        <a:defPPr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Video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>
            <a:lumMod val="20000"/>
            <a:lumOff val="80000"/>
          </a:schemeClr>
        </a:solidFill>
        <a:ln w="6350" cmpd="sng">
          <a:solidFill>
            <a:schemeClr val="accent4"/>
          </a:solidFill>
          <a:miter lim="800000"/>
          <a:headEnd/>
          <a:tailEnd/>
        </a:ln>
      </a:spPr>
      <a:bodyPr wrap="square" lIns="45720" tIns="45720" rIns="45720" bIns="45720" anchor="ctr"/>
      <a:lstStyle>
        <a:defPPr algn="ctr">
          <a:spcBef>
            <a:spcPct val="0"/>
          </a:spcBef>
          <a:defRPr sz="1000" b="1" dirty="0" err="1"/>
        </a:defPPr>
      </a:lst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Anchor Slides">
  <a:themeElements>
    <a:clrScheme name="Jupiter">
      <a:dk1>
        <a:srgbClr val="333333"/>
      </a:dk1>
      <a:lt1>
        <a:srgbClr val="FFFFFF"/>
      </a:lt1>
      <a:dk2>
        <a:srgbClr val="6E7075"/>
      </a:dk2>
      <a:lt2>
        <a:srgbClr val="C1BFBF"/>
      </a:lt2>
      <a:accent1>
        <a:srgbClr val="327788"/>
      </a:accent1>
      <a:accent2>
        <a:srgbClr val="F78D26"/>
      </a:accent2>
      <a:accent3>
        <a:srgbClr val="7FB14D"/>
      </a:accent3>
      <a:accent4>
        <a:srgbClr val="349591"/>
      </a:accent4>
      <a:accent5>
        <a:srgbClr val="7030A0"/>
      </a:accent5>
      <a:accent6>
        <a:srgbClr val="F4473C"/>
      </a:accent6>
      <a:hlink>
        <a:srgbClr val="47A5C9"/>
      </a:hlink>
      <a:folHlink>
        <a:srgbClr val="798EE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e8c147c-4a44-4efb-abf1-e3af25080dca">NYTQRMT4MAHZ-1-73408</_dlc_DocId>
    <_dlc_DocIdUrl xmlns="8e8c147c-4a44-4efb-abf1-e3af25080dca">
      <Url>http://eportal.education2020.com/Curriculum/CMath/_layouts/DocIdRedir.aspx?ID=NYTQRMT4MAHZ-1-73408</Url>
      <Description>NYTQRMT4MAHZ-1-73408</Description>
    </_dlc_DocIdUrl>
    <Target_x0020_Audiences xmlns="e488ce5d-f489-49a9-8091-c8b3fdc3ce56" xsi:nil="true"/>
    <Order0 xmlns="e488ce5d-f489-49a9-8091-c8b3fdc3ce56" xsi:nil="true"/>
    <TaxCatchAll xmlns="8e8c147c-4a44-4efb-abf1-e3af25080dca">
      <Value>7432</Value>
    </TaxCatchAll>
    <TaxKeywordTaxHTField xmlns="8e8c147c-4a44-4efb-abf1-e3af25080dca">
      <Terms xmlns="http://schemas.microsoft.com/office/infopath/2007/PartnerControls">
        <TermInfo xmlns="http://schemas.microsoft.com/office/infopath/2007/PartnerControls">
          <TermName xmlns="http://schemas.microsoft.com/office/infopath/2007/PartnerControls">Lesson Shell</TermName>
          <TermId xmlns="http://schemas.microsoft.com/office/infopath/2007/PartnerControls">7b823159-1b76-4161-b004-4b1e873e8ffe</TermId>
        </TermInfo>
      </Terms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E047193BC4D488013BD62D08FAFFE" ma:contentTypeVersion="6" ma:contentTypeDescription="Create a new document." ma:contentTypeScope="" ma:versionID="6b34661b261597ae7a7c5c6de3aaa4e0">
  <xsd:schema xmlns:xsd="http://www.w3.org/2001/XMLSchema" xmlns:xs="http://www.w3.org/2001/XMLSchema" xmlns:p="http://schemas.microsoft.com/office/2006/metadata/properties" xmlns:ns2="8e8c147c-4a44-4efb-abf1-e3af25080dca" xmlns:ns3="e488ce5d-f489-49a9-8091-c8b3fdc3ce56" targetNamespace="http://schemas.microsoft.com/office/2006/metadata/properties" ma:root="true" ma:fieldsID="d3fc6188786beeb9611fd14ed2e48f86" ns2:_="" ns3:_="">
    <xsd:import namespace="8e8c147c-4a44-4efb-abf1-e3af25080dca"/>
    <xsd:import namespace="e488ce5d-f489-49a9-8091-c8b3fdc3ce56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Target_x0020_Audiences" minOccurs="0"/>
                <xsd:element ref="ns2:_dlc_DocId" minOccurs="0"/>
                <xsd:element ref="ns2:_dlc_DocIdUrl" minOccurs="0"/>
                <xsd:element ref="ns2:_dlc_DocIdPersistId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147c-4a44-4efb-abf1-e3af25080dca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c92f40f2-0dae-420a-b818-205efde777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e144788f-eb56-466f-9027-41993022a6df}" ma:internalName="TaxCatchAll" ma:showField="CatchAllData" ma:web="8e8c147c-4a44-4efb-abf1-e3af25080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8ce5d-f489-49a9-8091-c8b3fdc3ce5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1" nillable="true" ma:displayName="Target Audiences" ma:internalName="Target_x0020_Audiences">
      <xsd:simpleType>
        <xsd:restriction base="dms:Unknown"/>
      </xsd:simpleType>
    </xsd:element>
    <xsd:element name="Order0" ma:index="15" nillable="true" ma:displayName="Order" ma:internalName="Orde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CF812-387C-4DE4-B9A3-9F7A72D3EC4A}">
  <ds:schemaRefs>
    <ds:schemaRef ds:uri="http://schemas.microsoft.com/sharepoint/event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C7416547-9528-4DED-9142-FDA4CE3DA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8530-3CCC-436F-BB00-72BDEC3E8657}">
  <ds:schemaRefs>
    <ds:schemaRef ds:uri="http://schemas.microsoft.com/office/2006/documentManagement/types"/>
    <ds:schemaRef ds:uri="8e8c147c-4a44-4efb-abf1-e3af25080dca"/>
    <ds:schemaRef ds:uri="e488ce5d-f489-49a9-8091-c8b3fdc3ce56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A8092F6-8E09-4484-9FBF-061A174E512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8c147c-4a44-4efb-abf1-e3af25080dca"/>
    <ds:schemaRef ds:uri="e488ce5d-f489-49a9-8091-c8b3fdc3ce5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21276</TotalTime>
  <Words>986</Words>
  <Application>Microsoft Office PowerPoint</Application>
  <PresentationFormat>Custom</PresentationFormat>
  <Paragraphs>167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Video Slides</vt:lpstr>
      <vt:lpstr>Task Slide</vt:lpstr>
      <vt:lpstr>Anchor Slides</vt:lpstr>
      <vt:lpstr>1_DEVELOPMENT SLIDES</vt:lpstr>
      <vt:lpstr>DEVELOPMENT SLIDES</vt:lpstr>
      <vt:lpstr>1_Task Slide</vt:lpstr>
      <vt:lpstr>1_Video Slides</vt:lpstr>
      <vt:lpstr>1_Anchor Slides</vt:lpstr>
      <vt:lpstr>Lesson Info</vt:lpstr>
      <vt:lpstr>Version History</vt:lpstr>
      <vt:lpstr> Aenean imperdiet. Etiam ultricies?</vt:lpstr>
      <vt:lpstr> Words to Know</vt:lpstr>
      <vt:lpstr> Jewish Refugees</vt:lpstr>
      <vt:lpstr> Aenean imperdiet. Etiam ultricies?</vt:lpstr>
      <vt:lpstr> What was the impact of the establishment of Israel? </vt:lpstr>
      <vt:lpstr> Vivamus elementum semper nisi.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Potter</dc:creator>
  <cp:keywords>Lesson Shell</cp:keywords>
  <cp:lastModifiedBy>David Milatz</cp:lastModifiedBy>
  <cp:revision>620</cp:revision>
  <dcterms:created xsi:type="dcterms:W3CDTF">2012-10-09T20:38:32Z</dcterms:created>
  <dcterms:modified xsi:type="dcterms:W3CDTF">2019-10-24T20:58:39Z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0x010100A0CE047193BC4D488013BD62D08FAFFE</vt:lpwstr>
  </property>
  <property fmtid="{D5CDD505-2E9C-101B-9397-08002B2CF9AE}" pid="3" name="_dlc_DocIdItemGuid">
    <vt:lpwstr>1094455f-c08c-4f95-8158-070f956f0c53</vt:lpwstr>
  </property>
  <property fmtid="{D5CDD505-2E9C-101B-9397-08002B2CF9AE}" pid="4" name="TaxKeyword">
    <vt:lpwstr>7432;#Lesson Shell|7b823159-1b76-4161-b004-4b1e873e8ffe</vt:lpwstr>
  </property>
</Properties>
</file>