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</p:sldMasterIdLst>
  <p:notesMasterIdLst>
    <p:notesMasterId r:id="rId19"/>
  </p:notesMasterIdLst>
  <p:handoutMasterIdLst>
    <p:handoutMasterId r:id="rId20"/>
  </p:handoutMasterIdLst>
  <p:sldIdLst>
    <p:sldId id="378" r:id="rId11"/>
    <p:sldId id="445" r:id="rId12"/>
    <p:sldId id="415" r:id="rId13"/>
    <p:sldId id="491" r:id="rId14"/>
    <p:sldId id="492" r:id="rId15"/>
    <p:sldId id="493" r:id="rId16"/>
    <p:sldId id="399" r:id="rId17"/>
    <p:sldId id="436" r:id="rId18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91"/>
            <p14:sldId id="492"/>
            <p14:sldId id="493"/>
          </p14:sldIdLst>
        </p14:section>
        <p14:section name="Instruction 1" id="{AE5A990C-C555-42D6-9516-C2C99F78FCDA}">
          <p14:sldIdLst>
            <p14:sldId id="399"/>
            <p14:sldId id="436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73481" autoAdjust="0"/>
  </p:normalViewPr>
  <p:slideViewPr>
    <p:cSldViewPr snapToGrid="0">
      <p:cViewPr>
        <p:scale>
          <a:sx n="150" d="100"/>
          <a:sy n="150" d="100"/>
        </p:scale>
        <p:origin x="-1590" y="-336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 smtClean="0"/>
          </a:p>
          <a:p>
            <a:r>
              <a:rPr lang="en-US" sz="1100" b="1" dirty="0" smtClean="0"/>
              <a:t>Timing </a:t>
            </a:r>
            <a:r>
              <a:rPr lang="en-US" sz="1100" b="1" dirty="0"/>
              <a:t>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 smtClean="0"/>
              <a:t>Cum </a:t>
            </a:r>
            <a:r>
              <a:rPr lang="fr-FR" sz="1100" b="1" baseline="0" dirty="0" err="1" smtClean="0"/>
              <a:t>sociis</a:t>
            </a:r>
            <a:r>
              <a:rPr lang="fr-FR" sz="1100" b="1" baseline="0" dirty="0" smtClean="0"/>
              <a:t> </a:t>
            </a:r>
            <a:r>
              <a:rPr lang="fr-FR" sz="1100" b="1" baseline="0" dirty="0" err="1" smtClean="0"/>
              <a:t>natoque</a:t>
            </a:r>
            <a:r>
              <a:rPr lang="fr-FR" sz="1100" b="1" baseline="0" dirty="0" smtClean="0"/>
              <a:t> </a:t>
            </a:r>
            <a:r>
              <a:rPr lang="fr-FR" sz="1100" b="1" baseline="0" dirty="0" err="1" smtClean="0"/>
              <a:t>penatibus</a:t>
            </a:r>
            <a:r>
              <a:rPr lang="fr-FR" sz="1100" b="1" baseline="0" dirty="0" smtClean="0"/>
              <a:t> et </a:t>
            </a:r>
            <a:r>
              <a:rPr lang="fr-FR" sz="1100" b="1" baseline="0" dirty="0" err="1" smtClean="0"/>
              <a:t>magnis</a:t>
            </a:r>
            <a:r>
              <a:rPr lang="fr-FR" sz="1100" b="1" baseline="0" dirty="0" smtClean="0"/>
              <a:t> dis </a:t>
            </a:r>
            <a:r>
              <a:rPr lang="fr-FR" sz="1100" b="1" baseline="0" dirty="0" err="1" smtClean="0"/>
              <a:t>parturient</a:t>
            </a:r>
            <a:r>
              <a:rPr lang="fr-FR" sz="1100" b="1" baseline="0" dirty="0" smtClean="0"/>
              <a:t> montes, </a:t>
            </a:r>
            <a:r>
              <a:rPr lang="fr-FR" sz="1100" b="1" baseline="0" dirty="0" err="1" smtClean="0"/>
              <a:t>nascetur</a:t>
            </a:r>
            <a:r>
              <a:rPr lang="fr-FR" sz="1100" b="1" baseline="0" dirty="0" smtClean="0"/>
              <a:t> </a:t>
            </a:r>
            <a:r>
              <a:rPr lang="fr-FR" sz="1100" b="1" baseline="0" dirty="0" err="1" smtClean="0"/>
              <a:t>ridiculus</a:t>
            </a:r>
            <a:r>
              <a:rPr lang="fr-FR" sz="1100" b="1" baseline="0" dirty="0" smtClean="0"/>
              <a:t> </a:t>
            </a:r>
            <a:r>
              <a:rPr lang="fr-FR" sz="1100" b="1" baseline="0" dirty="0" err="1" smtClean="0"/>
              <a:t>musf</a:t>
            </a:r>
            <a:r>
              <a:rPr lang="fr-FR" sz="1100" b="1" baseline="0" dirty="0" smtClean="0"/>
              <a:t>.</a:t>
            </a:r>
            <a:endParaRPr lang="en-US" sz="1100" b="1" baseline="0" dirty="0" smtClean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 smtClean="0"/>
              <a:t>Donec quam felis, ultricies nec, pellentesque eu, pretium quis, sem.</a:t>
            </a:r>
            <a:r>
              <a:rPr lang="en-US" sz="1100" b="0" baseline="0" dirty="0" smtClean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644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#video</a:t>
                </a:r>
              </a:p>
              <a:p>
                <a:r>
                  <a:rPr lang="en-US" sz="1100" b="1" dirty="0" smtClean="0"/>
                  <a:t>Timing </a:t>
                </a:r>
                <a:r>
                  <a:rPr lang="en-US" sz="1100" b="1" dirty="0"/>
                  <a:t>≈ 0.5 minute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base"/>
                <a:r>
                  <a:rPr lang="en-US" sz="11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Here are some important words you’ll learn in this lesson.</a:t>
                </a:r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pPr rtl="0" fontAlgn="base"/>
                <a:r>
                  <a:rPr lang="en-US" sz="11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[READ WORDS TO KNOW]</a:t>
                </a:r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pPr rtl="0" fontAlgn="base"/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endParaRPr lang="en-US" sz="1100" dirty="0"/>
              </a:p>
              <a:p>
                <a:r>
                  <a:rPr lang="en-US" sz="1100" b="1" dirty="0"/>
                  <a:t>Words and Definitions:</a:t>
                </a:r>
              </a:p>
              <a:p>
                <a:endParaRPr lang="en-US" sz="1100" b="1" dirty="0"/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alternative hypothesis – the claim that we are trying to find evidence for in a significance test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 hypothesis – the claim that we weight evidence against in a significance test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one-sided – the alternative hypothesis is one-sided if it states that a parameter is greater than the null value or if it states that the parameter is less than the null value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-value –  the 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-value of a test is the probability of getting evidence for the alternative hypothesis (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b="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as strong or stronger than the observed evidence when the null hypothesis (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b="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true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significance level – the significance level </a:t>
                </a:r>
                <a14:m>
                  <m:oMath xmlns:m="http://schemas.openxmlformats.org/officeDocument/2006/math">
                    <m:r>
                      <a:rPr lang="en-US" sz="11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</m:oMath>
                </a14:m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value that we use as a boundary for deciding whether an observed result is unlikely to happen by chance alone when the null hypothesis is true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significance test –  A significance test is a formal procedure for using observed data to decide between two competing claims (called hypotheses). The claims are usually statements about parameters.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two-sided – The alternative hypothesis is two-sided if it states that the parameter is different from the null value (it could be either greater than or less than)</a:t>
                </a:r>
              </a:p>
              <a:p>
                <a:endParaRPr lang="en-US" sz="1100" b="0" dirty="0"/>
              </a:p>
              <a:p>
                <a:endParaRPr lang="en-US" sz="1100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100" b="1" dirty="0"/>
                  <a:t>Timing ≈ 0.5 minute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base"/>
                <a:r>
                  <a:rPr lang="en-US" sz="11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Here are some important words you’ll learn in this lesson.</a:t>
                </a:r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pPr rtl="0" fontAlgn="base"/>
                <a:r>
                  <a:rPr lang="en-US" sz="11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[READ WORDS TO KNOW]</a:t>
                </a:r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pPr rtl="0" fontAlgn="base"/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endParaRPr lang="en-US" sz="1100" dirty="0"/>
              </a:p>
              <a:p>
                <a:r>
                  <a:rPr lang="en-US" sz="1100" b="1" dirty="0"/>
                  <a:t>Words and Definitions:</a:t>
                </a:r>
              </a:p>
              <a:p>
                <a:endParaRPr lang="en-US" sz="1100" b="1" dirty="0"/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Alternative hypothesis – The claim that we are trying to find evidence for in a significance test.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 hypothesis – The claim that we weight evidence against in a significance test.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One-sided – The alternative hypothesis is one-sided if it states that a parameter is greater than the null value or if it states that the parameter is less than the null value.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-value –  The 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-value of a test is the probability of getting evidence for the alternative hypothesis (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b="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as strong or stronger than the observed evidence when the null hypothesis (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b="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true.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Significance level – The significance level </a:t>
                </a:r>
                <a:r>
                  <a:rPr lang="en-US" sz="1100" b="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𝛼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value that we use as a boundary for deciding whether an observed result is unlikely to happen by chance alone when the null hypothesis is true.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Significance test –  A significance test is a formal procedure for using observed data to decide between two competing claims (called hypotheses). The claims are usually statements about parameters.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Two-sided – The alternative hypothesis is two-sided if it states that the parameter is different from the null value (it could be either greater than or less than).</a:t>
                </a:r>
              </a:p>
              <a:p>
                <a:endParaRPr lang="en-US" sz="1100" b="0" dirty="0"/>
              </a:p>
              <a:p>
                <a:endParaRPr lang="en-US" sz="1100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#frame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#instruct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#video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fw</a:t>
                </a:r>
                <a:endParaRPr lang="en-US" sz="1100" b="1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100" b="1" dirty="0" smtClean="0"/>
                  <a:t>Timing </a:t>
                </a:r>
                <a:r>
                  <a:rPr lang="en-US" sz="1100" b="1" dirty="0"/>
                  <a:t>≈ 1.5 minutes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first two conditions are checked in the same manner as we did when we constructed a confidence interval for one proportion. 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Notice in the third condition, the Large Counts condition, that we are using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the check. These values represent the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expected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 of successes and the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expected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 of failures when the null hypothesis is true.</a:t>
                </a:r>
              </a:p>
              <a:p>
                <a:pPr lvl="0"/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“Random” condition is violated, then the data is not suitable for inference.</a:t>
                </a:r>
              </a:p>
              <a:p>
                <a:pPr lvl="0"/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10% condition is violated, then the standard deviation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that we compute from the formula sqrt(p(1-p)/n) will overestimate the true value of the standard deviation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(It will be too big). This will cause the sampling distribution to appear more variable than it really is (we lose some precision).</a:t>
                </a:r>
              </a:p>
              <a:p>
                <a:pPr lvl="0"/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Large Counts condition is violated, then we cannot be assured that the shape of the sampling distribution is approximately Normal.</a:t>
                </a:r>
              </a:p>
              <a:p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100" b="1" dirty="0"/>
                  <a:t>Timing ≈ 1.5 minutes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first two conditions are checked in the same manner as we did when we constructed a confidence interval for one proportion. 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Notice in the third condition, the Large Counts condition, that we are using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instead of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charset="0"/>
                    <a:ea typeface="+mn-ea"/>
                    <a:cs typeface="+mn-cs"/>
                  </a:rPr>
                  <a:t>𝑝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 ̂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the check. These values represent the expected number of successes and the expected number of failures when the null hypothesis is true.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“Random” condition is violated, then the data is not suitable for inference.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10% condition is violated then the standard deviation of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charset="0"/>
                    <a:ea typeface="+mn-ea"/>
                    <a:cs typeface="+mn-cs"/>
                  </a:rPr>
                  <a:t>𝑝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 ̂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that we compute from the formula sqrt(p(1-p)/n) will overestimate the true value of the standard deviation of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charset="0"/>
                    <a:ea typeface="+mn-ea"/>
                    <a:cs typeface="+mn-cs"/>
                  </a:rPr>
                  <a:t>𝑝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 ̂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(It will be too big). This will cause the sampling distribution to appear more variable than it really is. (We lose some precision).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Large Counts condition is violated then we cannot be assured that the shape of the sampling distribution is approximately Normal.</a:t>
                </a:r>
              </a:p>
              <a:p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endParaRPr lang="en-US" sz="1100" dirty="0"/>
              </a:p>
              <a:p>
                <a:endParaRPr lang="en-US" sz="1100" dirty="0"/>
              </a:p>
              <a:p>
                <a:r>
                  <a:rPr lang="en-US" sz="1100" b="1" u="none" dirty="0"/>
                  <a:t>Sources:</a:t>
                </a:r>
                <a:endParaRPr lang="en-US" sz="1100" u="non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1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3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 smtClean="0"/>
              <a:t>Timing </a:t>
            </a:r>
            <a:r>
              <a:rPr lang="en-US" sz="1100" b="1" dirty="0"/>
              <a:t>≈ 1 minute</a:t>
            </a:r>
          </a:p>
          <a:p>
            <a:r>
              <a:rPr lang="en-US" sz="1100" b="1" dirty="0"/>
              <a:t>Hint Audio: </a:t>
            </a:r>
            <a:r>
              <a:rPr lang="en-US" sz="1100" b="0" dirty="0"/>
              <a:t>The null hypothesis is a statement that the parameter of interest is equal to the claimed value. The alternative</a:t>
            </a:r>
            <a:r>
              <a:rPr lang="en-US" sz="1100" b="0" baseline="0" dirty="0"/>
              <a:t> hypothesis</a:t>
            </a:r>
            <a:r>
              <a:rPr lang="en-US" sz="1100" b="0" dirty="0"/>
              <a:t> is what we believe we have evidence for and will contain either a less-than sign, a greater-than sign, or a not-equal-to sign.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activityname</a:t>
                </a:r>
                <a:endParaRPr lang="en-US" sz="1100" b="1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#fc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#anchor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#video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fw</a:t>
                </a:r>
                <a:endParaRPr lang="en-US" sz="1100" b="1" dirty="0" smtClean="0"/>
              </a:p>
              <a:p>
                <a:r>
                  <a:rPr lang="en-US" sz="1100" b="1" dirty="0" smtClean="0"/>
                  <a:t>Timing </a:t>
                </a:r>
                <a:r>
                  <a:rPr lang="en-US" sz="1100" b="1" dirty="0"/>
                  <a:t>≈ 0.5 </a:t>
                </a:r>
                <a:r>
                  <a:rPr lang="en-US" sz="1100" b="1" dirty="0" smtClean="0"/>
                  <a:t>minute</a:t>
                </a:r>
              </a:p>
              <a:p>
                <a:endParaRPr lang="en-US" sz="1100" b="1" dirty="0" smtClean="0"/>
              </a:p>
              <a:p>
                <a:pPr marL="0" marR="0" lvl="0" indent="0" algn="l" defTabSz="4644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Remember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null hypothesis will always contain an equal sign. Suppose, for example that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0.4 and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0.4.    There is no need to have the null “complete” the alternative (we do not need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be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≥ 0.4) because if we find convincing evidence that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0.4, then this evidence would be even MORE convincing if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was 0.41 or 0.42, or 0.43 … So we only have to concern ourselves with the evidence against 0.4</a:t>
                </a:r>
                <a:r>
                  <a:rPr lang="en-US" sz="11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100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activityname</a:t>
                </a:r>
                <a:endParaRPr lang="en-US" sz="1100" b="1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#fc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#anchor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#video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fw</a:t>
                </a:r>
                <a:endParaRPr lang="en-US" sz="1100" b="1" dirty="0" smtClean="0"/>
              </a:p>
              <a:p>
                <a:r>
                  <a:rPr lang="en-US" sz="1100" b="1" dirty="0" smtClean="0"/>
                  <a:t>Timing </a:t>
                </a:r>
                <a:r>
                  <a:rPr lang="en-US" sz="1100" b="1" dirty="0"/>
                  <a:t>≈ 0.5 </a:t>
                </a:r>
                <a:r>
                  <a:rPr lang="en-US" sz="1100" b="1" dirty="0" smtClean="0"/>
                  <a:t>minute</a:t>
                </a:r>
              </a:p>
              <a:p>
                <a:endParaRPr lang="en-US" sz="1100" b="1" dirty="0" smtClean="0"/>
              </a:p>
              <a:p>
                <a:pPr marL="0" marR="0" lvl="0" indent="0" algn="l" defTabSz="4644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Remember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null hypothesis will always contain an equal sign. Suppose, for example that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0.4 and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0.4.    There is no need to have the null “complete” the alternative (we do not need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be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≥ 0.4) because if we find convincing evidence that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0.4, then this evidence would be even MORE convincing if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was 0.41 or 0.42, or 0.43 … So we only have to concern ourselves with the evidence against 0.4</a:t>
                </a:r>
                <a:r>
                  <a:rPr lang="en-US" sz="11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100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#</a:t>
            </a:r>
            <a:r>
              <a:rPr lang="en-US" sz="1800" b="1" dirty="0" err="1" smtClean="0"/>
              <a:t>activityname</a:t>
            </a:r>
            <a:endParaRPr lang="en-US" sz="1800" b="1" dirty="0" smtClean="0"/>
          </a:p>
          <a:p>
            <a:r>
              <a:rPr lang="en-US" sz="1800" b="1" dirty="0" smtClean="0"/>
              <a:t>#fc</a:t>
            </a:r>
          </a:p>
          <a:p>
            <a:r>
              <a:rPr lang="en-US" sz="1800" b="1" dirty="0" smtClean="0"/>
              <a:t>#html</a:t>
            </a:r>
          </a:p>
          <a:p>
            <a:r>
              <a:rPr lang="en-US" sz="1800" b="1" dirty="0" smtClean="0"/>
              <a:t>#</a:t>
            </a:r>
            <a:r>
              <a:rPr lang="en-US" sz="1800" b="1" dirty="0" err="1" smtClean="0"/>
              <a:t>fw</a:t>
            </a:r>
            <a:endParaRPr lang="en-US" sz="1800" b="1" dirty="0" smtClean="0"/>
          </a:p>
          <a:p>
            <a:r>
              <a:rPr lang="en-US" sz="1800" b="1" dirty="0" smtClean="0"/>
              <a:t>Timing </a:t>
            </a:r>
            <a:r>
              <a:rPr lang="en-US" sz="1800" b="1" dirty="0"/>
              <a:t>≈ 0.5 </a:t>
            </a:r>
            <a:r>
              <a:rPr lang="en-US" sz="1800" b="1" dirty="0" smtClean="0"/>
              <a:t>minutes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</a:t>
            </a:r>
            <a:r>
              <a:rPr lang="en-US" sz="600" dirty="0" smtClean="0"/>
              <a:t>0123 </a:t>
            </a:r>
            <a:r>
              <a:rPr lang="en-US" sz="600" dirty="0" err="1" smtClean="0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</a:t>
            </a:r>
            <a:r>
              <a:rPr lang="en-US" sz="600" dirty="0" smtClean="0"/>
              <a:t>45</a:t>
            </a:r>
            <a:endParaRPr lang="en-US" sz="600" dirty="0"/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</a:t>
            </a:r>
            <a:r>
              <a:rPr lang="en-US" sz="600" dirty="0" smtClean="0"/>
              <a:t>67</a:t>
            </a:r>
            <a:endParaRPr lang="en-US" sz="600" dirty="0"/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</a:t>
            </a:r>
            <a:r>
              <a:rPr lang="en-US" sz="600" dirty="0" smtClean="0"/>
              <a:t>0123-45-67</a:t>
            </a:r>
            <a:endParaRPr lang="en-US" sz="600" dirty="0"/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/>
              <a:t>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</a:t>
            </a:r>
            <a:r>
              <a:rPr lang="en-US" dirty="0" smtClean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 smtClean="0"/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Time</a:t>
            </a:r>
            <a:r>
              <a:rPr lang="en-US" sz="600" b="1" dirty="0">
                <a:solidFill>
                  <a:srgbClr val="984807"/>
                </a:solidFill>
              </a:rPr>
              <a:t>:</a:t>
            </a: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1 </a:t>
            </a:r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2 </a:t>
            </a:r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3 </a:t>
            </a:r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4 </a:t>
            </a:r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Duis</a:t>
            </a:r>
            <a:r>
              <a:rPr lang="en-US" dirty="0"/>
              <a:t> </a:t>
            </a:r>
            <a:r>
              <a:rPr lang="en-US" dirty="0" err="1" smtClean="0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Purpose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Purpose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	Words to Know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alternative hypothesis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null hypothesis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one-sided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5"/>
                </a:solidFill>
                <a:latin typeface="+mj-lt"/>
              </a:rPr>
              <a:t>P</a:t>
            </a:r>
            <a:r>
              <a:rPr lang="en-US" b="1" dirty="0">
                <a:solidFill>
                  <a:schemeClr val="accent5"/>
                </a:solidFill>
                <a:latin typeface="+mj-lt"/>
              </a:rPr>
              <a:t>-value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significance level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significance test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two-sided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 smtClean="0">
                <a:solidFill>
                  <a:schemeClr val="accent3"/>
                </a:solidFill>
              </a:rPr>
              <a:t>Academic </a:t>
            </a:r>
            <a:r>
              <a:rPr lang="en-US" sz="600" dirty="0">
                <a:solidFill>
                  <a:schemeClr val="accent3"/>
                </a:solidFill>
              </a:rPr>
              <a:t>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 marL="0" lvl="1" indent="0">
              <a:spcAft>
                <a:spcPts val="0"/>
              </a:spcAft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9" name="Picture 8" descr="words-to-know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9139"/>
            <a:ext cx="457200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A565744-9D50-48B2-81A3-38E89C70EFC9}"/>
              </a:ext>
            </a:extLst>
          </p:cNvPr>
          <p:cNvSpPr/>
          <p:nvPr/>
        </p:nvSpPr>
        <p:spPr>
          <a:xfrm>
            <a:off x="0" y="2632988"/>
            <a:ext cx="5202238" cy="183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Maecenas tempus,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quam semper libero, sit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ipsum.</a:t>
            </a:r>
          </a:p>
        </p:txBody>
      </p:sp>
    </p:spTree>
    <p:extLst>
      <p:ext uri="{BB962C8B-B14F-4D97-AF65-F5344CB8AC3E}">
        <p14:creationId xmlns:p14="http://schemas.microsoft.com/office/powerpoint/2010/main" val="40292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975" indent="-1588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F9C3BF09-CB2F-40F5-9AA2-8E4DE371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significance test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A1BBC8D-F7B7-4CD9-AD09-92912B8A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82BF48F-D726-4FDB-8699-D30050FBE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7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 smtClean="0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2763" indent="-512763"/>
            <a:r>
              <a:rPr lang="en-US" dirty="0"/>
              <a:t>	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38530-3CCC-436F-BB00-72BDEC3E8657}">
  <ds:schemaRefs>
    <ds:schemaRef ds:uri="e488ce5d-f489-49a9-8091-c8b3fdc3ce56"/>
    <ds:schemaRef ds:uri="8e8c147c-4a44-4efb-abf1-e3af25080dca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21264</TotalTime>
  <Words>806</Words>
  <Application>Microsoft Office PowerPoint</Application>
  <PresentationFormat>Custom</PresentationFormat>
  <Paragraphs>140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Lesson Info</vt:lpstr>
      <vt:lpstr>Version History</vt:lpstr>
      <vt:lpstr> Aenean imperdiet. Etiam ultricies?</vt:lpstr>
      <vt:lpstr> Words to Know</vt:lpstr>
      <vt:lpstr>Aenean imperdiet. Etiam ultricies?</vt:lpstr>
      <vt:lpstr> Aenean imperdiet. Etiam ultricies?</vt:lpstr>
      <vt:lpstr>  Sed fringilla mauris sit amet nibh?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dmilatz</cp:lastModifiedBy>
  <cp:revision>615</cp:revision>
  <dcterms:created xsi:type="dcterms:W3CDTF">2012-10-09T20:38:32Z</dcterms:created>
  <dcterms:modified xsi:type="dcterms:W3CDTF">2019-10-15T20:27:04Z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