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82" r:id="rId5"/>
    <p:sldId id="283" r:id="rId6"/>
    <p:sldId id="284" r:id="rId7"/>
    <p:sldId id="285" r:id="rId8"/>
    <p:sldId id="286" r:id="rId9"/>
    <p:sldId id="287" r:id="rId10"/>
    <p:sldId id="264"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3" autoAdjust="0"/>
    <p:restoredTop sz="94660"/>
  </p:normalViewPr>
  <p:slideViewPr>
    <p:cSldViewPr snapToGrid="0">
      <p:cViewPr varScale="1">
        <p:scale>
          <a:sx n="73" d="100"/>
          <a:sy n="73" d="100"/>
        </p:scale>
        <p:origin x="91"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35EEF5A-BF9E-4E6E-BFE7-4CE5C5341BC5}" type="datetimeFigureOut">
              <a:rPr lang="en-US" smtClean="0"/>
              <a:t>8/5/2020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603593A-C470-4AA8-A333-0252FE63B249}"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1488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EEF5A-BF9E-4E6E-BFE7-4CE5C5341BC5}"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3593A-C470-4AA8-A333-0252FE63B249}" type="slidenum">
              <a:rPr lang="en-US" smtClean="0"/>
              <a:t>‹#›</a:t>
            </a:fld>
            <a:endParaRPr lang="en-US"/>
          </a:p>
        </p:txBody>
      </p:sp>
    </p:spTree>
    <p:extLst>
      <p:ext uri="{BB962C8B-B14F-4D97-AF65-F5344CB8AC3E}">
        <p14:creationId xmlns:p14="http://schemas.microsoft.com/office/powerpoint/2010/main" val="1267726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EEF5A-BF9E-4E6E-BFE7-4CE5C5341BC5}"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3593A-C470-4AA8-A333-0252FE63B249}" type="slidenum">
              <a:rPr lang="en-US" smtClean="0"/>
              <a:t>‹#›</a:t>
            </a:fld>
            <a:endParaRPr lang="en-US"/>
          </a:p>
        </p:txBody>
      </p:sp>
    </p:spTree>
    <p:extLst>
      <p:ext uri="{BB962C8B-B14F-4D97-AF65-F5344CB8AC3E}">
        <p14:creationId xmlns:p14="http://schemas.microsoft.com/office/powerpoint/2010/main" val="380781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EEF5A-BF9E-4E6E-BFE7-4CE5C5341BC5}"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3593A-C470-4AA8-A333-0252FE63B249}" type="slidenum">
              <a:rPr lang="en-US" smtClean="0"/>
              <a:t>‹#›</a:t>
            </a:fld>
            <a:endParaRPr lang="en-US"/>
          </a:p>
        </p:txBody>
      </p:sp>
    </p:spTree>
    <p:extLst>
      <p:ext uri="{BB962C8B-B14F-4D97-AF65-F5344CB8AC3E}">
        <p14:creationId xmlns:p14="http://schemas.microsoft.com/office/powerpoint/2010/main" val="366357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35EEF5A-BF9E-4E6E-BFE7-4CE5C5341BC5}" type="datetimeFigureOut">
              <a:rPr lang="en-US" smtClean="0"/>
              <a:t>8/5/2020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603593A-C470-4AA8-A333-0252FE63B249}"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3734186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5EEF5A-BF9E-4E6E-BFE7-4CE5C5341BC5}"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3593A-C470-4AA8-A333-0252FE63B249}" type="slidenum">
              <a:rPr lang="en-US" smtClean="0"/>
              <a:t>‹#›</a:t>
            </a:fld>
            <a:endParaRPr lang="en-US"/>
          </a:p>
        </p:txBody>
      </p:sp>
    </p:spTree>
    <p:extLst>
      <p:ext uri="{BB962C8B-B14F-4D97-AF65-F5344CB8AC3E}">
        <p14:creationId xmlns:p14="http://schemas.microsoft.com/office/powerpoint/2010/main" val="272589993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5EEF5A-BF9E-4E6E-BFE7-4CE5C5341BC5}" type="datetimeFigureOut">
              <a:rPr lang="en-US" smtClean="0"/>
              <a:t>8/5/2020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3593A-C470-4AA8-A333-0252FE63B249}" type="slidenum">
              <a:rPr lang="en-US" smtClean="0"/>
              <a:t>‹#›</a:t>
            </a:fld>
            <a:endParaRPr lang="en-US"/>
          </a:p>
        </p:txBody>
      </p:sp>
    </p:spTree>
    <p:extLst>
      <p:ext uri="{BB962C8B-B14F-4D97-AF65-F5344CB8AC3E}">
        <p14:creationId xmlns:p14="http://schemas.microsoft.com/office/powerpoint/2010/main" val="22960998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5EEF5A-BF9E-4E6E-BFE7-4CE5C5341BC5}" type="datetimeFigureOut">
              <a:rPr lang="en-US" smtClean="0"/>
              <a:t>8/5/2020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3593A-C470-4AA8-A333-0252FE63B249}" type="slidenum">
              <a:rPr lang="en-US" smtClean="0"/>
              <a:t>‹#›</a:t>
            </a:fld>
            <a:endParaRPr lang="en-US"/>
          </a:p>
        </p:txBody>
      </p:sp>
    </p:spTree>
    <p:extLst>
      <p:ext uri="{BB962C8B-B14F-4D97-AF65-F5344CB8AC3E}">
        <p14:creationId xmlns:p14="http://schemas.microsoft.com/office/powerpoint/2010/main" val="410272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EEF5A-BF9E-4E6E-BFE7-4CE5C5341BC5}" type="datetimeFigureOut">
              <a:rPr lang="en-US" smtClean="0"/>
              <a:t>8/5/2020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3593A-C470-4AA8-A333-0252FE63B249}" type="slidenum">
              <a:rPr lang="en-US" smtClean="0"/>
              <a:t>‹#›</a:t>
            </a:fld>
            <a:endParaRPr lang="en-US"/>
          </a:p>
        </p:txBody>
      </p:sp>
    </p:spTree>
    <p:extLst>
      <p:ext uri="{BB962C8B-B14F-4D97-AF65-F5344CB8AC3E}">
        <p14:creationId xmlns:p14="http://schemas.microsoft.com/office/powerpoint/2010/main" val="3979449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35EEF5A-BF9E-4E6E-BFE7-4CE5C5341BC5}" type="datetimeFigureOut">
              <a:rPr lang="en-US" smtClean="0"/>
              <a:t>8/5/2020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1603593A-C470-4AA8-A333-0252FE63B249}"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260198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35EEF5A-BF9E-4E6E-BFE7-4CE5C5341BC5}" type="datetimeFigureOut">
              <a:rPr lang="en-US" smtClean="0"/>
              <a:t>8/5/2020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1603593A-C470-4AA8-A333-0252FE63B249}" type="slidenum">
              <a:rPr lang="en-US" smtClean="0"/>
              <a:t>‹#›</a:t>
            </a:fld>
            <a:endParaRPr lang="en-US"/>
          </a:p>
        </p:txBody>
      </p:sp>
    </p:spTree>
    <p:extLst>
      <p:ext uri="{BB962C8B-B14F-4D97-AF65-F5344CB8AC3E}">
        <p14:creationId xmlns:p14="http://schemas.microsoft.com/office/powerpoint/2010/main" val="74525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35EEF5A-BF9E-4E6E-BFE7-4CE5C5341BC5}" type="datetimeFigureOut">
              <a:rPr lang="en-US" smtClean="0"/>
              <a:t>8/5/2020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603593A-C470-4AA8-A333-0252FE63B249}"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748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E9D1-1D49-4250-8683-37E03852A46B}"/>
              </a:ext>
            </a:extLst>
          </p:cNvPr>
          <p:cNvSpPr>
            <a:spLocks noGrp="1"/>
          </p:cNvSpPr>
          <p:nvPr>
            <p:ph type="ctrTitle"/>
          </p:nvPr>
        </p:nvSpPr>
        <p:spPr/>
        <p:txBody>
          <a:bodyPr/>
          <a:lstStyle/>
          <a:p>
            <a:r>
              <a:rPr lang="en-US" sz="8000" cap="none" dirty="0">
                <a:solidFill>
                  <a:schemeClr val="tx1"/>
                </a:solidFill>
              </a:rPr>
              <a:t>PHP for the Web</a:t>
            </a:r>
          </a:p>
        </p:txBody>
      </p:sp>
      <p:sp>
        <p:nvSpPr>
          <p:cNvPr id="3" name="Subtitle 2">
            <a:extLst>
              <a:ext uri="{FF2B5EF4-FFF2-40B4-BE49-F238E27FC236}">
                <a16:creationId xmlns:a16="http://schemas.microsoft.com/office/drawing/2014/main" id="{C7F2909F-2C78-4B20-ABA5-EBAFD087722F}"/>
              </a:ext>
            </a:extLst>
          </p:cNvPr>
          <p:cNvSpPr>
            <a:spLocks noGrp="1"/>
          </p:cNvSpPr>
          <p:nvPr>
            <p:ph type="subTitle" idx="1"/>
          </p:nvPr>
        </p:nvSpPr>
        <p:spPr/>
        <p:txBody>
          <a:bodyPr/>
          <a:lstStyle/>
          <a:p>
            <a:r>
              <a:rPr lang="en-US" dirty="0">
                <a:solidFill>
                  <a:schemeClr val="tx1"/>
                </a:solidFill>
              </a:rPr>
              <a:t>Chapter 8: Creating Web Applications</a:t>
            </a:r>
          </a:p>
        </p:txBody>
      </p:sp>
    </p:spTree>
    <p:extLst>
      <p:ext uri="{BB962C8B-B14F-4D97-AF65-F5344CB8AC3E}">
        <p14:creationId xmlns:p14="http://schemas.microsoft.com/office/powerpoint/2010/main" val="67638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85AF94-2679-4AA3-9956-BF88FF9A2FCD}"/>
              </a:ext>
            </a:extLst>
          </p:cNvPr>
          <p:cNvSpPr>
            <a:spLocks noGrp="1"/>
          </p:cNvSpPr>
          <p:nvPr>
            <p:ph type="body" sz="half" idx="2"/>
          </p:nvPr>
        </p:nvSpPr>
        <p:spPr>
          <a:xfrm>
            <a:off x="9304020" y="800100"/>
            <a:ext cx="2674620" cy="5523721"/>
          </a:xfrm>
        </p:spPr>
        <p:txBody>
          <a:bodyPr>
            <a:normAutofit/>
          </a:bodyPr>
          <a:lstStyle/>
          <a:p>
            <a:r>
              <a:rPr lang="en-US" sz="2400" dirty="0"/>
              <a:t>A small sample of date() formatting options. Options can also be combined. For example </a:t>
            </a:r>
          </a:p>
          <a:p>
            <a:r>
              <a:rPr lang="en-US" sz="2400" dirty="0"/>
              <a:t>date('l F j, Y') returns </a:t>
            </a:r>
            <a:r>
              <a:rPr lang="en-US" sz="2400" i="1" dirty="0"/>
              <a:t>Thursday January 26, 2017.</a:t>
            </a:r>
          </a:p>
        </p:txBody>
      </p:sp>
      <p:pic>
        <p:nvPicPr>
          <p:cNvPr id="9" name="Picture 8">
            <a:extLst>
              <a:ext uri="{FF2B5EF4-FFF2-40B4-BE49-F238E27FC236}">
                <a16:creationId xmlns:a16="http://schemas.microsoft.com/office/drawing/2014/main" id="{2EF6B311-FC12-47C8-B421-B71A5E13E787}"/>
              </a:ext>
            </a:extLst>
          </p:cNvPr>
          <p:cNvPicPr>
            <a:picLocks noChangeAspect="1"/>
          </p:cNvPicPr>
          <p:nvPr/>
        </p:nvPicPr>
        <p:blipFill>
          <a:blip r:embed="rId2"/>
          <a:stretch>
            <a:fillRect/>
          </a:stretch>
        </p:blipFill>
        <p:spPr>
          <a:xfrm>
            <a:off x="418147" y="68580"/>
            <a:ext cx="8701088" cy="6629400"/>
          </a:xfrm>
          <a:prstGeom prst="rect">
            <a:avLst/>
          </a:prstGeom>
        </p:spPr>
      </p:pic>
    </p:spTree>
    <p:extLst>
      <p:ext uri="{BB962C8B-B14F-4D97-AF65-F5344CB8AC3E}">
        <p14:creationId xmlns:p14="http://schemas.microsoft.com/office/powerpoint/2010/main" val="211882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Working with the Date and Time</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25881"/>
            <a:ext cx="10178322" cy="3623309"/>
          </a:xfrm>
        </p:spPr>
        <p:txBody>
          <a:bodyPr>
            <a:normAutofit fontScale="92500" lnSpcReduction="20000"/>
          </a:bodyPr>
          <a:lstStyle/>
          <a:p>
            <a:pPr marL="0" indent="0">
              <a:buNone/>
            </a:pPr>
            <a:r>
              <a:rPr lang="en-US" sz="2400" dirty="0"/>
              <a:t>The date() function can take a second argument, named a </a:t>
            </a:r>
            <a:r>
              <a:rPr lang="en-US" sz="2400" i="1" dirty="0"/>
              <a:t>timestamp</a:t>
            </a:r>
            <a:r>
              <a:rPr lang="en-US" sz="2400" dirty="0"/>
              <a:t>. A timestamp is a number representing how many seconds have passed since midnight on January 1, 1970—a moment known as the </a:t>
            </a:r>
            <a:r>
              <a:rPr lang="en-US" sz="2400" i="1" dirty="0"/>
              <a:t>epoch</a:t>
            </a:r>
            <a:r>
              <a:rPr lang="en-US" sz="2400" dirty="0"/>
              <a:t>.</a:t>
            </a:r>
          </a:p>
          <a:p>
            <a:pPr marL="0" indent="0">
              <a:buNone/>
            </a:pPr>
            <a:endParaRPr lang="en-US" sz="2400" dirty="0"/>
          </a:p>
          <a:p>
            <a:pPr marL="0" indent="0">
              <a:buNone/>
            </a:pPr>
            <a:r>
              <a:rPr lang="en-US" sz="2400" dirty="0"/>
              <a:t>The </a:t>
            </a:r>
            <a:r>
              <a:rPr lang="en-US" sz="2400" b="1" dirty="0"/>
              <a:t>time() </a:t>
            </a:r>
            <a:r>
              <a:rPr lang="en-US" sz="2400" dirty="0"/>
              <a:t>function returns the timestamp for the current moment. </a:t>
            </a:r>
          </a:p>
          <a:p>
            <a:pPr marL="0" indent="0">
              <a:buNone/>
            </a:pPr>
            <a:r>
              <a:rPr lang="en-US" sz="2400" dirty="0"/>
              <a:t>The </a:t>
            </a:r>
            <a:r>
              <a:rPr lang="en-US" sz="2400" b="1" dirty="0" err="1"/>
              <a:t>mktime</a:t>
            </a:r>
            <a:r>
              <a:rPr lang="en-US" sz="2400" b="1" dirty="0"/>
              <a:t>(hour, minute, second, month, day, year) </a:t>
            </a:r>
            <a:r>
              <a:rPr lang="en-US" sz="2400" dirty="0"/>
              <a:t>function can return a timestamp for a particular time and date</a:t>
            </a:r>
          </a:p>
          <a:p>
            <a:pPr marL="0" indent="0">
              <a:buNone/>
            </a:pPr>
            <a:endParaRPr lang="en-US" sz="2400" dirty="0"/>
          </a:p>
          <a:p>
            <a:pPr marL="0" indent="0">
              <a:buNone/>
            </a:pPr>
            <a:r>
              <a:rPr lang="en-US" sz="2400" dirty="0"/>
              <a:t>Important note: timestamps and the epoch use Universal Coordinated Time (UTC), which is equivalent to Greenwich Mean Time (GMT).</a:t>
            </a:r>
          </a:p>
        </p:txBody>
      </p:sp>
      <p:sp>
        <p:nvSpPr>
          <p:cNvPr id="4" name="Rectangle 3"/>
          <p:cNvSpPr/>
          <p:nvPr/>
        </p:nvSpPr>
        <p:spPr>
          <a:xfrm>
            <a:off x="1251678" y="5246370"/>
            <a:ext cx="10178322" cy="1200329"/>
          </a:xfrm>
          <a:prstGeom prst="rect">
            <a:avLst/>
          </a:prstGeom>
          <a:solidFill>
            <a:schemeClr val="bg1"/>
          </a:solidFill>
        </p:spPr>
        <p:txBody>
          <a:bodyPr wrap="square">
            <a:spAutoFit/>
          </a:bodyPr>
          <a:lstStyle/>
          <a:p>
            <a:r>
              <a:rPr lang="en-US" b="1" dirty="0" err="1">
                <a:solidFill>
                  <a:srgbClr val="0000FF"/>
                </a:solidFill>
                <a:latin typeface="Courier New" panose="02070309020205020404" pitchFamily="49" charset="0"/>
              </a:rPr>
              <a:t>date_default_timezone_set</a:t>
            </a:r>
            <a:r>
              <a:rPr lang="en-US" dirty="0">
                <a:solidFill>
                  <a:srgbClr val="8000FF"/>
                </a:solidFill>
                <a:latin typeface="Courier New" panose="02070309020205020404" pitchFamily="49" charset="0"/>
              </a:rPr>
              <a:t>(</a:t>
            </a:r>
            <a:r>
              <a:rPr lang="en-US" dirty="0">
                <a:solidFill>
                  <a:srgbClr val="808080"/>
                </a:solidFill>
                <a:latin typeface="Courier New" panose="02070309020205020404" pitchFamily="49" charset="0"/>
              </a:rPr>
              <a:t>'UTC'</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p>
          <a:p>
            <a:endParaRPr lang="en-US" dirty="0">
              <a:solidFill>
                <a:srgbClr val="000000"/>
              </a:solidFill>
              <a:latin typeface="Courier New" panose="02070309020205020404" pitchFamily="49" charset="0"/>
            </a:endParaRPr>
          </a:p>
          <a:p>
            <a:r>
              <a:rPr lang="en-US" b="1" dirty="0">
                <a:solidFill>
                  <a:srgbClr val="0000FF"/>
                </a:solidFill>
                <a:latin typeface="Courier New" panose="02070309020205020404" pitchFamily="49" charset="0"/>
              </a:rPr>
              <a:t>print</a:t>
            </a:r>
            <a:r>
              <a:rPr lang="en-US"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mktime</a:t>
            </a:r>
            <a:r>
              <a:rPr lang="en-US" dirty="0">
                <a:solidFill>
                  <a:srgbClr val="8000FF"/>
                </a:solidFill>
                <a:latin typeface="Courier New" panose="02070309020205020404" pitchFamily="49" charset="0"/>
              </a:rPr>
              <a:t>(</a:t>
            </a:r>
            <a:r>
              <a:rPr lang="en-US" dirty="0">
                <a:solidFill>
                  <a:srgbClr val="FF8000"/>
                </a:solidFill>
                <a:latin typeface="Courier New" panose="02070309020205020404" pitchFamily="49" charset="0"/>
              </a:rPr>
              <a:t>0</a:t>
            </a:r>
            <a:r>
              <a:rPr lang="en-US" dirty="0">
                <a:solidFill>
                  <a:srgbClr val="8000FF"/>
                </a:solidFill>
                <a:latin typeface="Courier New" panose="02070309020205020404" pitchFamily="49" charset="0"/>
              </a:rPr>
              <a:t>,</a:t>
            </a:r>
            <a:r>
              <a:rPr lang="en-US" dirty="0">
                <a:solidFill>
                  <a:srgbClr val="FF8000"/>
                </a:solidFill>
                <a:latin typeface="Courier New" panose="02070309020205020404" pitchFamily="49" charset="0"/>
              </a:rPr>
              <a:t>0</a:t>
            </a:r>
            <a:r>
              <a:rPr lang="en-US" dirty="0">
                <a:solidFill>
                  <a:srgbClr val="8000FF"/>
                </a:solidFill>
                <a:latin typeface="Courier New" panose="02070309020205020404" pitchFamily="49" charset="0"/>
              </a:rPr>
              <a:t>,</a:t>
            </a:r>
            <a:r>
              <a:rPr lang="en-US" dirty="0">
                <a:solidFill>
                  <a:srgbClr val="FF8000"/>
                </a:solidFill>
                <a:latin typeface="Courier New" panose="02070309020205020404" pitchFamily="49" charset="0"/>
              </a:rPr>
              <a:t>0</a:t>
            </a:r>
            <a:r>
              <a:rPr lang="en-US" dirty="0">
                <a:solidFill>
                  <a:srgbClr val="8000FF"/>
                </a:solidFill>
                <a:latin typeface="Courier New" panose="02070309020205020404" pitchFamily="49" charset="0"/>
              </a:rPr>
              <a:t>,</a:t>
            </a:r>
            <a:r>
              <a:rPr lang="en-US" dirty="0">
                <a:solidFill>
                  <a:srgbClr val="FF8000"/>
                </a:solidFill>
                <a:latin typeface="Courier New" panose="02070309020205020404" pitchFamily="49" charset="0"/>
              </a:rPr>
              <a:t>1</a:t>
            </a:r>
            <a:r>
              <a:rPr lang="en-US" dirty="0">
                <a:solidFill>
                  <a:srgbClr val="8000FF"/>
                </a:solidFill>
                <a:latin typeface="Courier New" panose="02070309020205020404" pitchFamily="49" charset="0"/>
              </a:rPr>
              <a:t>,</a:t>
            </a:r>
            <a:r>
              <a:rPr lang="en-US" dirty="0">
                <a:solidFill>
                  <a:srgbClr val="FF8000"/>
                </a:solidFill>
                <a:latin typeface="Courier New" panose="02070309020205020404" pitchFamily="49" charset="0"/>
              </a:rPr>
              <a:t>1</a:t>
            </a:r>
            <a:r>
              <a:rPr lang="en-US" dirty="0">
                <a:solidFill>
                  <a:srgbClr val="8000FF"/>
                </a:solidFill>
                <a:latin typeface="Courier New" panose="02070309020205020404" pitchFamily="49" charset="0"/>
              </a:rPr>
              <a:t>,</a:t>
            </a:r>
            <a:r>
              <a:rPr lang="en-US" dirty="0">
                <a:solidFill>
                  <a:srgbClr val="FF8000"/>
                </a:solidFill>
                <a:latin typeface="Courier New" panose="02070309020205020404" pitchFamily="49" charset="0"/>
              </a:rPr>
              <a:t>1970</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"&lt;</a:t>
            </a:r>
            <a:r>
              <a:rPr lang="en-US" dirty="0" err="1">
                <a:solidFill>
                  <a:srgbClr val="808080"/>
                </a:solidFill>
                <a:latin typeface="Courier New" panose="02070309020205020404" pitchFamily="49" charset="0"/>
              </a:rPr>
              <a:t>br</a:t>
            </a:r>
            <a:r>
              <a:rPr lang="en-US" dirty="0">
                <a:solidFill>
                  <a:srgbClr val="808080"/>
                </a:solidFill>
                <a:latin typeface="Courier New" panose="02070309020205020404" pitchFamily="49" charset="0"/>
              </a:rPr>
              <a:t>&gt;"</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1-1-1970 = 0</a:t>
            </a:r>
            <a:r>
              <a:rPr lang="en-US" dirty="0">
                <a:solidFill>
                  <a:srgbClr val="000000"/>
                </a:solidFill>
                <a:latin typeface="Courier New" panose="02070309020205020404" pitchFamily="49" charset="0"/>
              </a:rPr>
              <a:t> </a:t>
            </a:r>
          </a:p>
          <a:p>
            <a:r>
              <a:rPr lang="en-US" b="1" dirty="0">
                <a:solidFill>
                  <a:srgbClr val="0000FF"/>
                </a:solidFill>
                <a:latin typeface="Courier New" panose="02070309020205020404" pitchFamily="49" charset="0"/>
              </a:rPr>
              <a:t>print</a:t>
            </a:r>
            <a:r>
              <a:rPr lang="en-US" dirty="0">
                <a:solidFill>
                  <a:srgbClr val="000000"/>
                </a:solidFill>
                <a:latin typeface="Courier New" panose="02070309020205020404" pitchFamily="49" charset="0"/>
              </a:rPr>
              <a:t> </a:t>
            </a:r>
            <a:r>
              <a:rPr lang="en-US" b="1" dirty="0" err="1">
                <a:solidFill>
                  <a:srgbClr val="0000FF"/>
                </a:solidFill>
                <a:latin typeface="Courier New" panose="02070309020205020404" pitchFamily="49" charset="0"/>
              </a:rPr>
              <a:t>mktime</a:t>
            </a:r>
            <a:r>
              <a:rPr lang="en-US" dirty="0">
                <a:solidFill>
                  <a:srgbClr val="8000FF"/>
                </a:solidFill>
                <a:latin typeface="Courier New" panose="02070309020205020404" pitchFamily="49" charset="0"/>
              </a:rPr>
              <a:t>(</a:t>
            </a:r>
            <a:r>
              <a:rPr lang="en-US" dirty="0">
                <a:solidFill>
                  <a:srgbClr val="FF8000"/>
                </a:solidFill>
                <a:latin typeface="Courier New" panose="02070309020205020404" pitchFamily="49" charset="0"/>
              </a:rPr>
              <a:t>0</a:t>
            </a:r>
            <a:r>
              <a:rPr lang="en-US" dirty="0">
                <a:solidFill>
                  <a:srgbClr val="8000FF"/>
                </a:solidFill>
                <a:latin typeface="Courier New" panose="02070309020205020404" pitchFamily="49" charset="0"/>
              </a:rPr>
              <a:t>,</a:t>
            </a:r>
            <a:r>
              <a:rPr lang="en-US" dirty="0">
                <a:solidFill>
                  <a:srgbClr val="FF8000"/>
                </a:solidFill>
                <a:latin typeface="Courier New" panose="02070309020205020404" pitchFamily="49" charset="0"/>
              </a:rPr>
              <a:t>0</a:t>
            </a:r>
            <a:r>
              <a:rPr lang="en-US" dirty="0">
                <a:solidFill>
                  <a:srgbClr val="8000FF"/>
                </a:solidFill>
                <a:latin typeface="Courier New" panose="02070309020205020404" pitchFamily="49" charset="0"/>
              </a:rPr>
              <a:t>,</a:t>
            </a:r>
            <a:r>
              <a:rPr lang="en-US" dirty="0">
                <a:solidFill>
                  <a:srgbClr val="FF8000"/>
                </a:solidFill>
                <a:latin typeface="Courier New" panose="02070309020205020404" pitchFamily="49" charset="0"/>
              </a:rPr>
              <a:t>0</a:t>
            </a:r>
            <a:r>
              <a:rPr lang="en-US" dirty="0">
                <a:solidFill>
                  <a:srgbClr val="8000FF"/>
                </a:solidFill>
                <a:latin typeface="Courier New" panose="02070309020205020404" pitchFamily="49" charset="0"/>
              </a:rPr>
              <a:t>,</a:t>
            </a:r>
            <a:r>
              <a:rPr lang="en-US" dirty="0">
                <a:solidFill>
                  <a:srgbClr val="FF8000"/>
                </a:solidFill>
                <a:latin typeface="Courier New" panose="02070309020205020404" pitchFamily="49" charset="0"/>
              </a:rPr>
              <a:t>2</a:t>
            </a:r>
            <a:r>
              <a:rPr lang="en-US" dirty="0">
                <a:solidFill>
                  <a:srgbClr val="8000FF"/>
                </a:solidFill>
                <a:latin typeface="Courier New" panose="02070309020205020404" pitchFamily="49" charset="0"/>
              </a:rPr>
              <a:t>,</a:t>
            </a:r>
            <a:r>
              <a:rPr lang="en-US" dirty="0">
                <a:solidFill>
                  <a:srgbClr val="FF8000"/>
                </a:solidFill>
                <a:latin typeface="Courier New" panose="02070309020205020404" pitchFamily="49" charset="0"/>
              </a:rPr>
              <a:t>14</a:t>
            </a:r>
            <a:r>
              <a:rPr lang="en-US" dirty="0">
                <a:solidFill>
                  <a:srgbClr val="8000FF"/>
                </a:solidFill>
                <a:latin typeface="Courier New" panose="02070309020205020404" pitchFamily="49" charset="0"/>
              </a:rPr>
              <a:t>,</a:t>
            </a:r>
            <a:r>
              <a:rPr lang="en-US" dirty="0">
                <a:solidFill>
                  <a:srgbClr val="FF8000"/>
                </a:solidFill>
                <a:latin typeface="Courier New" panose="02070309020205020404" pitchFamily="49" charset="0"/>
              </a:rPr>
              <a:t>2020</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"&lt;</a:t>
            </a:r>
            <a:r>
              <a:rPr lang="en-US" dirty="0" err="1">
                <a:solidFill>
                  <a:srgbClr val="808080"/>
                </a:solidFill>
                <a:latin typeface="Courier New" panose="02070309020205020404" pitchFamily="49" charset="0"/>
              </a:rPr>
              <a:t>br</a:t>
            </a:r>
            <a:r>
              <a:rPr lang="en-US" dirty="0">
                <a:solidFill>
                  <a:srgbClr val="808080"/>
                </a:solidFill>
                <a:latin typeface="Courier New" panose="02070309020205020404" pitchFamily="49" charset="0"/>
              </a:rPr>
              <a:t>&gt;"</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2-14-2020 = 1581638400</a:t>
            </a:r>
            <a:endParaRPr lang="en-US" dirty="0">
              <a:effectLst/>
            </a:endParaRPr>
          </a:p>
        </p:txBody>
      </p:sp>
    </p:spTree>
    <p:extLst>
      <p:ext uri="{BB962C8B-B14F-4D97-AF65-F5344CB8AC3E}">
        <p14:creationId xmlns:p14="http://schemas.microsoft.com/office/powerpoint/2010/main" val="2840792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Working with the Date and Time</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25881"/>
            <a:ext cx="10178322" cy="5149734"/>
          </a:xfrm>
        </p:spPr>
        <p:txBody>
          <a:bodyPr>
            <a:normAutofit/>
          </a:bodyPr>
          <a:lstStyle/>
          <a:p>
            <a:pPr marL="0" indent="0">
              <a:buNone/>
            </a:pPr>
            <a:r>
              <a:rPr lang="en-US" sz="2400" dirty="0"/>
              <a:t>As of PHP 5.1, you should establish the server’s time zone prior to calling any date- or time-related function. To do so, use:</a:t>
            </a:r>
          </a:p>
          <a:p>
            <a:pPr marL="0" indent="0">
              <a:buNone/>
            </a:pPr>
            <a:endParaRPr lang="en-US" sz="2400" dirty="0"/>
          </a:p>
          <a:p>
            <a:pPr marL="0" indent="0">
              <a:buNone/>
            </a:pPr>
            <a:r>
              <a:rPr lang="en-US" sz="2000" b="0" i="0" dirty="0" err="1">
                <a:solidFill>
                  <a:srgbClr val="3C3C3C"/>
                </a:solidFill>
                <a:effectLst/>
                <a:latin typeface="Roboto"/>
              </a:rPr>
              <a:t>date_default_timezone_set</a:t>
            </a:r>
            <a:r>
              <a:rPr lang="en-US" sz="2000" b="0" i="0" dirty="0">
                <a:solidFill>
                  <a:srgbClr val="3C3C3C"/>
                </a:solidFill>
                <a:effectLst/>
                <a:latin typeface="Roboto"/>
              </a:rPr>
              <a:t>(</a:t>
            </a:r>
            <a:r>
              <a:rPr lang="en-US" sz="2000" b="0" i="0" dirty="0" err="1">
                <a:solidFill>
                  <a:srgbClr val="3C3C3C"/>
                </a:solidFill>
                <a:effectLst/>
                <a:latin typeface="Roboto"/>
              </a:rPr>
              <a:t>timezone</a:t>
            </a:r>
            <a:r>
              <a:rPr lang="en-US" sz="2000" b="0" i="0" dirty="0">
                <a:solidFill>
                  <a:srgbClr val="3C3C3C"/>
                </a:solidFill>
                <a:effectLst/>
                <a:latin typeface="Roboto"/>
              </a:rPr>
              <a:t>);</a:t>
            </a:r>
          </a:p>
          <a:p>
            <a:pPr marL="0" indent="0">
              <a:buNone/>
            </a:pPr>
            <a:endParaRPr lang="en-US" dirty="0">
              <a:solidFill>
                <a:srgbClr val="3C3C3C"/>
              </a:solidFill>
              <a:latin typeface="Roboto"/>
            </a:endParaRPr>
          </a:p>
          <a:p>
            <a:pPr marL="0" indent="0">
              <a:buNone/>
            </a:pPr>
            <a:r>
              <a:rPr lang="en-US" sz="2400" dirty="0"/>
              <a:t>The </a:t>
            </a:r>
            <a:r>
              <a:rPr lang="en-US" sz="2400" dirty="0" err="1"/>
              <a:t>timezone</a:t>
            </a:r>
            <a:r>
              <a:rPr lang="en-US" sz="2400" dirty="0"/>
              <a:t> value is a string like </a:t>
            </a:r>
            <a:r>
              <a:rPr lang="en-US" sz="2400" i="1" dirty="0"/>
              <a:t>America/</a:t>
            </a:r>
            <a:r>
              <a:rPr lang="en-US" sz="2400" i="1" dirty="0" err="1"/>
              <a:t>New_York</a:t>
            </a:r>
            <a:r>
              <a:rPr lang="en-US" sz="2400" i="1" dirty="0"/>
              <a:t> or Pacific/Auckland</a:t>
            </a:r>
            <a:r>
              <a:rPr lang="en-US" sz="2400" dirty="0"/>
              <a:t>.  Refer to the PHP manual to see which manual is best for you.</a:t>
            </a:r>
          </a:p>
          <a:p>
            <a:pPr marL="0" indent="0">
              <a:buNone/>
            </a:pPr>
            <a:endParaRPr lang="en-US" sz="2400" dirty="0"/>
          </a:p>
          <a:p>
            <a:pPr marL="0" indent="0">
              <a:buNone/>
            </a:pPr>
            <a:r>
              <a:rPr lang="en-US" sz="2400" dirty="0"/>
              <a:t>If you don’t take this step, you might see errors about a date or time function used without the time zone being set.</a:t>
            </a:r>
          </a:p>
        </p:txBody>
      </p:sp>
    </p:spTree>
    <p:extLst>
      <p:ext uri="{BB962C8B-B14F-4D97-AF65-F5344CB8AC3E}">
        <p14:creationId xmlns:p14="http://schemas.microsoft.com/office/powerpoint/2010/main" val="3117402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Working with the Date and Time</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25881"/>
            <a:ext cx="10178322" cy="5149734"/>
          </a:xfrm>
        </p:spPr>
        <p:txBody>
          <a:bodyPr>
            <a:normAutofit/>
          </a:bodyPr>
          <a:lstStyle/>
          <a:p>
            <a:pPr marL="0" indent="0">
              <a:buNone/>
            </a:pPr>
            <a:endParaRPr lang="en-US" sz="2400" dirty="0"/>
          </a:p>
          <a:p>
            <a:pPr marL="0" indent="0">
              <a:buNone/>
            </a:pPr>
            <a:r>
              <a:rPr lang="en-US" sz="2400" dirty="0"/>
              <a:t>Finally, realize that there are at least three time zones you will need to consider: </a:t>
            </a:r>
          </a:p>
          <a:p>
            <a:r>
              <a:rPr lang="en-US" sz="2400" dirty="0"/>
              <a:t>UTC </a:t>
            </a:r>
          </a:p>
          <a:p>
            <a:r>
              <a:rPr lang="en-US" sz="2400" dirty="0"/>
              <a:t>The server’s time zone </a:t>
            </a:r>
          </a:p>
          <a:p>
            <a:r>
              <a:rPr lang="en-US" sz="2400" dirty="0"/>
              <a:t>The time zone of the user</a:t>
            </a:r>
          </a:p>
          <a:p>
            <a:endParaRPr lang="en-US" sz="2400" dirty="0"/>
          </a:p>
          <a:p>
            <a:pPr marL="0" indent="0">
              <a:buNone/>
            </a:pPr>
            <a:r>
              <a:rPr lang="en-US" sz="2400" dirty="0"/>
              <a:t>Because PHP is a server-side technology, these functions reflect either UTC or the date and time on the server. To get the time on the client you must use JavaScript.</a:t>
            </a:r>
          </a:p>
        </p:txBody>
      </p:sp>
    </p:spTree>
    <p:extLst>
      <p:ext uri="{BB962C8B-B14F-4D97-AF65-F5344CB8AC3E}">
        <p14:creationId xmlns:p14="http://schemas.microsoft.com/office/powerpoint/2010/main" val="204959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Handling HTML Forms with PHP, Revisited</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874517"/>
            <a:ext cx="10178322" cy="4601098"/>
          </a:xfrm>
        </p:spPr>
        <p:txBody>
          <a:bodyPr>
            <a:normAutofit/>
          </a:bodyPr>
          <a:lstStyle/>
          <a:p>
            <a:pPr marL="0" indent="0">
              <a:buNone/>
            </a:pPr>
            <a:r>
              <a:rPr lang="en-US" sz="2400" dirty="0"/>
              <a:t>All the examples in this book so far have used two separate scripts for handling HTML forms: one that displayed the form and another that received and processed the form’s data. </a:t>
            </a:r>
          </a:p>
          <a:p>
            <a:pPr marL="0" indent="0">
              <a:buNone/>
            </a:pPr>
            <a:r>
              <a:rPr lang="en-US" sz="2400" dirty="0"/>
              <a:t>There’s certainly nothing wrong with this method, but coding the entire process in one script has its advantages. To make a page both display and handle a form, use a conditional:</a:t>
            </a:r>
          </a:p>
          <a:p>
            <a:pPr marL="0" indent="0">
              <a:buNone/>
            </a:pPr>
            <a:r>
              <a:rPr lang="en-US" sz="2000" b="0" i="0" dirty="0">
                <a:solidFill>
                  <a:srgbClr val="3C3C3C"/>
                </a:solidFill>
                <a:effectLst/>
                <a:latin typeface="Roboto"/>
              </a:rPr>
              <a:t>if (/* form has been submitted */) {   </a:t>
            </a:r>
          </a:p>
          <a:p>
            <a:pPr marL="0" indent="0">
              <a:buNone/>
            </a:pPr>
            <a:r>
              <a:rPr lang="en-US" dirty="0">
                <a:solidFill>
                  <a:srgbClr val="3C3C3C"/>
                </a:solidFill>
                <a:latin typeface="Roboto"/>
              </a:rPr>
              <a:t>  </a:t>
            </a:r>
            <a:r>
              <a:rPr lang="en-US" sz="2000" b="0" i="0" dirty="0">
                <a:solidFill>
                  <a:srgbClr val="3C3C3C"/>
                </a:solidFill>
                <a:effectLst/>
                <a:latin typeface="Roboto"/>
              </a:rPr>
              <a:t>// Handle the form. } </a:t>
            </a:r>
            <a:endParaRPr lang="en-US" dirty="0">
              <a:solidFill>
                <a:srgbClr val="3C3C3C"/>
              </a:solidFill>
              <a:latin typeface="Roboto"/>
            </a:endParaRPr>
          </a:p>
          <a:p>
            <a:pPr marL="0" indent="0">
              <a:buNone/>
            </a:pPr>
            <a:r>
              <a:rPr lang="en-US" sz="2000" b="0" i="0" dirty="0">
                <a:solidFill>
                  <a:srgbClr val="3C3C3C"/>
                </a:solidFill>
                <a:effectLst/>
                <a:latin typeface="Roboto"/>
              </a:rPr>
              <a:t>else {   </a:t>
            </a:r>
          </a:p>
          <a:p>
            <a:pPr marL="0" indent="0">
              <a:buNone/>
            </a:pPr>
            <a:r>
              <a:rPr lang="en-US" dirty="0">
                <a:solidFill>
                  <a:srgbClr val="3C3C3C"/>
                </a:solidFill>
                <a:latin typeface="Roboto"/>
              </a:rPr>
              <a:t>  </a:t>
            </a:r>
            <a:r>
              <a:rPr lang="en-US" sz="2000" b="0" i="0" dirty="0">
                <a:solidFill>
                  <a:srgbClr val="3C3C3C"/>
                </a:solidFill>
                <a:effectLst/>
                <a:latin typeface="Roboto"/>
              </a:rPr>
              <a:t>// Display the form. }</a:t>
            </a:r>
            <a:endParaRPr lang="en-US" sz="2400" dirty="0"/>
          </a:p>
        </p:txBody>
      </p:sp>
    </p:spTree>
    <p:extLst>
      <p:ext uri="{BB962C8B-B14F-4D97-AF65-F5344CB8AC3E}">
        <p14:creationId xmlns:p14="http://schemas.microsoft.com/office/powerpoint/2010/main" val="15979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Handling HTML Forms with PHP, Revisited</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874517"/>
            <a:ext cx="10178322" cy="4601098"/>
          </a:xfrm>
        </p:spPr>
        <p:txBody>
          <a:bodyPr>
            <a:normAutofit/>
          </a:bodyPr>
          <a:lstStyle/>
          <a:p>
            <a:pPr marL="0" indent="0">
              <a:buNone/>
            </a:pPr>
            <a:r>
              <a:rPr lang="en-US" sz="2400" dirty="0"/>
              <a:t>There are a few ways to determine if a form has been submitted:</a:t>
            </a:r>
          </a:p>
          <a:p>
            <a:r>
              <a:rPr lang="en-US" sz="2400" dirty="0"/>
              <a:t>Check whether any of the form’s variables are set</a:t>
            </a:r>
          </a:p>
          <a:p>
            <a:pPr lvl="1"/>
            <a:r>
              <a:rPr lang="en-US" sz="2400" b="1" i="0" dirty="0">
                <a:solidFill>
                  <a:srgbClr val="000000"/>
                </a:solidFill>
                <a:effectLst/>
                <a:latin typeface="Courier New Bold" panose="02070609020205020404" pitchFamily="49" charset="0"/>
              </a:rPr>
              <a:t>if (</a:t>
            </a:r>
            <a:r>
              <a:rPr lang="en-US" sz="2400" b="1" i="0" dirty="0" err="1">
                <a:solidFill>
                  <a:srgbClr val="000000"/>
                </a:solidFill>
                <a:effectLst/>
                <a:latin typeface="Courier New Bold" panose="02070609020205020404" pitchFamily="49" charset="0"/>
              </a:rPr>
              <a:t>isset</a:t>
            </a:r>
            <a:r>
              <a:rPr lang="en-US" sz="2400" b="1" i="0" dirty="0">
                <a:solidFill>
                  <a:srgbClr val="000000"/>
                </a:solidFill>
                <a:effectLst/>
                <a:latin typeface="Courier New Bold" panose="02070609020205020404" pitchFamily="49" charset="0"/>
              </a:rPr>
              <a:t>($_POST['something'])) { ...</a:t>
            </a:r>
          </a:p>
          <a:p>
            <a:r>
              <a:rPr lang="en-US" sz="2400" dirty="0"/>
              <a:t>Add a hidden input to a form to check that the form has been submitted</a:t>
            </a:r>
          </a:p>
          <a:p>
            <a:pPr lvl="1"/>
            <a:r>
              <a:rPr lang="en-US" sz="2400" b="1" i="0" dirty="0">
                <a:solidFill>
                  <a:srgbClr val="000000"/>
                </a:solidFill>
                <a:effectLst/>
                <a:latin typeface="Courier New Bold" panose="02070609020205020404" pitchFamily="49" charset="0"/>
              </a:rPr>
              <a:t>&lt;input type="hidden" name="submitted" value="true"&gt;</a:t>
            </a:r>
          </a:p>
          <a:p>
            <a:r>
              <a:rPr lang="en-US" sz="2400" dirty="0"/>
              <a:t>Use a conditional to check if the form has been completed</a:t>
            </a:r>
          </a:p>
          <a:p>
            <a:pPr lvl="1"/>
            <a:r>
              <a:rPr lang="en-US" sz="2400" b="1" dirty="0">
                <a:solidFill>
                  <a:srgbClr val="000000"/>
                </a:solidFill>
                <a:latin typeface="Courier New Bold" panose="02070609020205020404" pitchFamily="49" charset="0"/>
              </a:rPr>
              <a:t>if (</a:t>
            </a:r>
            <a:r>
              <a:rPr lang="en-US" sz="2400" b="1" dirty="0" err="1">
                <a:solidFill>
                  <a:srgbClr val="000000"/>
                </a:solidFill>
                <a:latin typeface="Courier New Bold" panose="02070609020205020404" pitchFamily="49" charset="0"/>
              </a:rPr>
              <a:t>isset</a:t>
            </a:r>
            <a:r>
              <a:rPr lang="en-US" sz="2400" b="1" dirty="0">
                <a:solidFill>
                  <a:srgbClr val="000000"/>
                </a:solidFill>
                <a:latin typeface="Courier New Bold" panose="02070609020205020404" pitchFamily="49" charset="0"/>
              </a:rPr>
              <a:t>($_POST['submitted'])) { ...</a:t>
            </a:r>
          </a:p>
        </p:txBody>
      </p:sp>
    </p:spTree>
    <p:extLst>
      <p:ext uri="{BB962C8B-B14F-4D97-AF65-F5344CB8AC3E}">
        <p14:creationId xmlns:p14="http://schemas.microsoft.com/office/powerpoint/2010/main" val="895138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Handling HTML Forms with PHP, Revisited</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874517"/>
            <a:ext cx="10178322" cy="4186314"/>
          </a:xfrm>
        </p:spPr>
        <p:txBody>
          <a:bodyPr>
            <a:normAutofit fontScale="92500"/>
          </a:bodyPr>
          <a:lstStyle/>
          <a:p>
            <a:pPr marL="0" indent="0">
              <a:buNone/>
            </a:pPr>
            <a:r>
              <a:rPr lang="en-US" sz="2400" dirty="0"/>
              <a:t>Another way of checking for a form’s submission is to examine how the page was accessed. </a:t>
            </a:r>
          </a:p>
          <a:p>
            <a:pPr marL="0" indent="0">
              <a:buNone/>
            </a:pPr>
            <a:r>
              <a:rPr lang="en-US" sz="2400" dirty="0"/>
              <a:t>A form is submitted back to the same page, two different types of requests will be made of that script . </a:t>
            </a:r>
          </a:p>
          <a:p>
            <a:r>
              <a:rPr lang="en-US" sz="2400" dirty="0"/>
              <a:t>The first request, which loads the form, will be a GET request. </a:t>
            </a:r>
          </a:p>
          <a:p>
            <a:r>
              <a:rPr lang="en-US" sz="2400" dirty="0"/>
              <a:t>When the form is submitted, and its action attribute points to the same page, a second request of the script will be made, this time a POST request (assuming the form uses the POST method). </a:t>
            </a:r>
          </a:p>
          <a:p>
            <a:pPr marL="0" indent="0">
              <a:buNone/>
            </a:pPr>
            <a:r>
              <a:rPr lang="en-US" sz="2400" dirty="0"/>
              <a:t>With this in mind, you can test for a form’s submission by checking the request type, found in the $_SERVER array:  </a:t>
            </a:r>
            <a:r>
              <a:rPr lang="en-US" sz="2000" b="0" i="0" dirty="0">
                <a:solidFill>
                  <a:srgbClr val="3C3C3C"/>
                </a:solidFill>
                <a:effectLst/>
                <a:latin typeface="Roboto"/>
              </a:rPr>
              <a:t>if ($_SERVER['REQUEST_METHOD'] == 'POST') { ...</a:t>
            </a:r>
            <a:endParaRPr lang="en-US" sz="2400" dirty="0"/>
          </a:p>
        </p:txBody>
      </p:sp>
      <p:sp>
        <p:nvSpPr>
          <p:cNvPr id="5" name="TextBox 4">
            <a:extLst>
              <a:ext uri="{FF2B5EF4-FFF2-40B4-BE49-F238E27FC236}">
                <a16:creationId xmlns:a16="http://schemas.microsoft.com/office/drawing/2014/main" id="{844F9E2C-031D-4FBB-9786-39E013F13439}"/>
              </a:ext>
            </a:extLst>
          </p:cNvPr>
          <p:cNvSpPr txBox="1"/>
          <p:nvPr/>
        </p:nvSpPr>
        <p:spPr>
          <a:xfrm>
            <a:off x="1251678" y="6488668"/>
            <a:ext cx="8830168" cy="369332"/>
          </a:xfrm>
          <a:prstGeom prst="rect">
            <a:avLst/>
          </a:prstGeom>
          <a:noFill/>
        </p:spPr>
        <p:txBody>
          <a:bodyPr wrap="square">
            <a:spAutoFit/>
          </a:bodyPr>
          <a:lstStyle/>
          <a:p>
            <a:r>
              <a:rPr lang="en-US" dirty="0"/>
              <a:t>PHP Complete Form Example - https://www.w3schools.com/php/php_form_complete.asp</a:t>
            </a:r>
          </a:p>
        </p:txBody>
      </p:sp>
    </p:spTree>
    <p:extLst>
      <p:ext uri="{BB962C8B-B14F-4D97-AF65-F5344CB8AC3E}">
        <p14:creationId xmlns:p14="http://schemas.microsoft.com/office/powerpoint/2010/main" val="231022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Making Forms Sticky</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874517"/>
            <a:ext cx="10178322" cy="4601098"/>
          </a:xfrm>
        </p:spPr>
        <p:txBody>
          <a:bodyPr>
            <a:normAutofit/>
          </a:bodyPr>
          <a:lstStyle/>
          <a:p>
            <a:pPr marL="0" indent="0">
              <a:buNone/>
            </a:pPr>
            <a:r>
              <a:rPr lang="en-US" sz="2400" dirty="0"/>
              <a:t>A </a:t>
            </a:r>
            <a:r>
              <a:rPr lang="en-US" sz="2400" b="1" dirty="0"/>
              <a:t>sticky</a:t>
            </a:r>
            <a:r>
              <a:rPr lang="en-US" sz="2400" dirty="0"/>
              <a:t> form remembers values entered into it. </a:t>
            </a:r>
          </a:p>
          <a:p>
            <a:pPr marL="0" indent="0">
              <a:buNone/>
            </a:pPr>
            <a:r>
              <a:rPr lang="en-US" sz="2400" dirty="0"/>
              <a:t>A common example is a search engine, which often displays your terms in the search box, even when showing the results of the search.</a:t>
            </a:r>
          </a:p>
          <a:p>
            <a:pPr marL="0" indent="0">
              <a:buNone/>
            </a:pPr>
            <a:r>
              <a:rPr lang="en-US" sz="2400" dirty="0"/>
              <a:t>From a technological standpoint, sticky forms work by having their form element values predetermined. You can make this happen by setting the value attribute of text inputs.</a:t>
            </a:r>
          </a:p>
          <a:p>
            <a:pPr marL="0" indent="0">
              <a:buNone/>
            </a:pPr>
            <a:r>
              <a:rPr lang="en-US" sz="2400" dirty="0"/>
              <a:t>To have PHP preset that value, print the appropriate variable between the quotation marks:</a:t>
            </a:r>
          </a:p>
          <a:p>
            <a:pPr marL="0" indent="0">
              <a:buNone/>
            </a:pPr>
            <a:r>
              <a:rPr lang="en-US" sz="2400" b="1" dirty="0">
                <a:solidFill>
                  <a:srgbClr val="000000"/>
                </a:solidFill>
                <a:latin typeface="Courier New Bold" panose="02070609020205020404" pitchFamily="49" charset="0"/>
              </a:rPr>
              <a:t>&lt;input type="text" name="</a:t>
            </a:r>
            <a:r>
              <a:rPr lang="en-US" sz="2400" b="1" dirty="0" err="1">
                <a:solidFill>
                  <a:srgbClr val="000000"/>
                </a:solidFill>
                <a:latin typeface="Courier New Bold" panose="02070609020205020404" pitchFamily="49" charset="0"/>
              </a:rPr>
              <a:t>first_name</a:t>
            </a:r>
            <a:r>
              <a:rPr lang="en-US" sz="2400" b="1" dirty="0">
                <a:solidFill>
                  <a:srgbClr val="000000"/>
                </a:solidFill>
                <a:latin typeface="Courier New Bold" panose="02070609020205020404" pitchFamily="49" charset="0"/>
              </a:rPr>
              <a:t>" value="&lt;?php print $_POST['</a:t>
            </a:r>
            <a:r>
              <a:rPr lang="en-US" sz="2400" b="1" dirty="0" err="1">
                <a:solidFill>
                  <a:srgbClr val="000000"/>
                </a:solidFill>
                <a:latin typeface="Courier New Bold" panose="02070609020205020404" pitchFamily="49" charset="0"/>
              </a:rPr>
              <a:t>first_name</a:t>
            </a:r>
            <a:r>
              <a:rPr lang="en-US" sz="2400" b="1" dirty="0">
                <a:solidFill>
                  <a:srgbClr val="000000"/>
                </a:solidFill>
                <a:latin typeface="Courier New Bold" panose="02070609020205020404" pitchFamily="49" charset="0"/>
              </a:rPr>
              <a:t>']; ?&gt;"&gt;</a:t>
            </a:r>
          </a:p>
        </p:txBody>
      </p:sp>
    </p:spTree>
    <p:extLst>
      <p:ext uri="{BB962C8B-B14F-4D97-AF65-F5344CB8AC3E}">
        <p14:creationId xmlns:p14="http://schemas.microsoft.com/office/powerpoint/2010/main" val="322038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Making Forms Sticky</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234440"/>
            <a:ext cx="10178322" cy="5241175"/>
          </a:xfrm>
        </p:spPr>
        <p:txBody>
          <a:bodyPr>
            <a:normAutofit/>
          </a:bodyPr>
          <a:lstStyle/>
          <a:p>
            <a:pPr marL="0" indent="0">
              <a:buNone/>
            </a:pPr>
            <a:r>
              <a:rPr lang="en-US" sz="2400" dirty="0"/>
              <a:t>The first time the form is run, the PHP code prints nothing (because the variable has no value). If the form is displayed again after submission, a value that the user originally entered in the form input will be displayed there automatically.</a:t>
            </a:r>
          </a:p>
          <a:p>
            <a:pPr marL="0" indent="0">
              <a:buNone/>
            </a:pPr>
            <a:r>
              <a:rPr lang="en-US" sz="2400" dirty="0"/>
              <a:t> A more professional implementation would address two things.</a:t>
            </a:r>
          </a:p>
          <a:p>
            <a:r>
              <a:rPr lang="en-US" sz="2400" dirty="0"/>
              <a:t>First, it’s best not to refer to variables that don’t exist</a:t>
            </a:r>
          </a:p>
          <a:p>
            <a:pPr lvl="1"/>
            <a:r>
              <a:rPr lang="en-US" sz="2200" dirty="0"/>
              <a:t>Doing so creates PHP warnings. </a:t>
            </a:r>
          </a:p>
          <a:p>
            <a:r>
              <a:rPr lang="en-US" sz="2400" dirty="0"/>
              <a:t>Second, certain characters that could be in a submitted value will cause problems if printed as a form element’s value. </a:t>
            </a:r>
          </a:p>
          <a:p>
            <a:pPr lvl="1"/>
            <a:r>
              <a:rPr lang="en-US" sz="2200" dirty="0"/>
              <a:t>To prevent such problems, apply the </a:t>
            </a:r>
            <a:r>
              <a:rPr lang="en-US" sz="2400" b="1" dirty="0" err="1">
                <a:solidFill>
                  <a:srgbClr val="000000"/>
                </a:solidFill>
                <a:latin typeface="Courier New Bold" panose="02070609020205020404" pitchFamily="49" charset="0"/>
              </a:rPr>
              <a:t>htmlspecialchars</a:t>
            </a:r>
            <a:r>
              <a:rPr lang="en-US" sz="2400" b="1" dirty="0">
                <a:solidFill>
                  <a:srgbClr val="000000"/>
                </a:solidFill>
                <a:latin typeface="Courier New Bold" panose="02070609020205020404" pitchFamily="49" charset="0"/>
              </a:rPr>
              <a:t>()</a:t>
            </a:r>
            <a:r>
              <a:rPr lang="en-US" sz="2200" dirty="0"/>
              <a:t>function</a:t>
            </a:r>
          </a:p>
        </p:txBody>
      </p:sp>
    </p:spTree>
    <p:extLst>
      <p:ext uri="{BB962C8B-B14F-4D97-AF65-F5344CB8AC3E}">
        <p14:creationId xmlns:p14="http://schemas.microsoft.com/office/powerpoint/2010/main" val="1007038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Sending Email</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234440"/>
            <a:ext cx="10178322" cy="4673991"/>
          </a:xfrm>
        </p:spPr>
        <p:txBody>
          <a:bodyPr>
            <a:normAutofit fontScale="92500" lnSpcReduction="10000"/>
          </a:bodyPr>
          <a:lstStyle/>
          <a:p>
            <a:pPr marL="0" indent="0">
              <a:buNone/>
            </a:pPr>
            <a:r>
              <a:rPr lang="en-US" sz="2200" dirty="0"/>
              <a:t>Sending email using PHP is theoretically simple</a:t>
            </a:r>
          </a:p>
          <a:p>
            <a:pPr marL="0" indent="0">
              <a:buNone/>
            </a:pPr>
            <a:r>
              <a:rPr lang="en-US" sz="2200" b="1" dirty="0">
                <a:solidFill>
                  <a:srgbClr val="000000"/>
                </a:solidFill>
                <a:latin typeface="Courier New Bold" panose="02070609020205020404" pitchFamily="49" charset="0"/>
              </a:rPr>
              <a:t>mail(to, subject, body);</a:t>
            </a:r>
          </a:p>
          <a:p>
            <a:pPr marL="0" indent="0">
              <a:buNone/>
            </a:pPr>
            <a:r>
              <a:rPr lang="en-US" sz="1900" b="1" dirty="0">
                <a:solidFill>
                  <a:srgbClr val="000000"/>
                </a:solidFill>
                <a:latin typeface="Courier New Bold" panose="02070609020205020404" pitchFamily="49" charset="0"/>
              </a:rPr>
              <a:t>mail(‘someone@example.com’, ‘Test Email’, ‘This is a test email’);</a:t>
            </a:r>
          </a:p>
          <a:p>
            <a:pPr marL="0" indent="0">
              <a:buNone/>
            </a:pPr>
            <a:endParaRPr lang="en-US" sz="2200" b="1" dirty="0">
              <a:solidFill>
                <a:srgbClr val="000000"/>
              </a:solidFill>
              <a:latin typeface="Courier New Bold" panose="02070609020205020404" pitchFamily="49" charset="0"/>
            </a:endParaRPr>
          </a:p>
          <a:p>
            <a:pPr marL="0" indent="0">
              <a:buNone/>
            </a:pPr>
            <a:r>
              <a:rPr lang="en-US" sz="2200" dirty="0"/>
              <a:t>Although email is easy in theory, using this function in real-world code can be far more complex. For starters, setting up your own computer to send out email can be a challenge. </a:t>
            </a:r>
          </a:p>
          <a:p>
            <a:pPr marL="0" indent="0">
              <a:buNone/>
            </a:pPr>
            <a:endParaRPr lang="en-US" sz="2200" dirty="0"/>
          </a:p>
          <a:p>
            <a:pPr marL="0" indent="0">
              <a:buNone/>
            </a:pPr>
            <a:r>
              <a:rPr lang="en-US" sz="2200" dirty="0"/>
              <a:t>Second, you should take steps to prevent malicious people from using your forms to send out spam. One simple option is to confirm that there’s only a single @ present in the provided address using the </a:t>
            </a:r>
            <a:r>
              <a:rPr lang="en-US" sz="2400" b="1" dirty="0" err="1">
                <a:solidFill>
                  <a:srgbClr val="000000"/>
                </a:solidFill>
                <a:latin typeface="Courier New Bold" panose="02070609020205020404" pitchFamily="49" charset="0"/>
              </a:rPr>
              <a:t>substr_count</a:t>
            </a:r>
            <a:r>
              <a:rPr lang="en-US" sz="2400" b="1" dirty="0">
                <a:solidFill>
                  <a:srgbClr val="000000"/>
                </a:solidFill>
                <a:latin typeface="Courier New Bold" panose="02070609020205020404" pitchFamily="49" charset="0"/>
              </a:rPr>
              <a:t>()</a:t>
            </a:r>
            <a:r>
              <a:rPr lang="en-US" sz="2200" dirty="0"/>
              <a:t>function</a:t>
            </a:r>
          </a:p>
          <a:p>
            <a:pPr marL="0" indent="0">
              <a:buNone/>
            </a:pPr>
            <a:endParaRPr lang="en-US" sz="2200" b="1" dirty="0">
              <a:solidFill>
                <a:srgbClr val="000000"/>
              </a:solidFill>
              <a:latin typeface="Courier New Bold" panose="02070609020205020404" pitchFamily="49" charset="0"/>
            </a:endParaRPr>
          </a:p>
          <a:p>
            <a:pPr marL="0" indent="0">
              <a:buNone/>
            </a:pPr>
            <a:r>
              <a:rPr lang="en-US" sz="2200" b="1" dirty="0">
                <a:solidFill>
                  <a:srgbClr val="000000"/>
                </a:solidFill>
                <a:latin typeface="Courier New Bold" panose="02070609020205020404" pitchFamily="49" charset="0"/>
              </a:rPr>
              <a:t>if (</a:t>
            </a:r>
            <a:r>
              <a:rPr lang="en-US" sz="2200" b="1" dirty="0" err="1">
                <a:solidFill>
                  <a:srgbClr val="000000"/>
                </a:solidFill>
                <a:latin typeface="Courier New Bold" panose="02070609020205020404" pitchFamily="49" charset="0"/>
              </a:rPr>
              <a:t>substr_count</a:t>
            </a:r>
            <a:r>
              <a:rPr lang="en-US" sz="2200" b="1" dirty="0">
                <a:solidFill>
                  <a:srgbClr val="000000"/>
                </a:solidFill>
                <a:latin typeface="Courier New Bold" panose="02070609020205020404" pitchFamily="49" charset="0"/>
              </a:rPr>
              <a:t>($_POST ['email'],'@') == 1) {...</a:t>
            </a:r>
          </a:p>
        </p:txBody>
      </p:sp>
      <p:sp>
        <p:nvSpPr>
          <p:cNvPr id="5" name="TextBox 4">
            <a:extLst>
              <a:ext uri="{FF2B5EF4-FFF2-40B4-BE49-F238E27FC236}">
                <a16:creationId xmlns:a16="http://schemas.microsoft.com/office/drawing/2014/main" id="{D3EF2E30-C93C-4D4B-8881-31A7C69AA54C}"/>
              </a:ext>
            </a:extLst>
          </p:cNvPr>
          <p:cNvSpPr txBox="1"/>
          <p:nvPr/>
        </p:nvSpPr>
        <p:spPr>
          <a:xfrm>
            <a:off x="1251678" y="6475615"/>
            <a:ext cx="7282722" cy="369332"/>
          </a:xfrm>
          <a:prstGeom prst="rect">
            <a:avLst/>
          </a:prstGeom>
          <a:noFill/>
        </p:spPr>
        <p:txBody>
          <a:bodyPr wrap="square">
            <a:spAutoFit/>
          </a:bodyPr>
          <a:lstStyle/>
          <a:p>
            <a:r>
              <a:rPr lang="en-US" dirty="0"/>
              <a:t>PHP Mail Functions - https://www.w3schools.com/php/php_ref_mail.asp</a:t>
            </a:r>
          </a:p>
        </p:txBody>
      </p:sp>
    </p:spTree>
    <p:extLst>
      <p:ext uri="{BB962C8B-B14F-4D97-AF65-F5344CB8AC3E}">
        <p14:creationId xmlns:p14="http://schemas.microsoft.com/office/powerpoint/2010/main" val="157189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B230A1-07A6-401D-8B5B-B72018E19B32}"/>
              </a:ext>
            </a:extLst>
          </p:cNvPr>
          <p:cNvSpPr>
            <a:spLocks noGrp="1"/>
          </p:cNvSpPr>
          <p:nvPr>
            <p:ph idx="1"/>
          </p:nvPr>
        </p:nvSpPr>
        <p:spPr>
          <a:xfrm>
            <a:off x="4976031" y="1153287"/>
            <a:ext cx="6453969" cy="4551426"/>
          </a:xfrm>
        </p:spPr>
        <p:txBody>
          <a:bodyPr anchor="ctr">
            <a:normAutofit/>
          </a:bodyPr>
          <a:lstStyle/>
          <a:p>
            <a:pPr marL="0" indent="0">
              <a:buNone/>
            </a:pPr>
            <a:r>
              <a:rPr lang="en-US" dirty="0">
                <a:solidFill>
                  <a:schemeClr val="accent6"/>
                </a:solidFill>
              </a:rPr>
              <a:t>In this chapter, you’ll learn a number of functions and techniques for making your websites more professional, more feature-rich, and easier to maintain.</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8982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Output Buffering</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234441"/>
            <a:ext cx="10178322" cy="3749044"/>
          </a:xfrm>
        </p:spPr>
        <p:txBody>
          <a:bodyPr>
            <a:normAutofit lnSpcReduction="10000"/>
          </a:bodyPr>
          <a:lstStyle/>
          <a:p>
            <a:pPr marL="0" indent="0">
              <a:buNone/>
            </a:pPr>
            <a:r>
              <a:rPr lang="en-US" sz="2200" dirty="0"/>
              <a:t>A handful of functions that you’ll use in this chapter and the next can be called only if nothing has been sent to the browser. </a:t>
            </a:r>
          </a:p>
          <a:p>
            <a:pPr marL="0" indent="0">
              <a:buNone/>
            </a:pPr>
            <a:r>
              <a:rPr lang="en-US" sz="2200" dirty="0"/>
              <a:t>These functions include: </a:t>
            </a:r>
          </a:p>
          <a:p>
            <a:pPr marL="0" indent="0">
              <a:buNone/>
            </a:pPr>
            <a:r>
              <a:rPr lang="en-US" sz="2400" b="1" dirty="0">
                <a:solidFill>
                  <a:srgbClr val="000000"/>
                </a:solidFill>
                <a:latin typeface="Courier New Bold" panose="02070609020205020404" pitchFamily="49" charset="0"/>
              </a:rPr>
              <a:t>header()</a:t>
            </a:r>
          </a:p>
          <a:p>
            <a:pPr marL="0" indent="0">
              <a:buNone/>
            </a:pPr>
            <a:r>
              <a:rPr lang="en-US" sz="2400" b="1" dirty="0" err="1">
                <a:solidFill>
                  <a:srgbClr val="000000"/>
                </a:solidFill>
                <a:latin typeface="Courier New Bold" panose="02070609020205020404" pitchFamily="49" charset="0"/>
              </a:rPr>
              <a:t>setcookie</a:t>
            </a:r>
            <a:r>
              <a:rPr lang="en-US" sz="2400" b="1" dirty="0">
                <a:solidFill>
                  <a:srgbClr val="000000"/>
                </a:solidFill>
                <a:latin typeface="Courier New Bold" panose="02070609020205020404" pitchFamily="49" charset="0"/>
              </a:rPr>
              <a:t>()</a:t>
            </a:r>
          </a:p>
          <a:p>
            <a:pPr marL="0" indent="0">
              <a:buNone/>
            </a:pPr>
            <a:r>
              <a:rPr lang="en-US" sz="2400" b="1" dirty="0" err="1">
                <a:solidFill>
                  <a:srgbClr val="000000"/>
                </a:solidFill>
                <a:latin typeface="Courier New Bold" panose="02070609020205020404" pitchFamily="49" charset="0"/>
              </a:rPr>
              <a:t>session_start</a:t>
            </a:r>
            <a:r>
              <a:rPr lang="en-US" sz="2400" b="1" dirty="0">
                <a:solidFill>
                  <a:srgbClr val="000000"/>
                </a:solidFill>
                <a:latin typeface="Courier New Bold" panose="02070609020205020404" pitchFamily="49" charset="0"/>
              </a:rPr>
              <a:t>()</a:t>
            </a:r>
          </a:p>
          <a:p>
            <a:pPr marL="0" indent="0">
              <a:buNone/>
            </a:pPr>
            <a:endParaRPr lang="en-US" sz="2200" dirty="0"/>
          </a:p>
          <a:p>
            <a:pPr marL="0" indent="0">
              <a:buNone/>
            </a:pPr>
            <a:r>
              <a:rPr lang="en-US" sz="2200" dirty="0"/>
              <a:t>If you use them after the browser has already received some text, HTML, or even a blank space, you’ll get a “headers already sent” error message</a:t>
            </a:r>
          </a:p>
        </p:txBody>
      </p:sp>
      <p:pic>
        <p:nvPicPr>
          <p:cNvPr id="5" name="Picture 4">
            <a:extLst>
              <a:ext uri="{FF2B5EF4-FFF2-40B4-BE49-F238E27FC236}">
                <a16:creationId xmlns:a16="http://schemas.microsoft.com/office/drawing/2014/main" id="{445C2288-4C44-40A0-9159-7690CBF56C7E}"/>
              </a:ext>
            </a:extLst>
          </p:cNvPr>
          <p:cNvPicPr>
            <a:picLocks noChangeAspect="1"/>
          </p:cNvPicPr>
          <p:nvPr/>
        </p:nvPicPr>
        <p:blipFill>
          <a:blip r:embed="rId2"/>
          <a:stretch>
            <a:fillRect/>
          </a:stretch>
        </p:blipFill>
        <p:spPr>
          <a:xfrm>
            <a:off x="1323205" y="5263662"/>
            <a:ext cx="10035268" cy="1211953"/>
          </a:xfrm>
          <a:prstGeom prst="rect">
            <a:avLst/>
          </a:prstGeom>
        </p:spPr>
      </p:pic>
    </p:spTree>
    <p:extLst>
      <p:ext uri="{BB962C8B-B14F-4D97-AF65-F5344CB8AC3E}">
        <p14:creationId xmlns:p14="http://schemas.microsoft.com/office/powerpoint/2010/main" val="3178135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Output Buffering</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234440"/>
            <a:ext cx="10178322" cy="5241175"/>
          </a:xfrm>
        </p:spPr>
        <p:txBody>
          <a:bodyPr>
            <a:normAutofit/>
          </a:bodyPr>
          <a:lstStyle/>
          <a:p>
            <a:pPr marL="0" indent="0">
              <a:buNone/>
            </a:pPr>
            <a:r>
              <a:rPr lang="en-US" sz="2200" dirty="0"/>
              <a:t>One solution is to make use of </a:t>
            </a:r>
            <a:r>
              <a:rPr lang="en-US" sz="2200" b="1" dirty="0"/>
              <a:t>output buffering </a:t>
            </a:r>
            <a:r>
              <a:rPr lang="en-US" sz="2200" dirty="0"/>
              <a:t>(aka </a:t>
            </a:r>
            <a:r>
              <a:rPr lang="en-US" sz="2200" i="1" dirty="0"/>
              <a:t>output control</a:t>
            </a:r>
            <a:r>
              <a:rPr lang="en-US" sz="2200" dirty="0"/>
              <a:t>)</a:t>
            </a:r>
          </a:p>
          <a:p>
            <a:r>
              <a:rPr lang="en-US" sz="2200" dirty="0"/>
              <a:t>In a normal PHP script, any HTML outside the PHP tags is immediately sent to the browser.</a:t>
            </a:r>
          </a:p>
          <a:p>
            <a:r>
              <a:rPr lang="en-US" sz="2200" dirty="0"/>
              <a:t>With output buffering, the HTML and printed data—the output—will instead be placed into a buffer (memory).</a:t>
            </a:r>
          </a:p>
          <a:p>
            <a:pPr lvl="1"/>
            <a:r>
              <a:rPr lang="en-US" sz="2000" dirty="0"/>
              <a:t>At the end of the script, the buffer will then be sent to the browser, or if more appropriate, the buffer can be cleared without being sent to the browser.</a:t>
            </a:r>
          </a:p>
          <a:p>
            <a:pPr lvl="1"/>
            <a:r>
              <a:rPr lang="en-US" sz="2000" dirty="0"/>
              <a:t>Using this feature will greatly reduce errors when you begin using headers, cookies, and sessions.</a:t>
            </a:r>
          </a:p>
          <a:p>
            <a:pPr marL="0" indent="0">
              <a:buNone/>
            </a:pPr>
            <a:endParaRPr lang="en-US" sz="2200" dirty="0"/>
          </a:p>
        </p:txBody>
      </p:sp>
    </p:spTree>
    <p:extLst>
      <p:ext uri="{BB962C8B-B14F-4D97-AF65-F5344CB8AC3E}">
        <p14:creationId xmlns:p14="http://schemas.microsoft.com/office/powerpoint/2010/main" val="2973983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Output Buffering</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234440"/>
            <a:ext cx="10178322" cy="5241175"/>
          </a:xfrm>
        </p:spPr>
        <p:txBody>
          <a:bodyPr>
            <a:normAutofit/>
          </a:bodyPr>
          <a:lstStyle/>
          <a:p>
            <a:pPr marL="0" indent="0">
              <a:buNone/>
            </a:pPr>
            <a:r>
              <a:rPr lang="en-US" sz="2200" dirty="0"/>
              <a:t>To begin output buffering, invoke the </a:t>
            </a:r>
            <a:r>
              <a:rPr lang="en-US" sz="2400" b="1" dirty="0" err="1">
                <a:solidFill>
                  <a:srgbClr val="000000"/>
                </a:solidFill>
                <a:latin typeface="Courier New Bold" panose="02070609020205020404" pitchFamily="49" charset="0"/>
              </a:rPr>
              <a:t>ob_start</a:t>
            </a:r>
            <a:r>
              <a:rPr lang="en-US" sz="2400" b="1" dirty="0">
                <a:solidFill>
                  <a:srgbClr val="000000"/>
                </a:solidFill>
                <a:latin typeface="Courier New Bold" panose="02070609020205020404" pitchFamily="49" charset="0"/>
              </a:rPr>
              <a:t>() </a:t>
            </a:r>
            <a:r>
              <a:rPr lang="en-US" sz="2200" dirty="0"/>
              <a:t>function at the very top of your page. Once you call it, every print and similar function will send data to a memory buffer rather than to the browser.</a:t>
            </a:r>
          </a:p>
          <a:p>
            <a:pPr marL="0" indent="0">
              <a:buNone/>
            </a:pPr>
            <a:endParaRPr lang="en-US" sz="2200" dirty="0"/>
          </a:p>
          <a:p>
            <a:pPr marL="0" indent="0">
              <a:buNone/>
            </a:pPr>
            <a:r>
              <a:rPr lang="en-US" sz="2200" dirty="0"/>
              <a:t>At the conclusion of the script, call the </a:t>
            </a:r>
            <a:r>
              <a:rPr lang="en-US" sz="2400" b="1" dirty="0" err="1">
                <a:solidFill>
                  <a:srgbClr val="000000"/>
                </a:solidFill>
                <a:latin typeface="Courier New Bold" panose="02070609020205020404" pitchFamily="49" charset="0"/>
              </a:rPr>
              <a:t>ob_end_flush</a:t>
            </a:r>
            <a:r>
              <a:rPr lang="en-US" sz="2400" b="1" dirty="0">
                <a:solidFill>
                  <a:srgbClr val="000000"/>
                </a:solidFill>
                <a:latin typeface="Courier New Bold" panose="02070609020205020404" pitchFamily="49" charset="0"/>
              </a:rPr>
              <a:t>()</a:t>
            </a:r>
            <a:r>
              <a:rPr lang="en-US" sz="2200" dirty="0"/>
              <a:t>function to send the accumulated buffer to the browser. Or use the </a:t>
            </a:r>
            <a:r>
              <a:rPr lang="en-US" sz="2400" b="1" dirty="0" err="1">
                <a:solidFill>
                  <a:srgbClr val="000000"/>
                </a:solidFill>
                <a:latin typeface="Courier New Bold" panose="02070609020205020404" pitchFamily="49" charset="0"/>
              </a:rPr>
              <a:t>ob_end_clean</a:t>
            </a:r>
            <a:r>
              <a:rPr lang="en-US" sz="2400" b="1" dirty="0">
                <a:solidFill>
                  <a:srgbClr val="000000"/>
                </a:solidFill>
                <a:latin typeface="Courier New Bold" panose="02070609020205020404" pitchFamily="49" charset="0"/>
              </a:rPr>
              <a:t>() </a:t>
            </a:r>
            <a:r>
              <a:rPr lang="en-US" sz="2200" dirty="0"/>
              <a:t>function to delete the buffered data without passing it along. </a:t>
            </a:r>
          </a:p>
          <a:p>
            <a:pPr marL="0" indent="0">
              <a:buNone/>
            </a:pPr>
            <a:endParaRPr lang="en-US" sz="2200" dirty="0"/>
          </a:p>
          <a:p>
            <a:pPr marL="0" indent="0">
              <a:buNone/>
            </a:pPr>
            <a:r>
              <a:rPr lang="en-US" sz="2200" dirty="0"/>
              <a:t>Both functions also turn off output buffering for that script. PHP automatically runs </a:t>
            </a:r>
            <a:r>
              <a:rPr lang="en-US" sz="2400" b="1" dirty="0" err="1">
                <a:solidFill>
                  <a:srgbClr val="000000"/>
                </a:solidFill>
                <a:latin typeface="Courier New Bold" panose="02070609020205020404" pitchFamily="49" charset="0"/>
              </a:rPr>
              <a:t>ob_end_flush</a:t>
            </a:r>
            <a:r>
              <a:rPr lang="en-US" sz="2400" b="1" dirty="0">
                <a:solidFill>
                  <a:srgbClr val="000000"/>
                </a:solidFill>
                <a:latin typeface="Courier New Bold" panose="02070609020205020404" pitchFamily="49" charset="0"/>
              </a:rPr>
              <a:t>()</a:t>
            </a:r>
            <a:r>
              <a:rPr lang="en-US" sz="2200" dirty="0"/>
              <a:t>at the conclusion of a script if it isn’t otherwise done. But it’s still a good idea to call it yourself.</a:t>
            </a:r>
          </a:p>
        </p:txBody>
      </p:sp>
    </p:spTree>
    <p:extLst>
      <p:ext uri="{BB962C8B-B14F-4D97-AF65-F5344CB8AC3E}">
        <p14:creationId xmlns:p14="http://schemas.microsoft.com/office/powerpoint/2010/main" val="2244227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Manipulating HTTP Headers</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234441"/>
            <a:ext cx="10178322" cy="4800600"/>
          </a:xfrm>
        </p:spPr>
        <p:txBody>
          <a:bodyPr>
            <a:normAutofit lnSpcReduction="10000"/>
          </a:bodyPr>
          <a:lstStyle/>
          <a:p>
            <a:pPr marL="0" indent="0">
              <a:buNone/>
            </a:pPr>
            <a:r>
              <a:rPr lang="en-US" sz="2200" dirty="0"/>
              <a:t>Most interactions between a server and a browser take place over HTTP. </a:t>
            </a:r>
          </a:p>
          <a:p>
            <a:pPr marL="0" indent="0">
              <a:buNone/>
            </a:pPr>
            <a:endParaRPr lang="en-US" sz="2200" dirty="0"/>
          </a:p>
          <a:p>
            <a:pPr marL="0" indent="0">
              <a:buNone/>
            </a:pPr>
            <a:r>
              <a:rPr lang="en-US" sz="2200" dirty="0"/>
              <a:t>But HTTP communications between browsers and servers go beyond just sending HTML and images. These additional communications can be accomplished using HTTP headers. </a:t>
            </a:r>
          </a:p>
          <a:p>
            <a:pPr marL="0" indent="0">
              <a:buNone/>
            </a:pPr>
            <a:endParaRPr lang="en-US" sz="2200" dirty="0"/>
          </a:p>
          <a:p>
            <a:pPr marL="0" indent="0">
              <a:buNone/>
            </a:pPr>
            <a:r>
              <a:rPr lang="en-US" sz="2200" dirty="0"/>
              <a:t>There are dozens of uses for HTTP headers, all of which you can do using PHP’s </a:t>
            </a:r>
            <a:r>
              <a:rPr lang="en-US" sz="2400" b="1" dirty="0">
                <a:solidFill>
                  <a:srgbClr val="000000"/>
                </a:solidFill>
                <a:latin typeface="Courier New Bold" panose="02070609020205020404" pitchFamily="49" charset="0"/>
              </a:rPr>
              <a:t>header()</a:t>
            </a:r>
            <a:r>
              <a:rPr lang="en-US" sz="2200" dirty="0"/>
              <a:t>function.</a:t>
            </a:r>
          </a:p>
          <a:p>
            <a:pPr marL="0" indent="0">
              <a:buNone/>
            </a:pPr>
            <a:endParaRPr lang="en-US" sz="2200" dirty="0"/>
          </a:p>
          <a:p>
            <a:pPr marL="0" indent="0">
              <a:buNone/>
            </a:pPr>
            <a:r>
              <a:rPr lang="en-US" sz="2200" dirty="0"/>
              <a:t>The most common use of the header() function is to redirect the user from one page to another. To redirect the user’s browser with PHP, you send a location header: </a:t>
            </a:r>
            <a:r>
              <a:rPr lang="en-US" sz="2400" b="1" dirty="0">
                <a:solidFill>
                  <a:srgbClr val="000000"/>
                </a:solidFill>
                <a:latin typeface="Courier New Bold" panose="02070609020205020404" pitchFamily="49" charset="0"/>
              </a:rPr>
              <a:t>header('Location: </a:t>
            </a:r>
            <a:r>
              <a:rPr lang="en-US" sz="2400" b="1" dirty="0" err="1">
                <a:solidFill>
                  <a:srgbClr val="000000"/>
                </a:solidFill>
                <a:latin typeface="Courier New Bold" panose="02070609020205020404" pitchFamily="49" charset="0"/>
              </a:rPr>
              <a:t>page.php</a:t>
            </a:r>
            <a:r>
              <a:rPr lang="en-US" sz="2400" b="1" dirty="0">
                <a:solidFill>
                  <a:srgbClr val="000000"/>
                </a:solidFill>
                <a:latin typeface="Courier New Bold" panose="02070609020205020404" pitchFamily="49" charset="0"/>
              </a:rPr>
              <a:t>');</a:t>
            </a:r>
          </a:p>
          <a:p>
            <a:pPr marL="0" indent="0">
              <a:buNone/>
            </a:pPr>
            <a:endParaRPr lang="en-US" sz="2200" dirty="0"/>
          </a:p>
        </p:txBody>
      </p:sp>
      <p:sp>
        <p:nvSpPr>
          <p:cNvPr id="4" name="Rectangle 3"/>
          <p:cNvSpPr/>
          <p:nvPr/>
        </p:nvSpPr>
        <p:spPr>
          <a:xfrm>
            <a:off x="1251678" y="6488668"/>
            <a:ext cx="7968976" cy="369332"/>
          </a:xfrm>
          <a:prstGeom prst="rect">
            <a:avLst/>
          </a:prstGeom>
        </p:spPr>
        <p:txBody>
          <a:bodyPr wrap="none">
            <a:spAutoFit/>
          </a:bodyPr>
          <a:lstStyle/>
          <a:p>
            <a:r>
              <a:rPr lang="en-US" dirty="0"/>
              <a:t>PHP header() Function - https://www.w3schools.com/php/func_network_header.asp</a:t>
            </a:r>
          </a:p>
        </p:txBody>
      </p:sp>
    </p:spTree>
    <p:extLst>
      <p:ext uri="{BB962C8B-B14F-4D97-AF65-F5344CB8AC3E}">
        <p14:creationId xmlns:p14="http://schemas.microsoft.com/office/powerpoint/2010/main" val="3665532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Manipulating HTTP Headers</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234440"/>
            <a:ext cx="10178322" cy="5241175"/>
          </a:xfrm>
        </p:spPr>
        <p:txBody>
          <a:bodyPr>
            <a:normAutofit fontScale="92500" lnSpcReduction="20000"/>
          </a:bodyPr>
          <a:lstStyle/>
          <a:p>
            <a:pPr marL="0" indent="0">
              <a:buNone/>
            </a:pPr>
            <a:r>
              <a:rPr lang="en-US" sz="2200" dirty="0"/>
              <a:t>When using the header() function to redirect the browser, follow that line by calling </a:t>
            </a:r>
            <a:r>
              <a:rPr lang="en-US" sz="2400" b="1" dirty="0">
                <a:solidFill>
                  <a:srgbClr val="000000"/>
                </a:solidFill>
                <a:latin typeface="Courier New Bold" panose="02070609020205020404" pitchFamily="49" charset="0"/>
              </a:rPr>
              <a:t>exit() </a:t>
            </a:r>
            <a:r>
              <a:rPr lang="en-US" sz="2200" dirty="0"/>
              <a:t>to cancel the execution of the script: </a:t>
            </a:r>
          </a:p>
          <a:p>
            <a:pPr marL="0" indent="0">
              <a:buNone/>
            </a:pPr>
            <a:endParaRPr lang="en-US" sz="2200" dirty="0"/>
          </a:p>
          <a:p>
            <a:pPr marL="0" indent="0">
              <a:buNone/>
            </a:pPr>
            <a:r>
              <a:rPr lang="en-US" sz="2400" b="1" dirty="0">
                <a:solidFill>
                  <a:srgbClr val="000000"/>
                </a:solidFill>
                <a:latin typeface="Courier New Bold" panose="02070609020205020404" pitchFamily="49" charset="0"/>
              </a:rPr>
              <a:t>header('Location: </a:t>
            </a:r>
            <a:r>
              <a:rPr lang="en-US" sz="2400" b="1" dirty="0" err="1">
                <a:solidFill>
                  <a:srgbClr val="000000"/>
                </a:solidFill>
                <a:latin typeface="Courier New Bold" panose="02070609020205020404" pitchFamily="49" charset="0"/>
              </a:rPr>
              <a:t>page.php</a:t>
            </a:r>
            <a:r>
              <a:rPr lang="en-US" sz="2400" b="1" dirty="0">
                <a:solidFill>
                  <a:srgbClr val="000000"/>
                </a:solidFill>
                <a:latin typeface="Courier New Bold" panose="02070609020205020404" pitchFamily="49" charset="0"/>
              </a:rPr>
              <a:t>’); </a:t>
            </a:r>
          </a:p>
          <a:p>
            <a:pPr marL="0" indent="0">
              <a:buNone/>
            </a:pPr>
            <a:r>
              <a:rPr lang="en-US" sz="2400" b="1" dirty="0">
                <a:solidFill>
                  <a:srgbClr val="000000"/>
                </a:solidFill>
                <a:latin typeface="Courier New Bold" panose="02070609020205020404" pitchFamily="49" charset="0"/>
              </a:rPr>
              <a:t>exit(); </a:t>
            </a:r>
          </a:p>
          <a:p>
            <a:pPr marL="0" indent="0">
              <a:buNone/>
            </a:pPr>
            <a:endParaRPr lang="en-US" sz="2400" b="1" dirty="0">
              <a:solidFill>
                <a:srgbClr val="000000"/>
              </a:solidFill>
              <a:latin typeface="Courier New Bold" panose="02070609020205020404" pitchFamily="49" charset="0"/>
            </a:endParaRPr>
          </a:p>
          <a:p>
            <a:pPr marL="0" indent="0">
              <a:buNone/>
            </a:pPr>
            <a:r>
              <a:rPr lang="en-US" sz="2200" dirty="0"/>
              <a:t>If you don’t invoke exit(), the rest of the script’s code will be executed, despite the fact that the browser has moved on.</a:t>
            </a:r>
          </a:p>
          <a:p>
            <a:pPr marL="0" indent="0">
              <a:buNone/>
            </a:pPr>
            <a:endParaRPr lang="en-US" sz="2200" dirty="0"/>
          </a:p>
          <a:p>
            <a:pPr marL="0" indent="0">
              <a:buNone/>
            </a:pPr>
            <a:r>
              <a:rPr lang="en-US" sz="2400" dirty="0"/>
              <a:t>The most important thing to understand about using header() is that the function </a:t>
            </a:r>
            <a:r>
              <a:rPr lang="en-US" sz="2400" i="1" dirty="0"/>
              <a:t>must</a:t>
            </a:r>
            <a:r>
              <a:rPr lang="en-US" sz="2400" dirty="0"/>
              <a:t> be called before anything else is sent to the browser—otherwise, you’ll see the </a:t>
            </a:r>
            <a:r>
              <a:rPr lang="en-US" sz="2400" i="1" dirty="0"/>
              <a:t>headers already sent error message.</a:t>
            </a:r>
          </a:p>
          <a:p>
            <a:pPr marL="0" indent="0">
              <a:buNone/>
            </a:pPr>
            <a:endParaRPr lang="en-US" sz="2400" i="1" dirty="0"/>
          </a:p>
          <a:p>
            <a:pPr marL="0" indent="0">
              <a:buNone/>
            </a:pPr>
            <a:r>
              <a:rPr lang="en-US" sz="2400" dirty="0"/>
              <a:t>If your page receives any HTML or even blank space, the header() function won’t work.</a:t>
            </a:r>
          </a:p>
          <a:p>
            <a:pPr marL="0" indent="0">
              <a:buNone/>
            </a:pPr>
            <a:endParaRPr lang="en-US" sz="2400" b="1" dirty="0">
              <a:solidFill>
                <a:srgbClr val="000000"/>
              </a:solidFill>
              <a:latin typeface="Courier New Bold" panose="02070609020205020404" pitchFamily="49" charset="0"/>
            </a:endParaRPr>
          </a:p>
        </p:txBody>
      </p:sp>
    </p:spTree>
    <p:extLst>
      <p:ext uri="{BB962C8B-B14F-4D97-AF65-F5344CB8AC3E}">
        <p14:creationId xmlns:p14="http://schemas.microsoft.com/office/powerpoint/2010/main" val="354150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Creating Templates</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25881"/>
            <a:ext cx="10178322" cy="5149734"/>
          </a:xfrm>
        </p:spPr>
        <p:txBody>
          <a:bodyPr>
            <a:normAutofit/>
          </a:bodyPr>
          <a:lstStyle/>
          <a:p>
            <a:pPr marL="0" indent="0">
              <a:buNone/>
            </a:pPr>
            <a:r>
              <a:rPr lang="en-US" sz="2400" dirty="0"/>
              <a:t>As you begin to develop multiple-page websites (aka “web applications”), it quickly becomes impractical to repeat common elements on multiple pages.</a:t>
            </a:r>
          </a:p>
          <a:p>
            <a:pPr marL="0" indent="0">
              <a:buNone/>
            </a:pPr>
            <a:endParaRPr lang="en-US" sz="2400" dirty="0"/>
          </a:p>
          <a:p>
            <a:pPr marL="0" indent="0">
              <a:buNone/>
            </a:pPr>
            <a:r>
              <a:rPr lang="en-US" sz="2400" dirty="0"/>
              <a:t>On more sophisticated websites, many features, such as the HTML design, will be used by every, or almost every, page within the site.</a:t>
            </a:r>
          </a:p>
          <a:p>
            <a:pPr marL="0" indent="0">
              <a:buNone/>
            </a:pPr>
            <a:r>
              <a:rPr lang="en-US" sz="2400" dirty="0"/>
              <a:t> You can put these elements into each page, but when you need to make a change, you’ll be required to make that change over and over again. </a:t>
            </a:r>
          </a:p>
          <a:p>
            <a:pPr marL="0" indent="0">
              <a:buNone/>
            </a:pPr>
            <a:r>
              <a:rPr lang="en-US" sz="2400" dirty="0"/>
              <a:t>You can save time by creating </a:t>
            </a:r>
            <a:r>
              <a:rPr lang="en-US" sz="2400" b="1" dirty="0"/>
              <a:t>templates</a:t>
            </a:r>
            <a:r>
              <a:rPr lang="en-US" sz="2400" dirty="0"/>
              <a:t> that separate out the repeating content from the page-specific materials.</a:t>
            </a:r>
          </a:p>
        </p:txBody>
      </p:sp>
    </p:spTree>
    <p:extLst>
      <p:ext uri="{BB962C8B-B14F-4D97-AF65-F5344CB8AC3E}">
        <p14:creationId xmlns:p14="http://schemas.microsoft.com/office/powerpoint/2010/main" val="32985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Creating Templates</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25881"/>
            <a:ext cx="10178322" cy="5149734"/>
          </a:xfrm>
        </p:spPr>
        <p:txBody>
          <a:bodyPr>
            <a:normAutofit/>
          </a:bodyPr>
          <a:lstStyle/>
          <a:p>
            <a:pPr marL="0" indent="0">
              <a:buNone/>
            </a:pPr>
            <a:r>
              <a:rPr lang="en-US" sz="2400" dirty="0"/>
              <a:t>When you first start doing dynamic web development, creating and using templates can be daunting. </a:t>
            </a:r>
          </a:p>
          <a:p>
            <a:pPr marL="0" indent="0">
              <a:buNone/>
            </a:pPr>
            <a:endParaRPr lang="en-US" sz="2400" dirty="0"/>
          </a:p>
          <a:p>
            <a:pPr marL="0" indent="0">
              <a:buNone/>
            </a:pPr>
            <a:r>
              <a:rPr lang="en-US" sz="2400" dirty="0"/>
              <a:t>The key is to start with a basic prototype.</a:t>
            </a:r>
          </a:p>
          <a:p>
            <a:pPr marL="0" indent="0">
              <a:buNone/>
            </a:pPr>
            <a:endParaRPr lang="en-US" sz="2400" dirty="0"/>
          </a:p>
          <a:p>
            <a:pPr marL="0" indent="0">
              <a:buNone/>
            </a:pPr>
            <a:r>
              <a:rPr lang="en-US" sz="2400" dirty="0"/>
              <a:t>Start by creating a static web page, and then divide that prototype into reusable parts. By using the PHP functions introduced in the next section of this chapter, you can easily include the repeating parts in each page while the new content is generated on a page-by-page basis.</a:t>
            </a:r>
          </a:p>
        </p:txBody>
      </p:sp>
    </p:spTree>
    <p:extLst>
      <p:ext uri="{BB962C8B-B14F-4D97-AF65-F5344CB8AC3E}">
        <p14:creationId xmlns:p14="http://schemas.microsoft.com/office/powerpoint/2010/main" val="204668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Using External Files</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25881"/>
            <a:ext cx="10178322" cy="3657603"/>
          </a:xfrm>
        </p:spPr>
        <p:txBody>
          <a:bodyPr>
            <a:normAutofit fontScale="92500" lnSpcReduction="20000"/>
          </a:bodyPr>
          <a:lstStyle/>
          <a:p>
            <a:pPr marL="0" indent="0">
              <a:buNone/>
            </a:pPr>
            <a:r>
              <a:rPr lang="en-US" sz="2400" dirty="0"/>
              <a:t>As mentioned before, you can save development time by creating separate pages for particular elements and then incorporating them into the main PHP pages using specific functions. </a:t>
            </a:r>
          </a:p>
          <a:p>
            <a:pPr marL="0" indent="0">
              <a:buNone/>
            </a:pPr>
            <a:endParaRPr lang="en-US" sz="2400" dirty="0"/>
          </a:p>
          <a:p>
            <a:r>
              <a:rPr lang="en-US" b="1" dirty="0">
                <a:solidFill>
                  <a:srgbClr val="000000"/>
                </a:solidFill>
                <a:latin typeface="Courier New Bold" panose="02070609020205020404" pitchFamily="49" charset="0"/>
              </a:rPr>
              <a:t>include()</a:t>
            </a:r>
          </a:p>
          <a:p>
            <a:r>
              <a:rPr lang="en-US" b="1" dirty="0">
                <a:solidFill>
                  <a:srgbClr val="000000"/>
                </a:solidFill>
                <a:latin typeface="Courier New Bold" panose="02070609020205020404" pitchFamily="49" charset="0"/>
              </a:rPr>
              <a:t>require()</a:t>
            </a:r>
          </a:p>
          <a:p>
            <a:pPr marL="0" indent="0">
              <a:buNone/>
            </a:pPr>
            <a:endParaRPr lang="en-US" sz="2400" dirty="0"/>
          </a:p>
          <a:p>
            <a:pPr marL="0" indent="0">
              <a:buNone/>
            </a:pPr>
            <a:r>
              <a:rPr lang="en-US" sz="2400" dirty="0"/>
              <a:t>Both functions work the same way, except for how they handle errors. If an include() function fails, the PHP script generates a warning but continues to run. Conversely, if require() fails, it terminates the execution of the script .</a:t>
            </a:r>
          </a:p>
        </p:txBody>
      </p:sp>
      <p:sp>
        <p:nvSpPr>
          <p:cNvPr id="5" name="TextBox 4">
            <a:extLst>
              <a:ext uri="{FF2B5EF4-FFF2-40B4-BE49-F238E27FC236}">
                <a16:creationId xmlns:a16="http://schemas.microsoft.com/office/drawing/2014/main" id="{07E1AC0F-9F1A-400D-9090-DDDB87F84222}"/>
              </a:ext>
            </a:extLst>
          </p:cNvPr>
          <p:cNvSpPr txBox="1"/>
          <p:nvPr/>
        </p:nvSpPr>
        <p:spPr>
          <a:xfrm>
            <a:off x="1251678" y="6494654"/>
            <a:ext cx="7324763" cy="369332"/>
          </a:xfrm>
          <a:prstGeom prst="rect">
            <a:avLst/>
          </a:prstGeom>
          <a:noFill/>
        </p:spPr>
        <p:txBody>
          <a:bodyPr wrap="square">
            <a:spAutoFit/>
          </a:bodyPr>
          <a:lstStyle/>
          <a:p>
            <a:r>
              <a:rPr lang="en-US" dirty="0"/>
              <a:t>PHP Include files - https://www.w3schools.com/php/php_includes.asp</a:t>
            </a:r>
          </a:p>
        </p:txBody>
      </p:sp>
      <p:sp>
        <p:nvSpPr>
          <p:cNvPr id="7" name="TextBox 6">
            <a:extLst>
              <a:ext uri="{FF2B5EF4-FFF2-40B4-BE49-F238E27FC236}">
                <a16:creationId xmlns:a16="http://schemas.microsoft.com/office/drawing/2014/main" id="{DD06239E-9AEA-4803-B356-ACDDFF993428}"/>
              </a:ext>
            </a:extLst>
          </p:cNvPr>
          <p:cNvSpPr txBox="1"/>
          <p:nvPr/>
        </p:nvSpPr>
        <p:spPr>
          <a:xfrm>
            <a:off x="1251678" y="5208953"/>
            <a:ext cx="6096000" cy="646331"/>
          </a:xfrm>
          <a:prstGeom prst="rect">
            <a:avLst/>
          </a:prstGeom>
          <a:solidFill>
            <a:schemeClr val="bg1"/>
          </a:solidFill>
        </p:spPr>
        <p:txBody>
          <a:bodyPr wrap="square">
            <a:spAutoFit/>
          </a:bodyPr>
          <a:lstStyle/>
          <a:p>
            <a:r>
              <a:rPr lang="en-US" sz="1800" b="1" dirty="0">
                <a:solidFill>
                  <a:srgbClr val="0000FF"/>
                </a:solidFill>
                <a:effectLst/>
                <a:latin typeface="Courier New" panose="02070309020205020404" pitchFamily="49" charset="0"/>
                <a:cs typeface="Courier New" panose="02070309020205020404" pitchFamily="49" charset="0"/>
              </a:rPr>
              <a:t>include</a:t>
            </a:r>
            <a:r>
              <a:rPr lang="en-US" sz="1800" dirty="0">
                <a:solidFill>
                  <a:srgbClr val="8000FF"/>
                </a:solidFill>
                <a:effectLst/>
                <a:latin typeface="Courier New" panose="02070309020205020404" pitchFamily="49" charset="0"/>
                <a:cs typeface="Courier New" panose="02070309020205020404" pitchFamily="49" charset="0"/>
              </a:rPr>
              <a:t>(</a:t>
            </a:r>
            <a:r>
              <a:rPr lang="en-US" sz="1800" dirty="0">
                <a:solidFill>
                  <a:srgbClr val="808080"/>
                </a:solidFill>
                <a:effectLst/>
                <a:latin typeface="Courier New" panose="02070309020205020404" pitchFamily="49" charset="0"/>
                <a:cs typeface="Courier New" panose="02070309020205020404" pitchFamily="49" charset="0"/>
              </a:rPr>
              <a:t>'header.html'</a:t>
            </a:r>
            <a:r>
              <a:rPr lang="en-US" sz="1800" dirty="0">
                <a:solidFill>
                  <a:srgbClr val="8000FF"/>
                </a:solidFill>
                <a:effectLst/>
                <a:latin typeface="Courier New" panose="02070309020205020404" pitchFamily="49" charset="0"/>
                <a:cs typeface="Courier New" panose="02070309020205020404" pitchFamily="49" charset="0"/>
              </a:rPr>
              <a:t>);</a:t>
            </a:r>
            <a:r>
              <a:rPr lang="en-US" sz="1800" dirty="0">
                <a:solidFill>
                  <a:srgbClr val="000000"/>
                </a:solidFill>
                <a:effectLst/>
                <a:latin typeface="Courier New" panose="02070309020205020404" pitchFamily="49" charset="0"/>
                <a:cs typeface="Courier New" panose="02070309020205020404" pitchFamily="49" charset="0"/>
              </a:rPr>
              <a:t> </a:t>
            </a:r>
          </a:p>
          <a:p>
            <a:r>
              <a:rPr lang="en-US" sz="1800" b="1" dirty="0">
                <a:solidFill>
                  <a:srgbClr val="0000FF"/>
                </a:solidFill>
                <a:effectLst/>
                <a:latin typeface="Courier New" panose="02070309020205020404" pitchFamily="49" charset="0"/>
                <a:cs typeface="Courier New" panose="02070309020205020404" pitchFamily="49" charset="0"/>
              </a:rPr>
              <a:t>require</a:t>
            </a:r>
            <a:r>
              <a:rPr lang="en-US" sz="1800" dirty="0">
                <a:solidFill>
                  <a:srgbClr val="8000FF"/>
                </a:solidFill>
                <a:effectLst/>
                <a:latin typeface="Courier New" panose="02070309020205020404" pitchFamily="49" charset="0"/>
                <a:cs typeface="Courier New" panose="02070309020205020404" pitchFamily="49" charset="0"/>
              </a:rPr>
              <a:t>(</a:t>
            </a:r>
            <a:r>
              <a:rPr lang="en-US" sz="1800" dirty="0">
                <a:solidFill>
                  <a:srgbClr val="808080"/>
                </a:solidFill>
                <a:effectLst/>
                <a:latin typeface="Courier New" panose="02070309020205020404" pitchFamily="49" charset="0"/>
                <a:cs typeface="Courier New" panose="02070309020205020404" pitchFamily="49" charset="0"/>
              </a:rPr>
              <a:t>'footer.html'</a:t>
            </a:r>
            <a:r>
              <a:rPr lang="en-US" sz="1800" dirty="0">
                <a:solidFill>
                  <a:srgbClr val="8000FF"/>
                </a:solidFill>
                <a:effectLst/>
                <a:latin typeface="Courier New" panose="02070309020205020404" pitchFamily="49" charset="0"/>
                <a:cs typeface="Courier New" panose="02070309020205020404" pitchFamily="49" charset="0"/>
              </a:rPr>
              <a:t>);</a:t>
            </a:r>
            <a:endParaRPr lang="en-US"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8249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Using External Files</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25881"/>
            <a:ext cx="10178322" cy="5149734"/>
          </a:xfrm>
        </p:spPr>
        <p:txBody>
          <a:bodyPr>
            <a:normAutofit/>
          </a:bodyPr>
          <a:lstStyle/>
          <a:p>
            <a:pPr marL="0" indent="0">
              <a:buNone/>
            </a:pPr>
            <a:r>
              <a:rPr lang="en-US" sz="2400" dirty="0"/>
              <a:t>The file that is using the include() or require() line in order to use an external file is considered the </a:t>
            </a:r>
            <a:r>
              <a:rPr lang="en-US" sz="2400" i="1" dirty="0"/>
              <a:t>including</a:t>
            </a:r>
            <a:r>
              <a:rPr lang="en-US" sz="2400" dirty="0"/>
              <a:t> or </a:t>
            </a:r>
            <a:r>
              <a:rPr lang="en-US" sz="2400" i="1" dirty="0"/>
              <a:t>parent file</a:t>
            </a:r>
            <a:r>
              <a:rPr lang="en-US" sz="2400" dirty="0"/>
              <a:t>.</a:t>
            </a:r>
          </a:p>
          <a:p>
            <a:pPr marL="0" indent="0">
              <a:buNone/>
            </a:pPr>
            <a:endParaRPr lang="en-US" sz="2400" dirty="0"/>
          </a:p>
          <a:p>
            <a:pPr marL="0" indent="0">
              <a:buNone/>
            </a:pPr>
            <a:r>
              <a:rPr lang="en-US" sz="2400" dirty="0"/>
              <a:t>Including an external file makes it as if that file’s contents were in the parent script to begin with. This means that any code within the included file not within PHP tags is treated as HTML. And this is true regardless of what extension the included file has, because it’s the extension of the including file that counts.</a:t>
            </a:r>
          </a:p>
        </p:txBody>
      </p:sp>
    </p:spTree>
    <p:extLst>
      <p:ext uri="{BB962C8B-B14F-4D97-AF65-F5344CB8AC3E}">
        <p14:creationId xmlns:p14="http://schemas.microsoft.com/office/powerpoint/2010/main" val="300949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Using Constants</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25881"/>
            <a:ext cx="10178322" cy="3086099"/>
          </a:xfrm>
        </p:spPr>
        <p:txBody>
          <a:bodyPr>
            <a:normAutofit fontScale="92500" lnSpcReduction="20000"/>
          </a:bodyPr>
          <a:lstStyle/>
          <a:p>
            <a:pPr marL="0" indent="0">
              <a:buNone/>
            </a:pPr>
            <a:r>
              <a:rPr lang="en-US" sz="2400" dirty="0"/>
              <a:t>Constants are another data type, but unlike variables, their values cannot change.</a:t>
            </a:r>
          </a:p>
          <a:p>
            <a:pPr marL="0" indent="0">
              <a:buNone/>
            </a:pPr>
            <a:r>
              <a:rPr lang="en-US" sz="2400" dirty="0"/>
              <a:t>Whereas variables are assigned values via the assignment operator (=), constants are assigned values using the </a:t>
            </a:r>
            <a:r>
              <a:rPr lang="en-US" sz="2400" b="1" dirty="0"/>
              <a:t>define() </a:t>
            </a:r>
            <a:r>
              <a:rPr lang="en-US" sz="2400" dirty="0"/>
              <a:t>function:</a:t>
            </a:r>
          </a:p>
          <a:p>
            <a:pPr marL="0" indent="0">
              <a:buNone/>
            </a:pPr>
            <a:r>
              <a:rPr lang="en-US" sz="2000" b="1" i="0" dirty="0">
                <a:solidFill>
                  <a:srgbClr val="000000"/>
                </a:solidFill>
                <a:effectLst/>
                <a:latin typeface="Courier New Bold" panose="02070609020205020404" pitchFamily="49" charset="0"/>
              </a:rPr>
              <a:t>define('CONSTANT_NAME', value);</a:t>
            </a:r>
          </a:p>
          <a:p>
            <a:pPr marL="0" indent="0">
              <a:buNone/>
            </a:pPr>
            <a:r>
              <a:rPr lang="en-US" sz="2400" dirty="0"/>
              <a:t>Notice that—as a rule of thumb—constants are named using all capital letters, although doing so isn’t required. Most important, constants don’t use the initial dollar sign as variables do, because constants are not variables. Here are two constants:</a:t>
            </a:r>
          </a:p>
          <a:p>
            <a:pPr marL="0" indent="0">
              <a:buNone/>
            </a:pPr>
            <a:r>
              <a:rPr lang="it-IT" sz="2000" b="1" i="0" dirty="0">
                <a:solidFill>
                  <a:srgbClr val="000000"/>
                </a:solidFill>
                <a:effectLst/>
                <a:latin typeface="Courier New Bold" panose="02070609020205020404" pitchFamily="49" charset="0"/>
              </a:rPr>
              <a:t>define('PI', 3.14);</a:t>
            </a:r>
            <a:br>
              <a:rPr lang="it-IT" sz="2000" dirty="0"/>
            </a:br>
            <a:r>
              <a:rPr lang="it-IT" sz="2000" b="1" i="0" dirty="0">
                <a:solidFill>
                  <a:srgbClr val="000000"/>
                </a:solidFill>
                <a:effectLst/>
                <a:latin typeface="Courier New Bold" panose="02070609020205020404" pitchFamily="49" charset="0"/>
              </a:rPr>
              <a:t>define('CURRENCY', 'euros');</a:t>
            </a:r>
            <a:endParaRPr lang="en-US" sz="2400" dirty="0"/>
          </a:p>
        </p:txBody>
      </p:sp>
      <p:sp>
        <p:nvSpPr>
          <p:cNvPr id="4" name="Rectangle 3"/>
          <p:cNvSpPr/>
          <p:nvPr/>
        </p:nvSpPr>
        <p:spPr>
          <a:xfrm>
            <a:off x="1251678" y="6485259"/>
            <a:ext cx="6616491" cy="369332"/>
          </a:xfrm>
          <a:prstGeom prst="rect">
            <a:avLst/>
          </a:prstGeom>
        </p:spPr>
        <p:txBody>
          <a:bodyPr wrap="none">
            <a:spAutoFit/>
          </a:bodyPr>
          <a:lstStyle/>
          <a:p>
            <a:r>
              <a:rPr lang="en-US" dirty="0"/>
              <a:t>PHP Constants - https://www.w3schools.com/php/php_constants.asp</a:t>
            </a:r>
          </a:p>
        </p:txBody>
      </p:sp>
      <p:sp>
        <p:nvSpPr>
          <p:cNvPr id="5" name="Rectangle 4"/>
          <p:cNvSpPr/>
          <p:nvPr/>
        </p:nvSpPr>
        <p:spPr>
          <a:xfrm>
            <a:off x="1251678" y="4809789"/>
            <a:ext cx="10178322" cy="1200329"/>
          </a:xfrm>
          <a:prstGeom prst="rect">
            <a:avLst/>
          </a:prstGeom>
          <a:solidFill>
            <a:schemeClr val="bg1"/>
          </a:solidFill>
        </p:spPr>
        <p:txBody>
          <a:bodyPr wrap="square">
            <a:spAutoFit/>
          </a:bodyPr>
          <a:lstStyle/>
          <a:p>
            <a:r>
              <a:rPr lang="en-US" b="1" dirty="0">
                <a:solidFill>
                  <a:srgbClr val="0000FF"/>
                </a:solidFill>
                <a:latin typeface="Courier New" panose="02070309020205020404" pitchFamily="49" charset="0"/>
              </a:rPr>
              <a:t>define</a:t>
            </a:r>
            <a:r>
              <a:rPr lang="en-US" dirty="0">
                <a:solidFill>
                  <a:srgbClr val="8000FF"/>
                </a:solidFill>
                <a:latin typeface="Courier New" panose="02070309020205020404" pitchFamily="49" charset="0"/>
              </a:rPr>
              <a:t>(</a:t>
            </a:r>
            <a:r>
              <a:rPr lang="en-US" dirty="0">
                <a:solidFill>
                  <a:srgbClr val="808080"/>
                </a:solidFill>
                <a:latin typeface="Courier New" panose="02070309020205020404" pitchFamily="49" charset="0"/>
              </a:rPr>
              <a:t>'PI'</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3.14</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FF"/>
                </a:solidFill>
                <a:latin typeface="Courier New" panose="02070309020205020404" pitchFamily="49" charset="0"/>
              </a:rPr>
              <a:t>define</a:t>
            </a:r>
            <a:r>
              <a:rPr lang="en-US" dirty="0">
                <a:solidFill>
                  <a:srgbClr val="8000FF"/>
                </a:solidFill>
                <a:latin typeface="Courier New" panose="02070309020205020404" pitchFamily="49" charset="0"/>
              </a:rPr>
              <a:t>(</a:t>
            </a:r>
            <a:r>
              <a:rPr lang="en-US" dirty="0">
                <a:solidFill>
                  <a:srgbClr val="808080"/>
                </a:solidFill>
                <a:latin typeface="Courier New" panose="02070309020205020404" pitchFamily="49" charset="0"/>
              </a:rPr>
              <a:t>'CURRENCY'</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'euros'</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FF"/>
                </a:solidFill>
                <a:latin typeface="Courier New" panose="02070309020205020404" pitchFamily="49" charset="0"/>
              </a:rPr>
              <a:t>print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PI</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"&lt;</a:t>
            </a:r>
            <a:r>
              <a:rPr lang="en-US" dirty="0" err="1">
                <a:solidFill>
                  <a:srgbClr val="808080"/>
                </a:solidFill>
                <a:latin typeface="Courier New" panose="02070309020205020404" pitchFamily="49" charset="0"/>
              </a:rPr>
              <a:t>br</a:t>
            </a:r>
            <a:r>
              <a:rPr lang="en-US" dirty="0">
                <a:solidFill>
                  <a:srgbClr val="808080"/>
                </a:solidFill>
                <a:latin typeface="Courier New" panose="02070309020205020404" pitchFamily="49" charset="0"/>
              </a:rPr>
              <a:t>&gt;"</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FF"/>
                </a:solidFill>
                <a:latin typeface="Courier New" panose="02070309020205020404" pitchFamily="49" charset="0"/>
              </a:rPr>
              <a:t>print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CURRENCY</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"&lt;</a:t>
            </a:r>
            <a:r>
              <a:rPr lang="en-US" dirty="0" err="1">
                <a:solidFill>
                  <a:srgbClr val="808080"/>
                </a:solidFill>
                <a:latin typeface="Courier New" panose="02070309020205020404" pitchFamily="49" charset="0"/>
              </a:rPr>
              <a:t>br</a:t>
            </a:r>
            <a:r>
              <a:rPr lang="en-US" dirty="0">
                <a:solidFill>
                  <a:srgbClr val="808080"/>
                </a:solidFill>
                <a:latin typeface="Courier New" panose="02070309020205020404" pitchFamily="49" charset="0"/>
              </a:rPr>
              <a:t>&gt;"</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289579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Using Constants</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25881"/>
            <a:ext cx="10178322" cy="5149734"/>
          </a:xfrm>
        </p:spPr>
        <p:txBody>
          <a:bodyPr>
            <a:normAutofit fontScale="92500" lnSpcReduction="10000"/>
          </a:bodyPr>
          <a:lstStyle/>
          <a:p>
            <a:pPr marL="0" indent="0">
              <a:buNone/>
            </a:pPr>
            <a:r>
              <a:rPr lang="en-US" sz="2400" dirty="0"/>
              <a:t>Referring to constants is generally straightforward:</a:t>
            </a:r>
          </a:p>
          <a:p>
            <a:pPr marL="0" indent="0">
              <a:buNone/>
            </a:pPr>
            <a:r>
              <a:rPr lang="en-US" sz="2400" dirty="0"/>
              <a:t>However using constants within quotation marks is more complicated. You can’t print constants within single or double quotation marks</a:t>
            </a:r>
          </a:p>
          <a:p>
            <a:pPr marL="0" indent="0">
              <a:buNone/>
            </a:pPr>
            <a:endParaRPr lang="en-US" sz="2400" dirty="0"/>
          </a:p>
          <a:p>
            <a:pPr marL="0" indent="0">
              <a:buNone/>
            </a:pPr>
            <a:r>
              <a:rPr lang="en-US" sz="2100" b="1" dirty="0">
                <a:solidFill>
                  <a:srgbClr val="000000"/>
                </a:solidFill>
                <a:latin typeface="Courier New Bold" panose="02070609020205020404" pitchFamily="49" charset="0"/>
              </a:rPr>
              <a:t>print "The cost is 468 CURRENCY"; </a:t>
            </a:r>
          </a:p>
          <a:p>
            <a:pPr marL="0" indent="0">
              <a:buNone/>
            </a:pPr>
            <a:r>
              <a:rPr lang="en-US" sz="2100" b="1" dirty="0">
                <a:solidFill>
                  <a:srgbClr val="000000"/>
                </a:solidFill>
                <a:latin typeface="Courier New Bold" panose="02070609020205020404" pitchFamily="49" charset="0"/>
              </a:rPr>
              <a:t>print 'The cost is 468 CURRENCY’;</a:t>
            </a:r>
          </a:p>
          <a:p>
            <a:pPr marL="0" indent="0">
              <a:buNone/>
            </a:pPr>
            <a:endParaRPr lang="en-US" dirty="0">
              <a:solidFill>
                <a:srgbClr val="3C3C3C"/>
              </a:solidFill>
              <a:latin typeface="Roboto"/>
            </a:endParaRPr>
          </a:p>
          <a:p>
            <a:pPr marL="0" indent="0">
              <a:buNone/>
            </a:pPr>
            <a:r>
              <a:rPr lang="en-US" sz="2400" dirty="0"/>
              <a:t>Instead, concatenation or multiple print statements are required:</a:t>
            </a:r>
          </a:p>
          <a:p>
            <a:pPr marL="25400" indent="0" algn="l">
              <a:spcBef>
                <a:spcPts val="1000"/>
              </a:spcBef>
              <a:spcAft>
                <a:spcPts val="1000"/>
              </a:spcAft>
              <a:buNone/>
            </a:pPr>
            <a:r>
              <a:rPr lang="en-US" sz="2000" b="1" i="0" dirty="0">
                <a:solidFill>
                  <a:srgbClr val="000000"/>
                </a:solidFill>
                <a:effectLst/>
                <a:latin typeface="Courier New Bold" panose="02070609020205020404" pitchFamily="49" charset="0"/>
              </a:rPr>
              <a:t>print 'The cost is 468 ' . CURRENCY;</a:t>
            </a:r>
          </a:p>
          <a:p>
            <a:pPr marL="25400" indent="0" algn="l">
              <a:spcBef>
                <a:spcPts val="1000"/>
              </a:spcBef>
              <a:spcAft>
                <a:spcPts val="1000"/>
              </a:spcAft>
              <a:buNone/>
            </a:pPr>
            <a:r>
              <a:rPr lang="en-US" sz="2000" b="0" i="0" dirty="0">
                <a:solidFill>
                  <a:srgbClr val="000000"/>
                </a:solidFill>
                <a:effectLst/>
                <a:latin typeface="Times New Roman" panose="02020603050405020304" pitchFamily="18" charset="0"/>
              </a:rPr>
              <a:t>or</a:t>
            </a:r>
          </a:p>
          <a:p>
            <a:pPr marL="25400" indent="0" algn="l">
              <a:spcBef>
                <a:spcPts val="1000"/>
              </a:spcBef>
              <a:spcAft>
                <a:spcPts val="1000"/>
              </a:spcAft>
              <a:buNone/>
            </a:pPr>
            <a:r>
              <a:rPr lang="en-US" sz="2000" b="1" i="0" dirty="0">
                <a:solidFill>
                  <a:srgbClr val="000000"/>
                </a:solidFill>
                <a:effectLst/>
                <a:latin typeface="Courier New Bold" panose="02070609020205020404" pitchFamily="49" charset="0"/>
              </a:rPr>
              <a:t>print 'The cost is 468 ';</a:t>
            </a:r>
            <a:br>
              <a:rPr lang="en-US" sz="2000" b="0" i="0" dirty="0">
                <a:solidFill>
                  <a:srgbClr val="000000"/>
                </a:solidFill>
                <a:effectLst/>
                <a:latin typeface="Courier New" panose="02070309020205020404" pitchFamily="49" charset="0"/>
              </a:rPr>
            </a:br>
            <a:r>
              <a:rPr lang="en-US" sz="2000" b="1" i="0" dirty="0">
                <a:solidFill>
                  <a:srgbClr val="000000"/>
                </a:solidFill>
                <a:effectLst/>
                <a:latin typeface="Courier New Bold" panose="02070609020205020404" pitchFamily="49" charset="0"/>
              </a:rPr>
              <a:t>print CURRENCY;</a:t>
            </a:r>
            <a:endParaRPr lang="en-US" sz="2000" b="0" i="0" dirty="0">
              <a:solidFill>
                <a:srgbClr val="000000"/>
              </a:solidFill>
              <a:effectLst/>
              <a:latin typeface="Courier New" panose="02070309020205020404" pitchFamily="49" charset="0"/>
            </a:endParaRPr>
          </a:p>
          <a:p>
            <a:pPr marL="0" indent="0">
              <a:buNone/>
            </a:pPr>
            <a:endParaRPr lang="en-US" sz="2400" dirty="0"/>
          </a:p>
        </p:txBody>
      </p:sp>
    </p:spTree>
    <p:extLst>
      <p:ext uri="{BB962C8B-B14F-4D97-AF65-F5344CB8AC3E}">
        <p14:creationId xmlns:p14="http://schemas.microsoft.com/office/powerpoint/2010/main" val="281728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E495-D918-4CDA-A4E4-2E85BA65AD5A}"/>
              </a:ext>
            </a:extLst>
          </p:cNvPr>
          <p:cNvSpPr>
            <a:spLocks noGrp="1"/>
          </p:cNvSpPr>
          <p:nvPr>
            <p:ph type="title"/>
          </p:nvPr>
        </p:nvSpPr>
        <p:spPr/>
        <p:txBody>
          <a:bodyPr/>
          <a:lstStyle/>
          <a:p>
            <a:r>
              <a:rPr lang="en-US" dirty="0"/>
              <a:t>Working with the Date and Time</a:t>
            </a:r>
          </a:p>
        </p:txBody>
      </p:sp>
      <p:sp>
        <p:nvSpPr>
          <p:cNvPr id="3" name="Content Placeholder 2">
            <a:extLst>
              <a:ext uri="{FF2B5EF4-FFF2-40B4-BE49-F238E27FC236}">
                <a16:creationId xmlns:a16="http://schemas.microsoft.com/office/drawing/2014/main" id="{83209995-62C6-4F41-97AE-15FE20FE4678}"/>
              </a:ext>
            </a:extLst>
          </p:cNvPr>
          <p:cNvSpPr>
            <a:spLocks noGrp="1"/>
          </p:cNvSpPr>
          <p:nvPr>
            <p:ph idx="1"/>
          </p:nvPr>
        </p:nvSpPr>
        <p:spPr>
          <a:xfrm>
            <a:off x="1251678" y="1325881"/>
            <a:ext cx="10178322" cy="3280409"/>
          </a:xfrm>
        </p:spPr>
        <p:txBody>
          <a:bodyPr>
            <a:normAutofit/>
          </a:bodyPr>
          <a:lstStyle/>
          <a:p>
            <a:pPr marL="0" indent="0">
              <a:buNone/>
            </a:pPr>
            <a:endParaRPr lang="en-US" sz="2400" b="1" dirty="0"/>
          </a:p>
          <a:p>
            <a:pPr marL="0" indent="0">
              <a:buNone/>
            </a:pPr>
            <a:r>
              <a:rPr lang="en-US" sz="2400" b="1" dirty="0"/>
              <a:t>date():  </a:t>
            </a:r>
            <a:r>
              <a:rPr lang="en-US" sz="2400" dirty="0"/>
              <a:t>returns date and time information in a format based on the arguments it’s fed. </a:t>
            </a:r>
          </a:p>
          <a:p>
            <a:pPr marL="0" indent="0">
              <a:buNone/>
            </a:pPr>
            <a:endParaRPr lang="en-US" sz="2400" dirty="0"/>
          </a:p>
          <a:p>
            <a:pPr marL="0" indent="0">
              <a:buNone/>
            </a:pPr>
            <a:r>
              <a:rPr lang="en-US" sz="2000" b="0" i="0" dirty="0">
                <a:solidFill>
                  <a:srgbClr val="3C3C3C"/>
                </a:solidFill>
                <a:effectLst/>
                <a:latin typeface="Roboto"/>
              </a:rPr>
              <a:t>date('formatting’);</a:t>
            </a:r>
          </a:p>
          <a:p>
            <a:pPr marL="0" indent="0">
              <a:buNone/>
            </a:pPr>
            <a:endParaRPr lang="en-US" dirty="0">
              <a:solidFill>
                <a:srgbClr val="3C3C3C"/>
              </a:solidFill>
              <a:latin typeface="Roboto"/>
            </a:endParaRPr>
          </a:p>
          <a:p>
            <a:pPr marL="0" indent="0">
              <a:buNone/>
            </a:pPr>
            <a:r>
              <a:rPr lang="en-US" sz="2400" dirty="0"/>
              <a:t>date() is a rather straight forward function but its surprisingly useful. </a:t>
            </a:r>
          </a:p>
        </p:txBody>
      </p:sp>
      <p:sp>
        <p:nvSpPr>
          <p:cNvPr id="4" name="Rectangle 3"/>
          <p:cNvSpPr/>
          <p:nvPr/>
        </p:nvSpPr>
        <p:spPr>
          <a:xfrm>
            <a:off x="1251678" y="6212725"/>
            <a:ext cx="7470891" cy="646331"/>
          </a:xfrm>
          <a:prstGeom prst="rect">
            <a:avLst/>
          </a:prstGeom>
        </p:spPr>
        <p:txBody>
          <a:bodyPr wrap="none">
            <a:spAutoFit/>
          </a:bodyPr>
          <a:lstStyle/>
          <a:p>
            <a:r>
              <a:rPr lang="en-US" dirty="0"/>
              <a:t>PHP Date and Time - https://www.w3schools.com/php/php_date.asp</a:t>
            </a:r>
          </a:p>
          <a:p>
            <a:r>
              <a:rPr lang="en-US" dirty="0"/>
              <a:t>PHP Date/Time Functions - https://www.w3schools.com/php/php_ref_date.asp</a:t>
            </a:r>
          </a:p>
        </p:txBody>
      </p:sp>
      <p:sp>
        <p:nvSpPr>
          <p:cNvPr id="5" name="Rectangle 4"/>
          <p:cNvSpPr/>
          <p:nvPr/>
        </p:nvSpPr>
        <p:spPr>
          <a:xfrm>
            <a:off x="1251678" y="5180454"/>
            <a:ext cx="10178322" cy="369332"/>
          </a:xfrm>
          <a:prstGeom prst="rect">
            <a:avLst/>
          </a:prstGeom>
          <a:solidFill>
            <a:schemeClr val="bg1"/>
          </a:solidFill>
        </p:spPr>
        <p:txBody>
          <a:bodyPr wrap="square">
            <a:spAutoFit/>
          </a:bodyPr>
          <a:lstStyle/>
          <a:p>
            <a:r>
              <a:rPr lang="en-US" b="1" dirty="0">
                <a:solidFill>
                  <a:srgbClr val="0000FF"/>
                </a:solidFill>
                <a:latin typeface="Courier New" panose="02070309020205020404" pitchFamily="49" charset="0"/>
              </a:rPr>
              <a:t>print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date</a:t>
            </a:r>
            <a:r>
              <a:rPr lang="en-US" dirty="0">
                <a:solidFill>
                  <a:srgbClr val="8000FF"/>
                </a:solidFill>
                <a:latin typeface="Courier New" panose="02070309020205020404" pitchFamily="49" charset="0"/>
              </a:rPr>
              <a:t>(</a:t>
            </a:r>
            <a:r>
              <a:rPr lang="en-US" dirty="0">
                <a:solidFill>
                  <a:srgbClr val="808080"/>
                </a:solidFill>
                <a:latin typeface="Courier New" panose="02070309020205020404" pitchFamily="49" charset="0"/>
              </a:rPr>
              <a:t>'l F j, Y'</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"&lt;</a:t>
            </a:r>
            <a:r>
              <a:rPr lang="en-US" dirty="0" err="1">
                <a:solidFill>
                  <a:srgbClr val="808080"/>
                </a:solidFill>
                <a:latin typeface="Courier New" panose="02070309020205020404" pitchFamily="49" charset="0"/>
              </a:rPr>
              <a:t>br</a:t>
            </a:r>
            <a:r>
              <a:rPr lang="en-US" dirty="0">
                <a:solidFill>
                  <a:srgbClr val="808080"/>
                </a:solidFill>
                <a:latin typeface="Courier New" panose="02070309020205020404" pitchFamily="49" charset="0"/>
              </a:rPr>
              <a:t>&gt;"</a:t>
            </a:r>
            <a:r>
              <a:rPr lang="en-US" dirty="0">
                <a:solidFill>
                  <a:srgbClr val="8000FF"/>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Example: Thursday January 26, 2017</a:t>
            </a:r>
            <a:endParaRPr lang="en-US" dirty="0">
              <a:effectLst/>
            </a:endParaRPr>
          </a:p>
        </p:txBody>
      </p:sp>
    </p:spTree>
    <p:extLst>
      <p:ext uri="{BB962C8B-B14F-4D97-AF65-F5344CB8AC3E}">
        <p14:creationId xmlns:p14="http://schemas.microsoft.com/office/powerpoint/2010/main" val="1583367299"/>
      </p:ext>
    </p:extLst>
  </p:cSld>
  <p:clrMapOvr>
    <a:masterClrMapping/>
  </p:clrMapOvr>
</p:sld>
</file>

<file path=ppt/theme/theme1.xml><?xml version="1.0" encoding="utf-8"?>
<a:theme xmlns:a="http://schemas.openxmlformats.org/drawingml/2006/main" name="Badg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6057</TotalTime>
  <Words>2376</Words>
  <Application>Microsoft Office PowerPoint</Application>
  <PresentationFormat>Widescreen</PresentationFormat>
  <Paragraphs>176</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Courier New</vt:lpstr>
      <vt:lpstr>Courier New Bold</vt:lpstr>
      <vt:lpstr>Gill Sans MT</vt:lpstr>
      <vt:lpstr>Impact</vt:lpstr>
      <vt:lpstr>Roboto</vt:lpstr>
      <vt:lpstr>Times New Roman</vt:lpstr>
      <vt:lpstr>Badge</vt:lpstr>
      <vt:lpstr>PHP for the Web</vt:lpstr>
      <vt:lpstr>PowerPoint Presentation</vt:lpstr>
      <vt:lpstr>Creating Templates</vt:lpstr>
      <vt:lpstr>Creating Templates</vt:lpstr>
      <vt:lpstr>Using External Files</vt:lpstr>
      <vt:lpstr>Using External Files</vt:lpstr>
      <vt:lpstr>Using Constants</vt:lpstr>
      <vt:lpstr>Using Constants</vt:lpstr>
      <vt:lpstr>Working with the Date and Time</vt:lpstr>
      <vt:lpstr>PowerPoint Presentation</vt:lpstr>
      <vt:lpstr>Working with the Date and Time</vt:lpstr>
      <vt:lpstr>Working with the Date and Time</vt:lpstr>
      <vt:lpstr>Working with the Date and Time</vt:lpstr>
      <vt:lpstr>Handling HTML Forms with PHP, Revisited</vt:lpstr>
      <vt:lpstr>Handling HTML Forms with PHP, Revisited</vt:lpstr>
      <vt:lpstr>Handling HTML Forms with PHP, Revisited</vt:lpstr>
      <vt:lpstr>Making Forms Sticky</vt:lpstr>
      <vt:lpstr>Making Forms Sticky</vt:lpstr>
      <vt:lpstr>Sending Email</vt:lpstr>
      <vt:lpstr>Output Buffering</vt:lpstr>
      <vt:lpstr>Output Buffering</vt:lpstr>
      <vt:lpstr>Output Buffering</vt:lpstr>
      <vt:lpstr>Manipulating HTTP Headers</vt:lpstr>
      <vt:lpstr>Manipulating HTTP Headers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FOR WEB</dc:title>
  <dc:creator>Nicole Perpignand</dc:creator>
  <cp:lastModifiedBy>wesley</cp:lastModifiedBy>
  <cp:revision>84</cp:revision>
  <dcterms:created xsi:type="dcterms:W3CDTF">2020-05-19T15:29:30Z</dcterms:created>
  <dcterms:modified xsi:type="dcterms:W3CDTF">2020-08-06T00:22:21Z</dcterms:modified>
</cp:coreProperties>
</file>