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73" r:id="rId5"/>
    <p:sldId id="271" r:id="rId6"/>
    <p:sldId id="297" r:id="rId7"/>
    <p:sldId id="298" r:id="rId8"/>
    <p:sldId id="296" r:id="rId9"/>
    <p:sldId id="313" r:id="rId10"/>
    <p:sldId id="277" r:id="rId11"/>
    <p:sldId id="314" r:id="rId12"/>
    <p:sldId id="275" r:id="rId13"/>
    <p:sldId id="299" r:id="rId14"/>
    <p:sldId id="315" r:id="rId15"/>
    <p:sldId id="300" r:id="rId16"/>
    <p:sldId id="301" r:id="rId17"/>
    <p:sldId id="274" r:id="rId18"/>
    <p:sldId id="316" r:id="rId19"/>
    <p:sldId id="302" r:id="rId20"/>
    <p:sldId id="303" r:id="rId21"/>
    <p:sldId id="304" r:id="rId22"/>
    <p:sldId id="305" r:id="rId23"/>
    <p:sldId id="317" r:id="rId24"/>
    <p:sldId id="306" r:id="rId25"/>
    <p:sldId id="307" r:id="rId26"/>
    <p:sldId id="308" r:id="rId27"/>
    <p:sldId id="318" r:id="rId28"/>
    <p:sldId id="309" r:id="rId29"/>
    <p:sldId id="310" r:id="rId30"/>
    <p:sldId id="311" r:id="rId31"/>
    <p:sldId id="31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232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7463" autoAdjust="0"/>
  </p:normalViewPr>
  <p:slideViewPr>
    <p:cSldViewPr snapToGrid="0">
      <p:cViewPr varScale="1">
        <p:scale>
          <a:sx n="67" d="100"/>
          <a:sy n="67" d="100"/>
        </p:scale>
        <p:origin x="3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7522-4559-4DCB-B560-5288F82B4265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3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0C2E-0417-4FD1-8C53-A17F3E724F3A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3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36B7-040B-43E1-9196-FFD71547828A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5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08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177"/>
            <a:ext cx="10515600" cy="5029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FCAC-5405-44DE-B4D3-107208295E4C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4390" y="1017270"/>
            <a:ext cx="105194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07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DE7-D3D5-4F90-B614-07555BD3A1B9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9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5D07-DFD8-4587-8611-0D82573A351E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2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C778-DC1F-42FC-95BE-B8D37A4C5C9F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8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DBB0-F8A5-409E-B38D-2020757C048E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9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0D04-4CFF-4A47-A4ED-418A541B8D01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72FC-7E40-47E9-8BD5-FC316770613A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5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A155-CACC-4CE9-8D8D-02D5278D78B1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9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02715"/>
            <a:ext cx="105156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4872-35F7-4AE9-80F7-EDD36928F634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6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575047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Chapter 10</a:t>
            </a:r>
            <a:endParaRPr lang="en-US" sz="3200" dirty="0"/>
          </a:p>
          <a:p>
            <a:r>
              <a:rPr lang="en-US" sz="2800" dirty="0" smtClean="0"/>
              <a:t>Creating Functions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FE57C0-4A3F-4A79-A4A1-E361E4A31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90" y="1033244"/>
            <a:ext cx="5761219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8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Creating and Calling Functions That Take Arguments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176"/>
            <a:ext cx="10515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</a:t>
            </a:r>
            <a:r>
              <a:rPr lang="en-US" sz="2400" dirty="0"/>
              <a:t>can </a:t>
            </a:r>
            <a:r>
              <a:rPr lang="en-US" sz="2400" dirty="0" smtClean="0"/>
              <a:t>call the function either </a:t>
            </a:r>
            <a:r>
              <a:rPr lang="en-US" sz="2400" dirty="0"/>
              <a:t>by passing </a:t>
            </a:r>
            <a:r>
              <a:rPr lang="en-US" sz="2400" dirty="0" smtClean="0"/>
              <a:t>variables</a:t>
            </a:r>
            <a:r>
              <a:rPr lang="en-US" sz="2400" dirty="0"/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make_full_name</a:t>
            </a:r>
            <a:r>
              <a:rPr lang="en-US" sz="2000" b="1" dirty="0">
                <a:latin typeface="Consolas" panose="020B0609020204030204" pitchFamily="49" charset="0"/>
              </a:rPr>
              <a:t>($</a:t>
            </a:r>
            <a:r>
              <a:rPr lang="en-US" sz="2000" b="1" dirty="0" err="1">
                <a:latin typeface="Consolas" panose="020B0609020204030204" pitchFamily="49" charset="0"/>
              </a:rPr>
              <a:t>fn</a:t>
            </a:r>
            <a:r>
              <a:rPr lang="en-US" sz="2000" b="1" dirty="0">
                <a:latin typeface="Consolas" panose="020B0609020204030204" pitchFamily="49" charset="0"/>
              </a:rPr>
              <a:t>, $ln);</a:t>
            </a:r>
          </a:p>
          <a:p>
            <a:r>
              <a:rPr lang="en-US" sz="2400" dirty="0"/>
              <a:t>O</a:t>
            </a:r>
            <a:r>
              <a:rPr lang="en-US" sz="2400" dirty="0" smtClean="0"/>
              <a:t>r </a:t>
            </a:r>
            <a:r>
              <a:rPr lang="en-US" sz="2400" dirty="0"/>
              <a:t>by sending literal </a:t>
            </a:r>
            <a:r>
              <a:rPr lang="en-US" sz="2400" dirty="0" smtClean="0"/>
              <a:t>values.</a:t>
            </a:r>
          </a:p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make_full_name</a:t>
            </a:r>
            <a:r>
              <a:rPr lang="en-US" sz="2000" b="1" dirty="0">
                <a:latin typeface="Consolas" panose="020B0609020204030204" pitchFamily="49" charset="0"/>
              </a:rPr>
              <a:t>('Larry', 'Ullman</a:t>
            </a:r>
            <a:r>
              <a:rPr lang="en-US" sz="2000" b="1" dirty="0" smtClean="0">
                <a:latin typeface="Consolas" panose="020B0609020204030204" pitchFamily="49" charset="0"/>
              </a:rPr>
              <a:t>');</a:t>
            </a:r>
          </a:p>
          <a:p>
            <a:endParaRPr lang="en-US" sz="2400" dirty="0"/>
          </a:p>
          <a:p>
            <a:r>
              <a:rPr lang="en-US" sz="2400" dirty="0"/>
              <a:t>The first variable in the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function </a:t>
            </a:r>
            <a:r>
              <a:rPr lang="en-US" sz="2400" dirty="0"/>
              <a:t>definition is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assigned </a:t>
            </a:r>
            <a:r>
              <a:rPr lang="en-US" sz="2400" dirty="0"/>
              <a:t>the first value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 </a:t>
            </a:r>
            <a:r>
              <a:rPr lang="en-US" sz="2400" dirty="0"/>
              <a:t>the call line, the second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variable </a:t>
            </a:r>
            <a:r>
              <a:rPr lang="en-US" sz="2400" dirty="0"/>
              <a:t>is assigned the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second </a:t>
            </a:r>
            <a:r>
              <a:rPr lang="en-US" sz="2400" dirty="0"/>
              <a:t>call value,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</a:t>
            </a:r>
            <a:r>
              <a:rPr lang="en-US" sz="2400" dirty="0"/>
              <a:t>so </a:t>
            </a:r>
            <a:r>
              <a:rPr lang="en-US" sz="2400" dirty="0" smtClean="0"/>
              <a:t>forth.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10" y="3045692"/>
            <a:ext cx="6244590" cy="314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5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Try it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177"/>
            <a:ext cx="10515600" cy="33258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Create the function.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make_full_name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</a:rPr>
              <a:t>$first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</a:rPr>
              <a:t>$last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print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</a:rPr>
              <a:t>$first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</a:rPr>
              <a:t>$last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}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Call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the function.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make_full_name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'Larry'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'Ullman</a:t>
            </a:r>
            <a:r>
              <a:rPr lang="en-US" sz="16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7610" y="6488668"/>
            <a:ext cx="14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phpfiddle.org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521382"/>
            <a:ext cx="526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Output should display the name Larry Ullman.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570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create and call a function that takes an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Code from </a:t>
            </a:r>
            <a:r>
              <a:rPr lang="en-US" sz="2600" b="1" dirty="0" smtClean="0"/>
              <a:t>sticky1.php</a:t>
            </a:r>
            <a:r>
              <a:rPr lang="en-US" sz="2600" dirty="0"/>
              <a:t> (</a:t>
            </a:r>
            <a:r>
              <a:rPr lang="en-US" sz="2600" dirty="0">
                <a:solidFill>
                  <a:srgbClr val="0070C0"/>
                </a:solidFill>
              </a:rPr>
              <a:t>Script </a:t>
            </a:r>
            <a:r>
              <a:rPr lang="en-US" sz="2600" dirty="0" smtClean="0">
                <a:solidFill>
                  <a:srgbClr val="0070C0"/>
                </a:solidFill>
              </a:rPr>
              <a:t>10.2</a:t>
            </a:r>
            <a:r>
              <a:rPr lang="en-US" sz="2600" dirty="0" smtClean="0"/>
              <a:t>).</a:t>
            </a:r>
            <a:endParaRPr lang="en-US" sz="2600" dirty="0"/>
          </a:p>
          <a:p>
            <a:r>
              <a:rPr lang="en-US" sz="2600" dirty="0"/>
              <a:t>The </a:t>
            </a:r>
            <a:r>
              <a:rPr lang="en-US" sz="2600" b="1" dirty="0" err="1"/>
              <a:t>make_text_input</a:t>
            </a:r>
            <a:r>
              <a:rPr lang="en-US" sz="2600" b="1" dirty="0"/>
              <a:t>()</a:t>
            </a:r>
            <a:r>
              <a:rPr lang="en-US" sz="2600" dirty="0"/>
              <a:t> function takes two arguments</a:t>
            </a:r>
            <a:r>
              <a:rPr lang="en-US" sz="26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function </a:t>
            </a:r>
            <a:r>
              <a:rPr lang="en-US" sz="1600" b="1" dirty="0" err="1">
                <a:latin typeface="Consolas" panose="020B0609020204030204" pitchFamily="49" charset="0"/>
              </a:rPr>
              <a:t>make_text_input</a:t>
            </a:r>
            <a:r>
              <a:rPr lang="en-US" sz="1600" b="1" dirty="0">
                <a:latin typeface="Consolas" panose="020B0609020204030204" pitchFamily="49" charset="0"/>
              </a:rPr>
              <a:t>($name, $label) </a:t>
            </a:r>
            <a:r>
              <a:rPr lang="en-US" sz="1600" b="1" dirty="0" smtClean="0">
                <a:latin typeface="Consolas" panose="020B0609020204030204" pitchFamily="49" charset="0"/>
              </a:rPr>
              <a:t>{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// Begin </a:t>
            </a:r>
            <a:r>
              <a:rPr lang="en-US" sz="1600" b="1" dirty="0">
                <a:latin typeface="Consolas" panose="020B0609020204030204" pitchFamily="49" charset="0"/>
              </a:rPr>
              <a:t>a paragraph and a label</a:t>
            </a:r>
            <a:r>
              <a:rPr lang="en-US" sz="1600" b="1" dirty="0" smtClean="0">
                <a:latin typeface="Consolas" panose="020B0609020204030204" pitchFamily="49" charset="0"/>
              </a:rPr>
              <a:t>: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print </a:t>
            </a:r>
            <a:r>
              <a:rPr lang="en-US" sz="1600" b="1" dirty="0">
                <a:latin typeface="Consolas" panose="020B0609020204030204" pitchFamily="49" charset="0"/>
              </a:rPr>
              <a:t>'&lt;p&gt;&lt;label&gt;' . $label . ': </a:t>
            </a:r>
            <a:r>
              <a:rPr lang="en-US" sz="1600" b="1" dirty="0" smtClean="0">
                <a:latin typeface="Consolas" panose="020B0609020204030204" pitchFamily="49" charset="0"/>
              </a:rPr>
              <a:t>';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endParaRPr lang="en-US" sz="1600" b="1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// Begin the input</a:t>
            </a:r>
            <a:r>
              <a:rPr lang="en-US" sz="1600" b="1" dirty="0" smtClean="0">
                <a:latin typeface="Consolas" panose="020B0609020204030204" pitchFamily="49" charset="0"/>
              </a:rPr>
              <a:t>: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print '&lt;input type="text" name="' . $name . '" size="20" </a:t>
            </a:r>
            <a:r>
              <a:rPr lang="en-US" sz="1600" b="1" dirty="0" smtClean="0">
                <a:latin typeface="Consolas" panose="020B0609020204030204" pitchFamily="49" charset="0"/>
              </a:rPr>
              <a:t>';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endParaRPr lang="en-US" sz="1600" b="1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// </a:t>
            </a:r>
            <a:r>
              <a:rPr lang="en-US" sz="1600" b="1" dirty="0">
                <a:latin typeface="Consolas" panose="020B0609020204030204" pitchFamily="49" charset="0"/>
              </a:rPr>
              <a:t>Add the value</a:t>
            </a:r>
            <a:r>
              <a:rPr lang="en-US" sz="1600" b="1" dirty="0" smtClean="0">
                <a:latin typeface="Consolas" panose="020B0609020204030204" pitchFamily="49" charset="0"/>
              </a:rPr>
              <a:t>: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if (</a:t>
            </a:r>
            <a:r>
              <a:rPr lang="en-US" sz="1600" b="1" dirty="0" err="1">
                <a:latin typeface="Consolas" panose="020B0609020204030204" pitchFamily="49" charset="0"/>
              </a:rPr>
              <a:t>isset</a:t>
            </a:r>
            <a:r>
              <a:rPr lang="en-US" sz="1600" b="1" dirty="0">
                <a:latin typeface="Consolas" panose="020B0609020204030204" pitchFamily="49" charset="0"/>
              </a:rPr>
              <a:t>($_POST[$name])) </a:t>
            </a:r>
            <a:r>
              <a:rPr lang="en-US" sz="1600" b="1" dirty="0" smtClean="0">
                <a:latin typeface="Consolas" panose="020B0609020204030204" pitchFamily="49" charset="0"/>
              </a:rPr>
              <a:t>{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   </a:t>
            </a:r>
            <a:r>
              <a:rPr lang="en-US" sz="1600" b="1" dirty="0">
                <a:latin typeface="Consolas" panose="020B0609020204030204" pitchFamily="49" charset="0"/>
              </a:rPr>
              <a:t>print ' value="' . </a:t>
            </a:r>
            <a:r>
              <a:rPr lang="en-US" sz="1600" b="1" dirty="0" err="1">
                <a:latin typeface="Consolas" panose="020B0609020204030204" pitchFamily="49" charset="0"/>
              </a:rPr>
              <a:t>htmlspecialchars</a:t>
            </a:r>
            <a:r>
              <a:rPr lang="en-US" sz="1600" b="1" dirty="0">
                <a:latin typeface="Consolas" panose="020B0609020204030204" pitchFamily="49" charset="0"/>
              </a:rPr>
              <a:t>($_POST[$name]) . </a:t>
            </a:r>
            <a:r>
              <a:rPr lang="en-US" sz="1600" b="1" dirty="0" smtClean="0">
                <a:latin typeface="Consolas" panose="020B0609020204030204" pitchFamily="49" charset="0"/>
              </a:rPr>
              <a:t>'"';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}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endParaRPr lang="en-US" sz="1600" b="1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// Complete the input, the label and the paragraph</a:t>
            </a:r>
            <a:r>
              <a:rPr lang="en-US" sz="1600" b="1" dirty="0" smtClean="0">
                <a:latin typeface="Consolas" panose="020B0609020204030204" pitchFamily="49" charset="0"/>
              </a:rPr>
              <a:t>: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print '&gt;&lt;/label&gt;&lt;/p</a:t>
            </a:r>
            <a:r>
              <a:rPr lang="en-US" sz="1600" b="1" dirty="0" smtClean="0">
                <a:latin typeface="Consolas" panose="020B0609020204030204" pitchFamily="49" charset="0"/>
              </a:rPr>
              <a:t>&gt;';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} </a:t>
            </a:r>
            <a:r>
              <a:rPr lang="en-US" sz="1600" b="1" dirty="0">
                <a:latin typeface="Consolas" panose="020B0609020204030204" pitchFamily="49" charset="0"/>
              </a:rPr>
              <a:t>// End of </a:t>
            </a:r>
            <a:r>
              <a:rPr lang="en-US" sz="1600" b="1" dirty="0" err="1">
                <a:latin typeface="Consolas" panose="020B0609020204030204" pitchFamily="49" charset="0"/>
              </a:rPr>
              <a:t>make_text_input</a:t>
            </a:r>
            <a:r>
              <a:rPr lang="en-US" sz="1600" b="1" dirty="0">
                <a:latin typeface="Consolas" panose="020B0609020204030204" pitchFamily="49" charset="0"/>
              </a:rPr>
              <a:t>() function</a:t>
            </a:r>
            <a:r>
              <a:rPr lang="en-US" sz="1600" b="1" dirty="0" smtClean="0">
                <a:latin typeface="Consolas" panose="020B0609020204030204" pitchFamily="49" charset="0"/>
              </a:rPr>
              <a:t>.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8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create and call a function that takes an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Code from </a:t>
            </a:r>
            <a:r>
              <a:rPr lang="en-US" sz="2600" b="1" dirty="0" smtClean="0"/>
              <a:t>sticky1.php</a:t>
            </a:r>
            <a:r>
              <a:rPr lang="en-US" sz="2600" dirty="0"/>
              <a:t> (</a:t>
            </a:r>
            <a:r>
              <a:rPr lang="en-US" sz="2600" dirty="0">
                <a:solidFill>
                  <a:srgbClr val="0070C0"/>
                </a:solidFill>
              </a:rPr>
              <a:t>Script </a:t>
            </a:r>
            <a:r>
              <a:rPr lang="en-US" sz="2600" dirty="0" smtClean="0">
                <a:solidFill>
                  <a:srgbClr val="0070C0"/>
                </a:solidFill>
              </a:rPr>
              <a:t>10.2</a:t>
            </a:r>
            <a:r>
              <a:rPr lang="en-US" sz="2600" dirty="0" smtClean="0"/>
              <a:t>).</a:t>
            </a:r>
            <a:endParaRPr lang="en-US" sz="2600" dirty="0"/>
          </a:p>
          <a:p>
            <a:r>
              <a:rPr lang="en-US" sz="2600" dirty="0" smtClean="0"/>
              <a:t>Make </a:t>
            </a:r>
            <a:r>
              <a:rPr lang="en-US" sz="2600" dirty="0"/>
              <a:t>the </a:t>
            </a:r>
            <a:r>
              <a:rPr lang="en-US" sz="2600" b="1" dirty="0"/>
              <a:t>form</a:t>
            </a:r>
            <a:r>
              <a:rPr lang="en-US" sz="2600" dirty="0"/>
              <a:t> tags, and call the </a:t>
            </a:r>
            <a:r>
              <a:rPr lang="en-US" sz="2600" dirty="0" smtClean="0"/>
              <a:t>function.</a:t>
            </a:r>
          </a:p>
          <a:p>
            <a:pPr marL="0" indent="0">
              <a:buNone/>
            </a:pPr>
            <a:endParaRPr lang="en-US" sz="17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1" dirty="0" smtClean="0">
                <a:latin typeface="Consolas" panose="020B0609020204030204" pitchFamily="49" charset="0"/>
              </a:rPr>
              <a:t>// </a:t>
            </a:r>
            <a:r>
              <a:rPr lang="en-US" sz="1700" b="1" dirty="0">
                <a:latin typeface="Consolas" panose="020B0609020204030204" pitchFamily="49" charset="0"/>
              </a:rPr>
              <a:t>Make the form</a:t>
            </a:r>
            <a:r>
              <a:rPr lang="en-US" sz="1700" b="1" dirty="0" smtClean="0">
                <a:latin typeface="Consolas" panose="020B0609020204030204" pitchFamily="49" charset="0"/>
              </a:rPr>
              <a:t>:</a:t>
            </a:r>
            <a:br>
              <a:rPr lang="en-US" sz="1700" b="1" dirty="0" smtClean="0">
                <a:latin typeface="Consolas" panose="020B0609020204030204" pitchFamily="49" charset="0"/>
              </a:rPr>
            </a:br>
            <a:r>
              <a:rPr lang="en-US" sz="1700" b="1" dirty="0" smtClean="0">
                <a:latin typeface="Consolas" panose="020B0609020204030204" pitchFamily="49" charset="0"/>
              </a:rPr>
              <a:t>print </a:t>
            </a:r>
            <a:r>
              <a:rPr lang="en-US" sz="1700" b="1" dirty="0">
                <a:latin typeface="Consolas" panose="020B0609020204030204" pitchFamily="49" charset="0"/>
              </a:rPr>
              <a:t>'&lt;form action="" method="post</a:t>
            </a:r>
            <a:r>
              <a:rPr lang="en-US" sz="1700" b="1" dirty="0" smtClean="0">
                <a:latin typeface="Consolas" panose="020B0609020204030204" pitchFamily="49" charset="0"/>
              </a:rPr>
              <a:t>"&gt;';</a:t>
            </a:r>
            <a:br>
              <a:rPr lang="en-US" sz="1700" b="1" dirty="0" smtClean="0">
                <a:latin typeface="Consolas" panose="020B0609020204030204" pitchFamily="49" charset="0"/>
              </a:rPr>
            </a:br>
            <a:endParaRPr lang="en-US" sz="17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1" dirty="0" smtClean="0">
                <a:latin typeface="Consolas" panose="020B0609020204030204" pitchFamily="49" charset="0"/>
              </a:rPr>
              <a:t>// </a:t>
            </a:r>
            <a:r>
              <a:rPr lang="en-US" sz="1700" b="1" dirty="0">
                <a:latin typeface="Consolas" panose="020B0609020204030204" pitchFamily="49" charset="0"/>
              </a:rPr>
              <a:t>Create some text inputs</a:t>
            </a:r>
            <a:r>
              <a:rPr lang="en-US" sz="1700" b="1" dirty="0" smtClean="0">
                <a:latin typeface="Consolas" panose="020B0609020204030204" pitchFamily="49" charset="0"/>
              </a:rPr>
              <a:t>:</a:t>
            </a:r>
            <a:br>
              <a:rPr lang="en-US" sz="1700" b="1" dirty="0" smtClean="0">
                <a:latin typeface="Consolas" panose="020B0609020204030204" pitchFamily="49" charset="0"/>
              </a:rPr>
            </a:br>
            <a:r>
              <a:rPr lang="en-US" sz="1700" b="1" dirty="0" err="1" smtClean="0">
                <a:latin typeface="Consolas" panose="020B0609020204030204" pitchFamily="49" charset="0"/>
              </a:rPr>
              <a:t>make_text_input</a:t>
            </a:r>
            <a:r>
              <a:rPr lang="en-US" sz="1700" b="1" dirty="0">
                <a:latin typeface="Consolas" panose="020B0609020204030204" pitchFamily="49" charset="0"/>
              </a:rPr>
              <a:t>('</a:t>
            </a:r>
            <a:r>
              <a:rPr lang="en-US" sz="1700" b="1" dirty="0" err="1">
                <a:latin typeface="Consolas" panose="020B0609020204030204" pitchFamily="49" charset="0"/>
              </a:rPr>
              <a:t>first_name</a:t>
            </a:r>
            <a:r>
              <a:rPr lang="en-US" sz="1700" b="1" dirty="0">
                <a:latin typeface="Consolas" panose="020B0609020204030204" pitchFamily="49" charset="0"/>
              </a:rPr>
              <a:t>', 'First Name</a:t>
            </a:r>
            <a:r>
              <a:rPr lang="en-US" sz="1700" b="1" dirty="0" smtClean="0">
                <a:latin typeface="Consolas" panose="020B0609020204030204" pitchFamily="49" charset="0"/>
              </a:rPr>
              <a:t>');</a:t>
            </a:r>
            <a:br>
              <a:rPr lang="en-US" sz="1700" b="1" dirty="0" smtClean="0">
                <a:latin typeface="Consolas" panose="020B0609020204030204" pitchFamily="49" charset="0"/>
              </a:rPr>
            </a:br>
            <a:r>
              <a:rPr lang="en-US" sz="1700" b="1" dirty="0" err="1" smtClean="0">
                <a:latin typeface="Consolas" panose="020B0609020204030204" pitchFamily="49" charset="0"/>
              </a:rPr>
              <a:t>make_text_input</a:t>
            </a:r>
            <a:r>
              <a:rPr lang="en-US" sz="1700" b="1" dirty="0">
                <a:latin typeface="Consolas" panose="020B0609020204030204" pitchFamily="49" charset="0"/>
              </a:rPr>
              <a:t>('</a:t>
            </a:r>
            <a:r>
              <a:rPr lang="en-US" sz="1700" b="1" dirty="0" err="1">
                <a:latin typeface="Consolas" panose="020B0609020204030204" pitchFamily="49" charset="0"/>
              </a:rPr>
              <a:t>last_name</a:t>
            </a:r>
            <a:r>
              <a:rPr lang="en-US" sz="1700" b="1" dirty="0">
                <a:latin typeface="Consolas" panose="020B0609020204030204" pitchFamily="49" charset="0"/>
              </a:rPr>
              <a:t>', 'Last Name</a:t>
            </a:r>
            <a:r>
              <a:rPr lang="en-US" sz="1700" b="1" dirty="0" smtClean="0">
                <a:latin typeface="Consolas" panose="020B0609020204030204" pitchFamily="49" charset="0"/>
              </a:rPr>
              <a:t>');</a:t>
            </a:r>
            <a:br>
              <a:rPr lang="en-US" sz="1700" b="1" dirty="0" smtClean="0">
                <a:latin typeface="Consolas" panose="020B0609020204030204" pitchFamily="49" charset="0"/>
              </a:rPr>
            </a:br>
            <a:r>
              <a:rPr lang="en-US" sz="1700" b="1" dirty="0" err="1" smtClean="0">
                <a:latin typeface="Consolas" panose="020B0609020204030204" pitchFamily="49" charset="0"/>
              </a:rPr>
              <a:t>make_text_input</a:t>
            </a:r>
            <a:r>
              <a:rPr lang="en-US" sz="1700" b="1" dirty="0">
                <a:latin typeface="Consolas" panose="020B0609020204030204" pitchFamily="49" charset="0"/>
              </a:rPr>
              <a:t>('email', 'Email Address</a:t>
            </a:r>
            <a:r>
              <a:rPr lang="en-US" sz="1700" b="1" dirty="0" smtClean="0">
                <a:latin typeface="Consolas" panose="020B0609020204030204" pitchFamily="49" charset="0"/>
              </a:rPr>
              <a:t>');</a:t>
            </a:r>
            <a:br>
              <a:rPr lang="en-US" sz="1700" b="1" dirty="0" smtClean="0">
                <a:latin typeface="Consolas" panose="020B0609020204030204" pitchFamily="49" charset="0"/>
              </a:rPr>
            </a:br>
            <a:endParaRPr lang="en-US" sz="17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1" dirty="0" smtClean="0">
                <a:latin typeface="Consolas" panose="020B0609020204030204" pitchFamily="49" charset="0"/>
              </a:rPr>
              <a:t>print </a:t>
            </a:r>
            <a:r>
              <a:rPr lang="en-US" sz="1700" b="1" dirty="0">
                <a:latin typeface="Consolas" panose="020B0609020204030204" pitchFamily="49" charset="0"/>
              </a:rPr>
              <a:t>'&lt;input type="submit" name="submit" value="Register!"&gt;&lt;/form&gt;';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424940"/>
            <a:ext cx="3810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7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Default Argument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176"/>
            <a:ext cx="10515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PHP allows functions to have </a:t>
            </a:r>
            <a:r>
              <a:rPr lang="en-US" i="1" dirty="0"/>
              <a:t>default argument </a:t>
            </a:r>
            <a:r>
              <a:rPr lang="en-US" i="1" dirty="0" smtClean="0"/>
              <a:t>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Just </a:t>
            </a:r>
            <a:r>
              <a:rPr lang="en-US" dirty="0"/>
              <a:t>assign a value to the parameter in the function </a:t>
            </a:r>
            <a:r>
              <a:rPr lang="en-US" dirty="0" smtClean="0"/>
              <a:t>definition.</a:t>
            </a:r>
          </a:p>
          <a:p>
            <a:r>
              <a:rPr lang="en-US" dirty="0"/>
              <a:t>The function will use the preset value unless it receives another value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100" b="1" dirty="0" smtClean="0">
                <a:latin typeface="Consolas" panose="020B0609020204030204" pitchFamily="49" charset="0"/>
              </a:rPr>
              <a:t>function greeting($who = 'world') {</a:t>
            </a:r>
          </a:p>
          <a:p>
            <a:pPr marL="0" indent="0">
              <a:buNone/>
            </a:pPr>
            <a:r>
              <a:rPr lang="en-US" sz="2100" b="1" dirty="0" smtClean="0">
                <a:latin typeface="Consolas" panose="020B0609020204030204" pitchFamily="49" charset="0"/>
              </a:rPr>
              <a:t>  </a:t>
            </a:r>
            <a:r>
              <a:rPr lang="en-US" sz="2100" b="1" dirty="0">
                <a:latin typeface="Consolas" panose="020B0609020204030204" pitchFamily="49" charset="0"/>
              </a:rPr>
              <a:t>print "&lt;p&gt;Hello, $who!&lt;/p&gt;";</a:t>
            </a:r>
          </a:p>
          <a:p>
            <a:pPr marL="0" indent="0">
              <a:buNone/>
            </a:pPr>
            <a:r>
              <a:rPr lang="en-US" sz="2100" b="1" dirty="0">
                <a:latin typeface="Consolas" panose="020B0609020204030204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For example.</a:t>
            </a:r>
          </a:p>
          <a:p>
            <a:pPr marL="0" indent="0">
              <a:buNone/>
            </a:pPr>
            <a:r>
              <a:rPr lang="en-US" sz="2100" b="1" dirty="0">
                <a:latin typeface="Consolas" panose="020B0609020204030204" pitchFamily="49" charset="0"/>
              </a:rPr>
              <a:t>greeting();</a:t>
            </a:r>
          </a:p>
          <a:p>
            <a:pPr marL="0" indent="0">
              <a:buNone/>
            </a:pPr>
            <a:r>
              <a:rPr lang="en-US" sz="2100" b="1" dirty="0">
                <a:latin typeface="Consolas" panose="020B0609020204030204" pitchFamily="49" charset="0"/>
              </a:rPr>
              <a:t>greeting('Zoe');</a:t>
            </a:r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/>
              <a:t>the function without any arguments uses the default value (the first greeting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Calling </a:t>
            </a:r>
            <a:r>
              <a:rPr lang="en-US" dirty="0"/>
              <a:t>it with an argument provided means that value will be used instead (the second).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75" y="3216432"/>
            <a:ext cx="19240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0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Try it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177"/>
            <a:ext cx="10515600" cy="33258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Create the function.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greeting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</a:rPr>
              <a:t>$who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'world'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"&lt;p&gt;Hello, </a:t>
            </a:r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</a:rPr>
              <a:t>$who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!&lt;/p&gt;"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}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Call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the function.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greeting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();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greeting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'Zoe'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7610" y="6488668"/>
            <a:ext cx="14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phpfiddle.org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521382"/>
            <a:ext cx="2845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Output should display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Hello, world!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Hello, Zoe!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375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Default Argument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176"/>
            <a:ext cx="10515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parameters with default values must always be written after the other parameters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isn’t possible to omit a value for the first argument but include one for the </a:t>
            </a:r>
            <a:r>
              <a:rPr lang="en-US" dirty="0" smtClean="0"/>
              <a:t>second.</a:t>
            </a:r>
          </a:p>
          <a:p>
            <a:pPr marL="0" indent="0">
              <a:buNone/>
            </a:pPr>
            <a:r>
              <a:rPr lang="en-US" sz="2100" b="1" dirty="0">
                <a:latin typeface="Consolas" panose="020B0609020204030204" pitchFamily="49" charset="0"/>
              </a:rPr>
              <a:t>function </a:t>
            </a:r>
            <a:r>
              <a:rPr lang="en-US" sz="2100" b="1" dirty="0" err="1">
                <a:latin typeface="Consolas" panose="020B0609020204030204" pitchFamily="49" charset="0"/>
              </a:rPr>
              <a:t>calculate_total</a:t>
            </a:r>
            <a:r>
              <a:rPr lang="en-US" sz="2100" b="1" dirty="0">
                <a:latin typeface="Consolas" panose="020B0609020204030204" pitchFamily="49" charset="0"/>
              </a:rPr>
              <a:t>($</a:t>
            </a:r>
            <a:r>
              <a:rPr lang="en-US" sz="2100" b="1" dirty="0" err="1">
                <a:latin typeface="Consolas" panose="020B0609020204030204" pitchFamily="49" charset="0"/>
              </a:rPr>
              <a:t>qty</a:t>
            </a:r>
            <a:r>
              <a:rPr lang="en-US" sz="2100" b="1" dirty="0">
                <a:latin typeface="Consolas" panose="020B0609020204030204" pitchFamily="49" charset="0"/>
              </a:rPr>
              <a:t>, $price = 20.00, $tax = 0.06) </a:t>
            </a:r>
            <a:r>
              <a:rPr lang="en-US" sz="2100" b="1" dirty="0" smtClean="0">
                <a:latin typeface="Consolas" panose="020B0609020204030204" pitchFamily="49" charset="0"/>
              </a:rPr>
              <a:t>{...}</a:t>
            </a:r>
            <a:endParaRPr lang="en-US" sz="2100" dirty="0" smtClean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improper </a:t>
            </a:r>
            <a:r>
              <a:rPr lang="en-US" dirty="0"/>
              <a:t>way to call the function.</a:t>
            </a:r>
          </a:p>
          <a:p>
            <a:pPr marL="0" indent="0">
              <a:buNone/>
            </a:pPr>
            <a:r>
              <a:rPr lang="en-US" sz="2100" b="1" dirty="0" err="1">
                <a:latin typeface="Consolas" panose="020B0609020204030204" pitchFamily="49" charset="0"/>
              </a:rPr>
              <a:t>calculate_total</a:t>
            </a:r>
            <a:r>
              <a:rPr lang="en-US" sz="2100" b="1" dirty="0">
                <a:latin typeface="Consolas" panose="020B0609020204030204" pitchFamily="49" charset="0"/>
              </a:rPr>
              <a:t>(3, </a:t>
            </a:r>
            <a:r>
              <a:rPr lang="en-US" sz="2100" b="1" dirty="0" smtClean="0">
                <a:latin typeface="Consolas" panose="020B0609020204030204" pitchFamily="49" charset="0"/>
              </a:rPr>
              <a:t>0.07</a:t>
            </a:r>
            <a:r>
              <a:rPr lang="en-US" sz="2100" b="1" dirty="0">
                <a:latin typeface="Consolas" panose="020B0609020204030204" pitchFamily="49" charset="0"/>
              </a:rPr>
              <a:t>);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proper way to call the function.</a:t>
            </a:r>
          </a:p>
          <a:p>
            <a:pPr marL="0" indent="0">
              <a:buNone/>
            </a:pPr>
            <a:r>
              <a:rPr lang="en-US" sz="2100" b="1" dirty="0" err="1">
                <a:latin typeface="Consolas" panose="020B0609020204030204" pitchFamily="49" charset="0"/>
              </a:rPr>
              <a:t>calculate_total</a:t>
            </a:r>
            <a:r>
              <a:rPr lang="en-US" sz="2100" b="1" dirty="0">
                <a:latin typeface="Consolas" panose="020B0609020204030204" pitchFamily="49" charset="0"/>
              </a:rPr>
              <a:t>(3, 20.00, 0.07</a:t>
            </a:r>
            <a:r>
              <a:rPr lang="en-US" sz="2100" b="1" dirty="0" smtClean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70" y="3771266"/>
            <a:ext cx="6650330" cy="140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3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To write a function that uses 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177"/>
            <a:ext cx="10515600" cy="5120640"/>
          </a:xfrm>
        </p:spPr>
        <p:txBody>
          <a:bodyPr>
            <a:normAutofit fontScale="70000" lnSpcReduction="20000"/>
          </a:bodyPr>
          <a:lstStyle/>
          <a:p>
            <a:r>
              <a:rPr lang="en-US" sz="3500" dirty="0"/>
              <a:t>Code from </a:t>
            </a:r>
            <a:r>
              <a:rPr lang="en-US" sz="3500" b="1" dirty="0" smtClean="0"/>
              <a:t>sticky2.php</a:t>
            </a:r>
            <a:r>
              <a:rPr lang="en-US" sz="3500" dirty="0"/>
              <a:t> (</a:t>
            </a:r>
            <a:r>
              <a:rPr lang="en-US" sz="3500" dirty="0">
                <a:solidFill>
                  <a:srgbClr val="0070C0"/>
                </a:solidFill>
              </a:rPr>
              <a:t>Script </a:t>
            </a:r>
            <a:r>
              <a:rPr lang="en-US" sz="3500" dirty="0" smtClean="0">
                <a:solidFill>
                  <a:srgbClr val="0070C0"/>
                </a:solidFill>
              </a:rPr>
              <a:t>10.3</a:t>
            </a:r>
            <a:r>
              <a:rPr lang="en-US" sz="3500" dirty="0" smtClean="0"/>
              <a:t>).</a:t>
            </a:r>
            <a:endParaRPr lang="en-US" sz="3500" dirty="0"/>
          </a:p>
          <a:p>
            <a:r>
              <a:rPr lang="en-US" sz="3500" dirty="0"/>
              <a:t>The </a:t>
            </a:r>
            <a:r>
              <a:rPr lang="en-US" sz="3500" b="1" dirty="0" err="1"/>
              <a:t>make_text_input</a:t>
            </a:r>
            <a:r>
              <a:rPr lang="en-US" sz="3500" b="1" dirty="0"/>
              <a:t>()</a:t>
            </a:r>
            <a:r>
              <a:rPr lang="en-US" sz="3500" dirty="0"/>
              <a:t> function takes </a:t>
            </a:r>
            <a:r>
              <a:rPr lang="en-US" sz="3500" dirty="0" smtClean="0"/>
              <a:t>three </a:t>
            </a:r>
            <a:r>
              <a:rPr lang="en-US" sz="3500" dirty="0"/>
              <a:t>arguments</a:t>
            </a:r>
            <a:r>
              <a:rPr lang="en-US" sz="35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b="1" dirty="0">
                <a:latin typeface="Consolas" panose="020B0609020204030204" pitchFamily="49" charset="0"/>
              </a:rPr>
              <a:t>// A third argument is optional (it </a:t>
            </a:r>
            <a:r>
              <a:rPr lang="en-US" sz="2200" b="1" dirty="0" smtClean="0">
                <a:latin typeface="Consolas" panose="020B0609020204030204" pitchFamily="49" charset="0"/>
              </a:rPr>
              <a:t>has </a:t>
            </a:r>
            <a:r>
              <a:rPr lang="en-US" sz="2200" b="1" dirty="0">
                <a:latin typeface="Consolas" panose="020B0609020204030204" pitchFamily="49" charset="0"/>
              </a:rPr>
              <a:t>a default value</a:t>
            </a:r>
            <a:r>
              <a:rPr lang="en-US" sz="2200" b="1" dirty="0" smtClean="0">
                <a:latin typeface="Consolas" panose="020B0609020204030204" pitchFamily="49" charset="0"/>
              </a:rPr>
              <a:t>).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function </a:t>
            </a:r>
            <a:r>
              <a:rPr lang="en-US" sz="2200" b="1" dirty="0" err="1">
                <a:latin typeface="Consolas" panose="020B0609020204030204" pitchFamily="49" charset="0"/>
              </a:rPr>
              <a:t>make_text_input</a:t>
            </a:r>
            <a:r>
              <a:rPr lang="en-US" sz="2200" b="1" dirty="0">
                <a:latin typeface="Consolas" panose="020B0609020204030204" pitchFamily="49" charset="0"/>
              </a:rPr>
              <a:t>($name</a:t>
            </a:r>
            <a:r>
              <a:rPr lang="en-US" sz="2200" b="1" dirty="0" smtClean="0">
                <a:latin typeface="Consolas" panose="020B0609020204030204" pitchFamily="49" charset="0"/>
              </a:rPr>
              <a:t>, </a:t>
            </a:r>
            <a:r>
              <a:rPr lang="en-US" sz="2200" b="1" dirty="0">
                <a:latin typeface="Consolas" panose="020B0609020204030204" pitchFamily="49" charset="0"/>
              </a:rPr>
              <a:t>$label, $size = 20) </a:t>
            </a:r>
            <a:r>
              <a:rPr lang="en-US" sz="2200" b="1" dirty="0" smtClean="0">
                <a:latin typeface="Consolas" panose="020B0609020204030204" pitchFamily="49" charset="0"/>
              </a:rPr>
              <a:t>{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/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  // </a:t>
            </a:r>
            <a:r>
              <a:rPr lang="en-US" sz="2200" b="1" dirty="0">
                <a:latin typeface="Consolas" panose="020B0609020204030204" pitchFamily="49" charset="0"/>
              </a:rPr>
              <a:t>Begin a paragraph and a label</a:t>
            </a:r>
            <a:r>
              <a:rPr lang="en-US" sz="2200" b="1" dirty="0" smtClean="0">
                <a:latin typeface="Consolas" panose="020B0609020204030204" pitchFamily="49" charset="0"/>
              </a:rPr>
              <a:t>: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print '&lt;p&gt;&lt;label&gt;' . $label . ': </a:t>
            </a:r>
            <a:r>
              <a:rPr lang="en-US" sz="2200" b="1" dirty="0" smtClean="0">
                <a:latin typeface="Consolas" panose="020B0609020204030204" pitchFamily="49" charset="0"/>
              </a:rPr>
              <a:t>';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/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// Begin the input</a:t>
            </a:r>
            <a:r>
              <a:rPr lang="en-US" sz="2200" b="1" dirty="0" smtClean="0">
                <a:latin typeface="Consolas" panose="020B0609020204030204" pitchFamily="49" charset="0"/>
              </a:rPr>
              <a:t>: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print '&lt;input type="text" name="' </a:t>
            </a:r>
            <a:r>
              <a:rPr lang="en-US" sz="2200" b="1" dirty="0" smtClean="0">
                <a:latin typeface="Consolas" panose="020B0609020204030204" pitchFamily="49" charset="0"/>
              </a:rPr>
              <a:t>. </a:t>
            </a:r>
            <a:r>
              <a:rPr lang="en-US" sz="2200" b="1" dirty="0">
                <a:latin typeface="Consolas" panose="020B0609020204030204" pitchFamily="49" charset="0"/>
              </a:rPr>
              <a:t>$name . '" size="' . $size . '" </a:t>
            </a:r>
            <a:r>
              <a:rPr lang="en-US" sz="2200" b="1" dirty="0" smtClean="0">
                <a:latin typeface="Consolas" panose="020B0609020204030204" pitchFamily="49" charset="0"/>
              </a:rPr>
              <a:t>';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/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// Add the value</a:t>
            </a:r>
            <a:r>
              <a:rPr lang="en-US" sz="2200" b="1" dirty="0" smtClean="0">
                <a:latin typeface="Consolas" panose="020B0609020204030204" pitchFamily="49" charset="0"/>
              </a:rPr>
              <a:t>: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if (</a:t>
            </a:r>
            <a:r>
              <a:rPr lang="en-US" sz="2200" b="1" dirty="0" err="1">
                <a:latin typeface="Consolas" panose="020B0609020204030204" pitchFamily="49" charset="0"/>
              </a:rPr>
              <a:t>isset</a:t>
            </a:r>
            <a:r>
              <a:rPr lang="en-US" sz="2200" b="1" dirty="0">
                <a:latin typeface="Consolas" panose="020B0609020204030204" pitchFamily="49" charset="0"/>
              </a:rPr>
              <a:t>($_POST[$name])) </a:t>
            </a:r>
            <a:r>
              <a:rPr lang="en-US" sz="2200" b="1" dirty="0" smtClean="0">
                <a:latin typeface="Consolas" panose="020B0609020204030204" pitchFamily="49" charset="0"/>
              </a:rPr>
              <a:t>{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     </a:t>
            </a:r>
            <a:r>
              <a:rPr lang="en-US" sz="2200" b="1" dirty="0">
                <a:latin typeface="Consolas" panose="020B0609020204030204" pitchFamily="49" charset="0"/>
              </a:rPr>
              <a:t>print ' value="' </a:t>
            </a:r>
            <a:r>
              <a:rPr lang="en-US" sz="2200" b="1" dirty="0" smtClean="0">
                <a:latin typeface="Consolas" panose="020B0609020204030204" pitchFamily="49" charset="0"/>
              </a:rPr>
              <a:t>. </a:t>
            </a:r>
            <a:r>
              <a:rPr lang="en-US" sz="2200" b="1" dirty="0" err="1" smtClean="0">
                <a:latin typeface="Consolas" panose="020B0609020204030204" pitchFamily="49" charset="0"/>
              </a:rPr>
              <a:t>htmlspecialchars</a:t>
            </a:r>
            <a:r>
              <a:rPr lang="en-US" sz="2200" b="1" dirty="0" smtClean="0">
                <a:latin typeface="Consolas" panose="020B0609020204030204" pitchFamily="49" charset="0"/>
              </a:rPr>
              <a:t>($_</a:t>
            </a:r>
            <a:r>
              <a:rPr lang="en-US" sz="2200" b="1" dirty="0">
                <a:latin typeface="Consolas" panose="020B0609020204030204" pitchFamily="49" charset="0"/>
              </a:rPr>
              <a:t>POST[$name]) . </a:t>
            </a:r>
            <a:r>
              <a:rPr lang="en-US" sz="2200" b="1" dirty="0" smtClean="0">
                <a:latin typeface="Consolas" panose="020B0609020204030204" pitchFamily="49" charset="0"/>
              </a:rPr>
              <a:t>'"';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  }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/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// Complete the input, the label </a:t>
            </a:r>
            <a:r>
              <a:rPr lang="en-US" sz="2200" b="1" dirty="0" smtClean="0">
                <a:latin typeface="Consolas" panose="020B0609020204030204" pitchFamily="49" charset="0"/>
              </a:rPr>
              <a:t>and </a:t>
            </a:r>
            <a:r>
              <a:rPr lang="en-US" sz="2200" b="1" dirty="0">
                <a:latin typeface="Consolas" panose="020B0609020204030204" pitchFamily="49" charset="0"/>
              </a:rPr>
              <a:t>the paragraph</a:t>
            </a:r>
            <a:r>
              <a:rPr lang="en-US" sz="2200" b="1" dirty="0" smtClean="0">
                <a:latin typeface="Consolas" panose="020B0609020204030204" pitchFamily="49" charset="0"/>
              </a:rPr>
              <a:t>: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print '&gt;&lt;/label&gt;&lt;/p</a:t>
            </a:r>
            <a:r>
              <a:rPr lang="en-US" sz="2200" b="1" dirty="0" smtClean="0">
                <a:latin typeface="Consolas" panose="020B0609020204030204" pitchFamily="49" charset="0"/>
              </a:rPr>
              <a:t>&gt;';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/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} </a:t>
            </a:r>
            <a:r>
              <a:rPr lang="en-US" sz="2200" b="1" dirty="0">
                <a:latin typeface="Consolas" panose="020B0609020204030204" pitchFamily="49" charset="0"/>
              </a:rPr>
              <a:t>// End of </a:t>
            </a:r>
            <a:r>
              <a:rPr lang="en-US" sz="2200" b="1" dirty="0" err="1">
                <a:latin typeface="Consolas" panose="020B0609020204030204" pitchFamily="49" charset="0"/>
              </a:rPr>
              <a:t>make_text_input</a:t>
            </a:r>
            <a:r>
              <a:rPr lang="en-US" sz="2200" b="1" dirty="0">
                <a:latin typeface="Consolas" panose="020B0609020204030204" pitchFamily="49" charset="0"/>
              </a:rPr>
              <a:t>() function.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4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write a function that uses 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Code from </a:t>
            </a:r>
            <a:r>
              <a:rPr lang="en-US" sz="2600" b="1" dirty="0" smtClean="0"/>
              <a:t>sticky2.php</a:t>
            </a:r>
            <a:r>
              <a:rPr lang="en-US" sz="2600" dirty="0"/>
              <a:t> (</a:t>
            </a:r>
            <a:r>
              <a:rPr lang="en-US" sz="2600" dirty="0">
                <a:solidFill>
                  <a:srgbClr val="0070C0"/>
                </a:solidFill>
              </a:rPr>
              <a:t>Script </a:t>
            </a:r>
            <a:r>
              <a:rPr lang="en-US" sz="2600" dirty="0" smtClean="0">
                <a:solidFill>
                  <a:srgbClr val="0070C0"/>
                </a:solidFill>
              </a:rPr>
              <a:t>10.3</a:t>
            </a:r>
            <a:r>
              <a:rPr lang="en-US" sz="2600" dirty="0" smtClean="0"/>
              <a:t>).</a:t>
            </a:r>
            <a:endParaRPr lang="en-US" sz="2600" dirty="0"/>
          </a:p>
          <a:p>
            <a:r>
              <a:rPr lang="en-US" sz="2600" dirty="0" smtClean="0"/>
              <a:t>Make </a:t>
            </a:r>
            <a:r>
              <a:rPr lang="en-US" sz="2600" dirty="0"/>
              <a:t>the </a:t>
            </a:r>
            <a:r>
              <a:rPr lang="en-US" sz="2600" b="1" dirty="0"/>
              <a:t>form</a:t>
            </a:r>
            <a:r>
              <a:rPr lang="en-US" sz="2600" dirty="0"/>
              <a:t> tags, and call the </a:t>
            </a:r>
            <a:r>
              <a:rPr lang="en-US" sz="2600" dirty="0" smtClean="0"/>
              <a:t>function.</a:t>
            </a:r>
          </a:p>
          <a:p>
            <a:endParaRPr lang="en-US" sz="2600" dirty="0" smtClean="0"/>
          </a:p>
          <a:p>
            <a:pPr marL="0" indent="0">
              <a:buNone/>
            </a:pPr>
            <a:r>
              <a:rPr lang="en-US" sz="1700" b="1" dirty="0">
                <a:latin typeface="Consolas" panose="020B0609020204030204" pitchFamily="49" charset="0"/>
              </a:rPr>
              <a:t>// Make the form</a:t>
            </a:r>
            <a:r>
              <a:rPr lang="en-US" sz="1700" b="1" dirty="0" smtClean="0">
                <a:latin typeface="Consolas" panose="020B0609020204030204" pitchFamily="49" charset="0"/>
              </a:rPr>
              <a:t>:</a:t>
            </a:r>
            <a:br>
              <a:rPr lang="en-US" sz="1700" b="1" dirty="0" smtClean="0">
                <a:latin typeface="Consolas" panose="020B0609020204030204" pitchFamily="49" charset="0"/>
              </a:rPr>
            </a:br>
            <a:r>
              <a:rPr lang="en-US" sz="1700" b="1" dirty="0" smtClean="0">
                <a:latin typeface="Consolas" panose="020B0609020204030204" pitchFamily="49" charset="0"/>
              </a:rPr>
              <a:t>print </a:t>
            </a:r>
            <a:r>
              <a:rPr lang="en-US" sz="1700" b="1" dirty="0">
                <a:latin typeface="Consolas" panose="020B0609020204030204" pitchFamily="49" charset="0"/>
              </a:rPr>
              <a:t>'&lt;form action="" method="post</a:t>
            </a:r>
            <a:r>
              <a:rPr lang="en-US" sz="1700" b="1" dirty="0" smtClean="0">
                <a:latin typeface="Consolas" panose="020B0609020204030204" pitchFamily="49" charset="0"/>
              </a:rPr>
              <a:t>"&gt;';</a:t>
            </a:r>
            <a:br>
              <a:rPr lang="en-US" sz="1700" b="1" dirty="0" smtClean="0">
                <a:latin typeface="Consolas" panose="020B0609020204030204" pitchFamily="49" charset="0"/>
              </a:rPr>
            </a:br>
            <a:endParaRPr lang="en-US" sz="17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1" dirty="0" smtClean="0">
                <a:latin typeface="Consolas" panose="020B0609020204030204" pitchFamily="49" charset="0"/>
              </a:rPr>
              <a:t>// </a:t>
            </a:r>
            <a:r>
              <a:rPr lang="en-US" sz="1700" b="1" dirty="0">
                <a:latin typeface="Consolas" panose="020B0609020204030204" pitchFamily="49" charset="0"/>
              </a:rPr>
              <a:t>Create some text inputs</a:t>
            </a:r>
            <a:r>
              <a:rPr lang="en-US" sz="1700" b="1" dirty="0" smtClean="0">
                <a:latin typeface="Consolas" panose="020B0609020204030204" pitchFamily="49" charset="0"/>
              </a:rPr>
              <a:t>:</a:t>
            </a:r>
            <a:br>
              <a:rPr lang="en-US" sz="1700" b="1" dirty="0" smtClean="0">
                <a:latin typeface="Consolas" panose="020B0609020204030204" pitchFamily="49" charset="0"/>
              </a:rPr>
            </a:br>
            <a:r>
              <a:rPr lang="en-US" sz="1700" b="1" dirty="0" err="1" smtClean="0">
                <a:latin typeface="Consolas" panose="020B0609020204030204" pitchFamily="49" charset="0"/>
              </a:rPr>
              <a:t>make_text_input</a:t>
            </a:r>
            <a:r>
              <a:rPr lang="en-US" sz="1700" b="1" dirty="0">
                <a:latin typeface="Consolas" panose="020B0609020204030204" pitchFamily="49" charset="0"/>
              </a:rPr>
              <a:t>('</a:t>
            </a:r>
            <a:r>
              <a:rPr lang="en-US" sz="1700" b="1" dirty="0" err="1">
                <a:latin typeface="Consolas" panose="020B0609020204030204" pitchFamily="49" charset="0"/>
              </a:rPr>
              <a:t>first_name</a:t>
            </a:r>
            <a:r>
              <a:rPr lang="en-US" sz="1700" b="1" dirty="0">
                <a:latin typeface="Consolas" panose="020B0609020204030204" pitchFamily="49" charset="0"/>
              </a:rPr>
              <a:t>', 'First Name</a:t>
            </a:r>
            <a:r>
              <a:rPr lang="en-US" sz="1700" b="1" dirty="0" smtClean="0">
                <a:latin typeface="Consolas" panose="020B0609020204030204" pitchFamily="49" charset="0"/>
              </a:rPr>
              <a:t>');</a:t>
            </a:r>
            <a:br>
              <a:rPr lang="en-US" sz="1700" b="1" dirty="0" smtClean="0">
                <a:latin typeface="Consolas" panose="020B0609020204030204" pitchFamily="49" charset="0"/>
              </a:rPr>
            </a:br>
            <a:r>
              <a:rPr lang="en-US" sz="1700" b="1" dirty="0" err="1" smtClean="0">
                <a:latin typeface="Consolas" panose="020B0609020204030204" pitchFamily="49" charset="0"/>
              </a:rPr>
              <a:t>make_text_input</a:t>
            </a:r>
            <a:r>
              <a:rPr lang="en-US" sz="1700" b="1" dirty="0">
                <a:latin typeface="Consolas" panose="020B0609020204030204" pitchFamily="49" charset="0"/>
              </a:rPr>
              <a:t>('</a:t>
            </a:r>
            <a:r>
              <a:rPr lang="en-US" sz="1700" b="1" dirty="0" err="1">
                <a:latin typeface="Consolas" panose="020B0609020204030204" pitchFamily="49" charset="0"/>
              </a:rPr>
              <a:t>last_name</a:t>
            </a:r>
            <a:r>
              <a:rPr lang="en-US" sz="1700" b="1" dirty="0">
                <a:latin typeface="Consolas" panose="020B0609020204030204" pitchFamily="49" charset="0"/>
              </a:rPr>
              <a:t>', 'Last </a:t>
            </a:r>
            <a:r>
              <a:rPr lang="en-US" sz="1700" b="1" dirty="0" smtClean="0">
                <a:latin typeface="Consolas" panose="020B0609020204030204" pitchFamily="49" charset="0"/>
              </a:rPr>
              <a:t>Name', 30);</a:t>
            </a:r>
            <a:br>
              <a:rPr lang="en-US" sz="1700" b="1" dirty="0" smtClean="0">
                <a:latin typeface="Consolas" panose="020B0609020204030204" pitchFamily="49" charset="0"/>
              </a:rPr>
            </a:br>
            <a:r>
              <a:rPr lang="en-US" sz="1700" b="1" dirty="0" err="1" smtClean="0">
                <a:latin typeface="Consolas" panose="020B0609020204030204" pitchFamily="49" charset="0"/>
              </a:rPr>
              <a:t>make_text_input</a:t>
            </a:r>
            <a:r>
              <a:rPr lang="en-US" sz="1700" b="1" dirty="0">
                <a:latin typeface="Consolas" panose="020B0609020204030204" pitchFamily="49" charset="0"/>
              </a:rPr>
              <a:t>('email', 'Email </a:t>
            </a:r>
            <a:r>
              <a:rPr lang="en-US" sz="1700" b="1" dirty="0" smtClean="0">
                <a:latin typeface="Consolas" panose="020B0609020204030204" pitchFamily="49" charset="0"/>
              </a:rPr>
              <a:t>Address', 50);</a:t>
            </a:r>
            <a:br>
              <a:rPr lang="en-US" sz="1700" b="1" dirty="0" smtClean="0">
                <a:latin typeface="Consolas" panose="020B0609020204030204" pitchFamily="49" charset="0"/>
              </a:rPr>
            </a:br>
            <a:endParaRPr lang="en-US" sz="17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1" dirty="0" smtClean="0">
                <a:latin typeface="Consolas" panose="020B0609020204030204" pitchFamily="49" charset="0"/>
              </a:rPr>
              <a:t>print </a:t>
            </a:r>
            <a:r>
              <a:rPr lang="en-US" sz="1700" b="1" dirty="0">
                <a:latin typeface="Consolas" panose="020B0609020204030204" pitchFamily="49" charset="0"/>
              </a:rPr>
              <a:t>'&lt;input type="submit" name="submit" value="Register!"&gt;&lt;/form&gt;';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030" y="1394777"/>
            <a:ext cx="4762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35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and Using Functions That Return a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176"/>
            <a:ext cx="10515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return a value use the following </a:t>
            </a:r>
            <a:r>
              <a:rPr lang="en-US" dirty="0"/>
              <a:t>two more </a:t>
            </a:r>
            <a:r>
              <a:rPr lang="en-US" dirty="0" smtClean="0"/>
              <a:t>steps.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the </a:t>
            </a:r>
            <a:r>
              <a:rPr lang="en-US" b="1" dirty="0"/>
              <a:t>return</a:t>
            </a:r>
            <a:r>
              <a:rPr lang="en-US" dirty="0"/>
              <a:t> statement within the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the output somehow when you call the function.</a:t>
            </a:r>
            <a:endParaRPr lang="en-US" dirty="0" smtClean="0"/>
          </a:p>
          <a:p>
            <a:r>
              <a:rPr lang="en-US" dirty="0" smtClean="0"/>
              <a:t>Basic </a:t>
            </a:r>
            <a:r>
              <a:rPr lang="en-US" dirty="0"/>
              <a:t>format for a function that takes two arguments and returns a value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make_full_name</a:t>
            </a:r>
            <a:r>
              <a:rPr lang="en-US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 ($first, $last) 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  $name = $first . ' ' . $last;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  return $name;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sz="1800" dirty="0" smtClean="0"/>
          </a:p>
          <a:p>
            <a:r>
              <a:rPr lang="en-US" dirty="0" smtClean="0"/>
              <a:t>For example.</a:t>
            </a:r>
          </a:p>
          <a:p>
            <a:pPr lvl="1"/>
            <a:r>
              <a:rPr lang="en-US" dirty="0"/>
              <a:t>The first assigns the returned value to a variable.</a:t>
            </a:r>
          </a:p>
          <a:p>
            <a:pPr lvl="1"/>
            <a:r>
              <a:rPr lang="en-US" dirty="0"/>
              <a:t>The second prints the returned value immediately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1900" b="1" dirty="0">
                <a:latin typeface="Consolas" panose="020B0609020204030204" pitchFamily="49" charset="0"/>
              </a:rPr>
              <a:t>$</a:t>
            </a:r>
            <a:r>
              <a:rPr lang="en-US" sz="1900" b="1" dirty="0" err="1">
                <a:latin typeface="Consolas" panose="020B0609020204030204" pitchFamily="49" charset="0"/>
              </a:rPr>
              <a:t>full_name</a:t>
            </a:r>
            <a:r>
              <a:rPr lang="en-US" sz="1900" b="1" dirty="0">
                <a:latin typeface="Consolas" panose="020B0609020204030204" pitchFamily="49" charset="0"/>
              </a:rPr>
              <a:t> = </a:t>
            </a:r>
            <a:r>
              <a:rPr lang="en-US" sz="1900" b="1" dirty="0" err="1">
                <a:latin typeface="Consolas" panose="020B0609020204030204" pitchFamily="49" charset="0"/>
              </a:rPr>
              <a:t>make_full_name</a:t>
            </a:r>
            <a:r>
              <a:rPr lang="en-US" sz="1900" b="1" dirty="0">
                <a:latin typeface="Consolas" panose="020B0609020204030204" pitchFamily="49" charset="0"/>
              </a:rPr>
              <a:t> ($</a:t>
            </a:r>
            <a:r>
              <a:rPr lang="en-US" sz="1900" b="1" dirty="0" err="1">
                <a:latin typeface="Consolas" panose="020B0609020204030204" pitchFamily="49" charset="0"/>
              </a:rPr>
              <a:t>fn</a:t>
            </a:r>
            <a:r>
              <a:rPr lang="en-US" sz="1900" b="1" dirty="0">
                <a:latin typeface="Consolas" panose="020B0609020204030204" pitchFamily="49" charset="0"/>
              </a:rPr>
              <a:t>, $ln); </a:t>
            </a:r>
            <a:endParaRPr lang="en-US" sz="19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nsolas" panose="020B0609020204030204" pitchFamily="49" charset="0"/>
              </a:rPr>
              <a:t>print </a:t>
            </a:r>
            <a:r>
              <a:rPr lang="en-US" sz="1900" b="1" dirty="0" err="1">
                <a:latin typeface="Consolas" panose="020B0609020204030204" pitchFamily="49" charset="0"/>
              </a:rPr>
              <a:t>make_full_name</a:t>
            </a:r>
            <a:r>
              <a:rPr lang="en-US" sz="1900" b="1" dirty="0">
                <a:latin typeface="Consolas" panose="020B0609020204030204" pitchFamily="49" charset="0"/>
              </a:rPr>
              <a:t>($</a:t>
            </a:r>
            <a:r>
              <a:rPr lang="en-US" sz="1900" b="1" dirty="0" err="1">
                <a:latin typeface="Consolas" panose="020B0609020204030204" pitchFamily="49" charset="0"/>
              </a:rPr>
              <a:t>fn</a:t>
            </a:r>
            <a:r>
              <a:rPr lang="en-US" sz="1900" b="1" dirty="0">
                <a:latin typeface="Consolas" panose="020B0609020204030204" pitchFamily="49" charset="0"/>
              </a:rPr>
              <a:t>, $ln</a:t>
            </a:r>
            <a:r>
              <a:rPr lang="en-US" sz="1900" b="1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b="1" dirty="0" err="1" smtClean="0">
                <a:latin typeface="Consolas" panose="020B0609020204030204" pitchFamily="49" charset="0"/>
              </a:rPr>
              <a:t>make_full_name</a:t>
            </a:r>
            <a:r>
              <a:rPr lang="en-US" sz="1900" b="1" dirty="0" smtClean="0">
                <a:latin typeface="Consolas" panose="020B0609020204030204" pitchFamily="49" charset="0"/>
              </a:rPr>
              <a:t>($</a:t>
            </a:r>
            <a:r>
              <a:rPr lang="en-US" sz="1900" b="1" dirty="0" err="1" smtClean="0">
                <a:latin typeface="Consolas" panose="020B0609020204030204" pitchFamily="49" charset="0"/>
              </a:rPr>
              <a:t>fn</a:t>
            </a:r>
            <a:r>
              <a:rPr lang="en-US" sz="1900" b="1" dirty="0" smtClean="0">
                <a:latin typeface="Consolas" panose="020B0609020204030204" pitchFamily="49" charset="0"/>
              </a:rPr>
              <a:t>, $ln);</a:t>
            </a:r>
            <a:endParaRPr lang="en-US" sz="1900" b="1" dirty="0">
              <a:latin typeface="Consolas" panose="020B0609020204030204" pitchFamily="49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7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to write your own functions that perform specific tasks</a:t>
            </a:r>
            <a:r>
              <a:rPr lang="en-US" dirty="0" smtClean="0"/>
              <a:t>.</a:t>
            </a:r>
            <a:endParaRPr lang="en-US" i="1" dirty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to pass information to a </a:t>
            </a:r>
            <a:r>
              <a:rPr lang="en-US" dirty="0" smtClean="0"/>
              <a:t>function.</a:t>
            </a:r>
          </a:p>
          <a:p>
            <a:r>
              <a:rPr lang="en-US" dirty="0" smtClean="0"/>
              <a:t>How to use </a:t>
            </a:r>
            <a:r>
              <a:rPr lang="en-US" dirty="0"/>
              <a:t>default values in a </a:t>
            </a:r>
            <a:r>
              <a:rPr lang="en-US" dirty="0" smtClean="0"/>
              <a:t>function.</a:t>
            </a:r>
          </a:p>
          <a:p>
            <a:r>
              <a:rPr lang="en-US" dirty="0" smtClean="0"/>
              <a:t>How to have </a:t>
            </a:r>
            <a:r>
              <a:rPr lang="en-US" dirty="0"/>
              <a:t>a function return a </a:t>
            </a:r>
            <a:r>
              <a:rPr lang="en-US" dirty="0" smtClean="0"/>
              <a:t>value.</a:t>
            </a:r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functions and variables work </a:t>
            </a:r>
            <a:r>
              <a:rPr lang="en-US" dirty="0" smtClean="0"/>
              <a:t>together.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34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Try it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177"/>
            <a:ext cx="10515600" cy="33258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Create the function.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make_full_name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</a:rPr>
              <a:t>$first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</a:rPr>
              <a:t>$last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</a:rPr>
              <a:t>$name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</a:rPr>
              <a:t>$first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</a:rPr>
              <a:t>$last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</a:rPr>
              <a:t>$name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}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Call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the function.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latin typeface="Courier New" panose="02070309020205020404" pitchFamily="49" charset="0"/>
              </a:rPr>
              <a:t>full_name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make_full_name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'Larry'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'Ullman'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latin typeface="Courier New" panose="02070309020205020404" pitchFamily="49" charset="0"/>
              </a:rPr>
              <a:t>full_name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;</a:t>
            </a:r>
            <a:endParaRPr lang="en-US" sz="16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7610" y="6488668"/>
            <a:ext cx="14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phpfiddle.org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521382"/>
            <a:ext cx="526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Output should display the name Larry Ullman.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1333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To create and use a function that returns a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177"/>
            <a:ext cx="10515600" cy="51206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Code from </a:t>
            </a:r>
            <a:r>
              <a:rPr lang="en-US" b="1" dirty="0" smtClean="0"/>
              <a:t>calculator1.php</a:t>
            </a:r>
            <a:r>
              <a:rPr lang="en-US" dirty="0"/>
              <a:t> (</a:t>
            </a:r>
            <a:r>
              <a:rPr lang="en-US" dirty="0">
                <a:solidFill>
                  <a:srgbClr val="0070C0"/>
                </a:solidFill>
              </a:rPr>
              <a:t>Script </a:t>
            </a:r>
            <a:r>
              <a:rPr lang="en-US" dirty="0" smtClean="0">
                <a:solidFill>
                  <a:srgbClr val="0070C0"/>
                </a:solidFill>
              </a:rPr>
              <a:t>10.4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 </a:t>
            </a:r>
            <a:r>
              <a:rPr lang="en-US" b="1" dirty="0" err="1" smtClean="0"/>
              <a:t>calculate_total</a:t>
            </a:r>
            <a:r>
              <a:rPr lang="en-US" b="1" dirty="0" smtClean="0"/>
              <a:t>()</a:t>
            </a:r>
            <a:r>
              <a:rPr lang="en-US" dirty="0"/>
              <a:t> function takes </a:t>
            </a:r>
            <a:r>
              <a:rPr lang="en-US" dirty="0" smtClean="0"/>
              <a:t>two arguments and returns a value.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function </a:t>
            </a:r>
            <a:r>
              <a:rPr lang="en-US" sz="1800" b="1" dirty="0" err="1">
                <a:latin typeface="Consolas" panose="020B0609020204030204" pitchFamily="49" charset="0"/>
              </a:rPr>
              <a:t>calculate_total</a:t>
            </a:r>
            <a:r>
              <a:rPr lang="en-US" sz="1800" b="1" dirty="0">
                <a:latin typeface="Consolas" panose="020B0609020204030204" pitchFamily="49" charset="0"/>
              </a:rPr>
              <a:t> ($quantity, $price)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  $total = $quantity * $price;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  $total = </a:t>
            </a:r>
            <a:r>
              <a:rPr lang="en-US" sz="1800" b="1" dirty="0" err="1">
                <a:latin typeface="Consolas" panose="020B0609020204030204" pitchFamily="49" charset="0"/>
              </a:rPr>
              <a:t>number_format</a:t>
            </a:r>
            <a:r>
              <a:rPr lang="en-US" sz="1800" b="1" dirty="0">
                <a:latin typeface="Consolas" panose="020B0609020204030204" pitchFamily="49" charset="0"/>
              </a:rPr>
              <a:t> ($total, 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  return $total;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Call the function.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$total = </a:t>
            </a:r>
            <a:r>
              <a:rPr lang="en-US" sz="1800" b="1" dirty="0" err="1">
                <a:latin typeface="Consolas" panose="020B0609020204030204" pitchFamily="49" charset="0"/>
              </a:rPr>
              <a:t>calculate_total</a:t>
            </a:r>
            <a:r>
              <a:rPr lang="en-US" sz="1800" b="1" dirty="0">
                <a:latin typeface="Consolas" panose="020B0609020204030204" pitchFamily="49" charset="0"/>
              </a:rPr>
              <a:t> ($_POST['quantity'], $_POST['price']);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latin typeface="Consolas" panose="020B0609020204030204" pitchFamily="49" charset="0"/>
              </a:rPr>
              <a:t>print </a:t>
            </a:r>
            <a:r>
              <a:rPr lang="en-US" sz="1800" b="1" dirty="0">
                <a:latin typeface="Consolas" panose="020B0609020204030204" pitchFamily="49" charset="0"/>
              </a:rPr>
              <a:t>"&lt;p&gt;Your total comes to $&lt;span style=\"font-weight: bold;\"&gt;$total&lt;/span&gt;.&lt;/p&gt;";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33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i="1" dirty="0"/>
              <a:t>scope</a:t>
            </a:r>
            <a:r>
              <a:rPr lang="en-US" dirty="0"/>
              <a:t> of a variable is the realm in which it exists</a:t>
            </a:r>
            <a:r>
              <a:rPr lang="en-US" dirty="0" smtClean="0"/>
              <a:t>.</a:t>
            </a:r>
          </a:p>
          <a:p>
            <a:r>
              <a:rPr lang="en-US" dirty="0"/>
              <a:t>A variable declared </a:t>
            </a:r>
            <a:r>
              <a:rPr lang="en-US" b="1" dirty="0"/>
              <a:t>outside</a:t>
            </a:r>
            <a:r>
              <a:rPr lang="en-US" dirty="0"/>
              <a:t> a function has a </a:t>
            </a:r>
            <a:r>
              <a:rPr lang="en-US" b="1" dirty="0"/>
              <a:t>GLOBAL SCOPE</a:t>
            </a:r>
            <a:r>
              <a:rPr lang="en-US" dirty="0"/>
              <a:t> and can only be accessed outside a </a:t>
            </a:r>
            <a:r>
              <a:rPr lang="en-US" dirty="0" smtClean="0"/>
              <a:t>function.</a:t>
            </a:r>
          </a:p>
          <a:p>
            <a:r>
              <a:rPr lang="en-US" dirty="0"/>
              <a:t>A variable declared </a:t>
            </a:r>
            <a:r>
              <a:rPr lang="en-US" b="1" dirty="0"/>
              <a:t>within</a:t>
            </a:r>
            <a:r>
              <a:rPr lang="en-US" dirty="0"/>
              <a:t> a function has a </a:t>
            </a:r>
            <a:r>
              <a:rPr lang="en-US" b="1" dirty="0"/>
              <a:t>LOCAL SCOPE</a:t>
            </a:r>
            <a:r>
              <a:rPr lang="en-US" dirty="0"/>
              <a:t> and can only be accessed within that </a:t>
            </a:r>
            <a:r>
              <a:rPr lang="en-US" dirty="0" smtClean="0"/>
              <a:t>function.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6491089"/>
            <a:ext cx="7384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Global and Local Scope - https</a:t>
            </a:r>
            <a:r>
              <a:rPr lang="en-US" dirty="0"/>
              <a:t>://www.w3schools.com/php/php_variables.asp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3645671"/>
            <a:ext cx="5143500" cy="254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95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global variable declared outside a function is a different entity than a local variable declared inside a function.</a:t>
            </a:r>
          </a:p>
          <a:p>
            <a:r>
              <a:rPr lang="en-US" dirty="0"/>
              <a:t>Even if the two variables use the exact same name.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For </a:t>
            </a:r>
            <a:r>
              <a:rPr lang="en-US" dirty="0">
                <a:solidFill>
                  <a:prstClr val="black"/>
                </a:solidFill>
              </a:rPr>
              <a:t>example.</a:t>
            </a:r>
          </a:p>
          <a:p>
            <a:pPr marL="0" lvl="0" indent="0">
              <a:buNone/>
            </a:pPr>
            <a:r>
              <a:rPr lang="en-US" sz="1900" b="1" dirty="0">
                <a:latin typeface="Consolas" panose="020B0609020204030204" pitchFamily="49" charset="0"/>
              </a:rPr>
              <a:t>function </a:t>
            </a:r>
            <a:r>
              <a:rPr lang="en-US" sz="1900" b="1" dirty="0" err="1">
                <a:latin typeface="Consolas" panose="020B0609020204030204" pitchFamily="49" charset="0"/>
              </a:rPr>
              <a:t>add_one</a:t>
            </a:r>
            <a:r>
              <a:rPr lang="en-US" sz="1900" b="1" dirty="0">
                <a:latin typeface="Consolas" panose="020B0609020204030204" pitchFamily="49" charset="0"/>
              </a:rPr>
              <a:t>($n) {</a:t>
            </a:r>
          </a:p>
          <a:p>
            <a:pPr marL="0" lvl="0" indent="0">
              <a:buNone/>
            </a:pPr>
            <a:r>
              <a:rPr lang="en-US" sz="1900" b="1" dirty="0">
                <a:latin typeface="Consolas" panose="020B0609020204030204" pitchFamily="49" charset="0"/>
              </a:rPr>
              <a:t>  $n++;</a:t>
            </a:r>
          </a:p>
          <a:p>
            <a:pPr marL="0" lvl="0" indent="0">
              <a:buNone/>
            </a:pPr>
            <a:r>
              <a:rPr lang="en-US" sz="1900" b="1" dirty="0">
                <a:latin typeface="Consolas" panose="020B0609020204030204" pitchFamily="49" charset="0"/>
              </a:rPr>
              <a:t>  print 'Added one!&lt;</a:t>
            </a:r>
            <a:r>
              <a:rPr lang="en-US" sz="1900" b="1" dirty="0" err="1">
                <a:latin typeface="Consolas" panose="020B0609020204030204" pitchFamily="49" charset="0"/>
              </a:rPr>
              <a:t>br</a:t>
            </a:r>
            <a:r>
              <a:rPr lang="en-US" sz="1900" b="1" dirty="0">
                <a:latin typeface="Consolas" panose="020B0609020204030204" pitchFamily="49" charset="0"/>
              </a:rPr>
              <a:t>&gt;';</a:t>
            </a:r>
          </a:p>
          <a:p>
            <a:pPr marL="0" lvl="0" indent="0">
              <a:buNone/>
            </a:pPr>
            <a:r>
              <a:rPr lang="en-US" sz="1900" b="1" dirty="0">
                <a:latin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r>
              <a:rPr lang="en-US" sz="1900" b="1" dirty="0">
                <a:latin typeface="Consolas" panose="020B0609020204030204" pitchFamily="49" charset="0"/>
              </a:rPr>
              <a:t>$n = 1;</a:t>
            </a:r>
          </a:p>
          <a:p>
            <a:pPr marL="0" lvl="0" indent="0">
              <a:buNone/>
            </a:pPr>
            <a:r>
              <a:rPr lang="en-US" sz="1900" b="1" dirty="0">
                <a:latin typeface="Consolas" panose="020B0609020204030204" pitchFamily="49" charset="0"/>
              </a:rPr>
              <a:t>print "\$n equals $n&lt;</a:t>
            </a:r>
            <a:r>
              <a:rPr lang="en-US" sz="1900" b="1" dirty="0" err="1">
                <a:latin typeface="Consolas" panose="020B0609020204030204" pitchFamily="49" charset="0"/>
              </a:rPr>
              <a:t>br</a:t>
            </a:r>
            <a:r>
              <a:rPr lang="en-US" sz="1900" b="1" dirty="0">
                <a:latin typeface="Consolas" panose="020B0609020204030204" pitchFamily="49" charset="0"/>
              </a:rPr>
              <a:t>&gt;";</a:t>
            </a:r>
          </a:p>
          <a:p>
            <a:pPr marL="0" lvl="0" indent="0">
              <a:buNone/>
            </a:pPr>
            <a:r>
              <a:rPr lang="en-US" sz="1900" b="1" dirty="0" err="1">
                <a:latin typeface="Consolas" panose="020B0609020204030204" pitchFamily="49" charset="0"/>
              </a:rPr>
              <a:t>add_one</a:t>
            </a:r>
            <a:r>
              <a:rPr lang="en-US" sz="1900" b="1" dirty="0">
                <a:latin typeface="Consolas" panose="020B0609020204030204" pitchFamily="49" charset="0"/>
              </a:rPr>
              <a:t>($n);</a:t>
            </a:r>
          </a:p>
          <a:p>
            <a:pPr marL="0" lvl="0" indent="0">
              <a:buNone/>
            </a:pPr>
            <a:r>
              <a:rPr lang="en-US" sz="1900" b="1" dirty="0">
                <a:latin typeface="Consolas" panose="020B0609020204030204" pitchFamily="49" charset="0"/>
              </a:rPr>
              <a:t>print "\$n equals $n&lt;</a:t>
            </a:r>
            <a:r>
              <a:rPr lang="en-US" sz="1900" b="1" dirty="0" err="1">
                <a:latin typeface="Consolas" panose="020B0609020204030204" pitchFamily="49" charset="0"/>
              </a:rPr>
              <a:t>br</a:t>
            </a:r>
            <a:r>
              <a:rPr lang="en-US" sz="1900" b="1" dirty="0">
                <a:latin typeface="Consolas" panose="020B0609020204030204" pitchFamily="49" charset="0"/>
              </a:rPr>
              <a:t>&gt;";</a:t>
            </a:r>
            <a:endParaRPr lang="en-US" sz="19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89889"/>
            <a:ext cx="19431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14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Try it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177"/>
            <a:ext cx="10515600" cy="4080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Create the function.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add_one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</a:rPr>
              <a:t>$n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</a:rPr>
              <a:t>$n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++;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"Added one! Local \$n equals </a:t>
            </a:r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</a:rPr>
              <a:t>$n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br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&gt;"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}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Call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the function.</a:t>
            </a:r>
            <a:endParaRPr lang="en-US" sz="1600" dirty="0"/>
          </a:p>
          <a:p>
            <a:pPr marL="0" indent="0">
              <a:buNone/>
            </a:pPr>
            <a:r>
              <a:rPr lang="pt-BR" sz="1600" dirty="0">
                <a:solidFill>
                  <a:srgbClr val="000080"/>
                </a:solidFill>
                <a:latin typeface="Courier New" panose="02070309020205020404" pitchFamily="49" charset="0"/>
              </a:rPr>
              <a:t>$n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dirty="0">
                <a:solidFill>
                  <a:srgbClr val="8000FF"/>
                </a:solidFill>
                <a:latin typeface="Courier New" panose="020703090202050204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pt-BR" sz="1600" dirty="0">
                <a:solidFill>
                  <a:srgbClr val="8000FF"/>
                </a:solidFill>
                <a:latin typeface="Courier New" panose="02070309020205020404" pitchFamily="49" charset="0"/>
              </a:rPr>
              <a:t>;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t-BR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"Global \$n equals </a:t>
            </a:r>
            <a:r>
              <a:rPr lang="pt-BR" sz="1600" b="1" dirty="0">
                <a:solidFill>
                  <a:srgbClr val="808080"/>
                </a:solidFill>
                <a:latin typeface="Courier New" panose="02070309020205020404" pitchFamily="49" charset="0"/>
              </a:rPr>
              <a:t>$n</a:t>
            </a:r>
            <a:r>
              <a:rPr lang="pt-B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&lt;br&gt;"</a:t>
            </a:r>
            <a:r>
              <a:rPr lang="pt-BR" sz="1600" dirty="0">
                <a:solidFill>
                  <a:srgbClr val="8000FF"/>
                </a:solidFill>
                <a:latin typeface="Courier New" panose="02070309020205020404" pitchFamily="49" charset="0"/>
              </a:rPr>
              <a:t>;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t-BR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add_one</a:t>
            </a:r>
            <a:r>
              <a:rPr lang="pt-BR" sz="1600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80"/>
                </a:solidFill>
                <a:latin typeface="Courier New" panose="02070309020205020404" pitchFamily="49" charset="0"/>
              </a:rPr>
              <a:t>$n</a:t>
            </a:r>
            <a:r>
              <a:rPr lang="pt-BR" sz="1600" dirty="0">
                <a:solidFill>
                  <a:srgbClr val="8000FF"/>
                </a:solidFill>
                <a:latin typeface="Courier New" panose="02070309020205020404" pitchFamily="49" charset="0"/>
              </a:rPr>
              <a:t>);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t-BR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"Global \$n equals </a:t>
            </a:r>
            <a:r>
              <a:rPr lang="pt-BR" sz="1600" b="1" dirty="0">
                <a:solidFill>
                  <a:srgbClr val="808080"/>
                </a:solidFill>
                <a:latin typeface="Courier New" panose="02070309020205020404" pitchFamily="49" charset="0"/>
              </a:rPr>
              <a:t>$n</a:t>
            </a:r>
            <a:r>
              <a:rPr lang="pt-B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&lt;br&gt;"</a:t>
            </a:r>
            <a:r>
              <a:rPr lang="pt-BR" sz="1600" dirty="0">
                <a:solidFill>
                  <a:srgbClr val="8000FF"/>
                </a:solidFill>
                <a:latin typeface="Courier New" panose="02070309020205020404" pitchFamily="49" charset="0"/>
              </a:rPr>
              <a:t>;</a:t>
            </a:r>
            <a:endParaRPr lang="pt-BR" sz="16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7610" y="6488668"/>
            <a:ext cx="14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phpfiddle.org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381" y="3829050"/>
            <a:ext cx="3645228" cy="1314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1119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176"/>
            <a:ext cx="10515600" cy="51901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 make a variable external to a function available within the function by using the </a:t>
            </a:r>
            <a:r>
              <a:rPr lang="en-US" b="1" dirty="0" smtClean="0"/>
              <a:t>global</a:t>
            </a:r>
            <a:r>
              <a:rPr lang="en-US" dirty="0" smtClean="0"/>
              <a:t> statement.</a:t>
            </a:r>
          </a:p>
          <a:p>
            <a:r>
              <a:rPr lang="en-US" dirty="0" smtClean="0"/>
              <a:t>The syntax of the </a:t>
            </a:r>
            <a:r>
              <a:rPr lang="en-US" b="1" dirty="0" smtClean="0"/>
              <a:t>global</a:t>
            </a:r>
            <a:r>
              <a:rPr lang="en-US" dirty="0" smtClean="0"/>
              <a:t> statement is.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sz="19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function_name</a:t>
            </a:r>
            <a:r>
              <a:rPr lang="en-US" sz="19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($</a:t>
            </a:r>
            <a:r>
              <a:rPr lang="en-US" sz="19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args</a:t>
            </a:r>
            <a:r>
              <a:rPr lang="en-US" sz="19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global $variable;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statement(s);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endParaRPr lang="en-US" sz="1500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For example.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900" b="1" dirty="0" smtClean="0">
                <a:latin typeface="Consolas" panose="020B0609020204030204" pitchFamily="49" charset="0"/>
              </a:rPr>
              <a:t>$var1 = 1;</a:t>
            </a:r>
          </a:p>
          <a:p>
            <a:pPr marL="0" lvl="0" indent="0">
              <a:buNone/>
            </a:pPr>
            <a:r>
              <a:rPr lang="en-US" sz="1900" b="1" dirty="0" smtClean="0">
                <a:latin typeface="Consolas" panose="020B0609020204030204" pitchFamily="49" charset="0"/>
              </a:rPr>
              <a:t>function foo() {</a:t>
            </a:r>
          </a:p>
          <a:p>
            <a:pPr marL="0" lvl="0" indent="0">
              <a:buNone/>
            </a:pPr>
            <a:r>
              <a:rPr lang="en-US" sz="1900" b="1" dirty="0" smtClean="0">
                <a:latin typeface="Consolas" panose="020B0609020204030204" pitchFamily="49" charset="0"/>
              </a:rPr>
              <a:t>  global $var1;</a:t>
            </a:r>
          </a:p>
          <a:p>
            <a:pPr marL="0" lvl="0" indent="0">
              <a:buNone/>
            </a:pPr>
            <a:r>
              <a:rPr lang="en-US" sz="1900" b="1" dirty="0">
                <a:latin typeface="Consolas" panose="020B0609020204030204" pitchFamily="49" charset="0"/>
              </a:rPr>
              <a:t> </a:t>
            </a:r>
            <a:r>
              <a:rPr lang="en-US" sz="1900" b="1" dirty="0" smtClean="0">
                <a:latin typeface="Consolas" panose="020B0609020204030204" pitchFamily="49" charset="0"/>
              </a:rPr>
              <a:t> $var1 = 2;</a:t>
            </a:r>
          </a:p>
          <a:p>
            <a:pPr marL="0" lvl="0" indent="0">
              <a:buNone/>
            </a:pPr>
            <a:r>
              <a:rPr lang="en-US" sz="1900" b="1" dirty="0" smtClean="0">
                <a:latin typeface="Consolas" panose="020B0609020204030204" pitchFamily="49" charset="0"/>
              </a:rPr>
              <a:t>  print $var1;</a:t>
            </a:r>
          </a:p>
          <a:p>
            <a:pPr marL="0" lvl="0" indent="0">
              <a:buNone/>
            </a:pPr>
            <a:r>
              <a:rPr lang="en-US" sz="1900" b="1" dirty="0" smtClean="0">
                <a:latin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r>
              <a:rPr lang="en-US" sz="1900" b="1" dirty="0" smtClean="0">
                <a:latin typeface="Consolas" panose="020B0609020204030204" pitchFamily="49" charset="0"/>
              </a:rPr>
              <a:t>foo();</a:t>
            </a: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58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the global statement makes the two variable the same.</a:t>
            </a:r>
            <a:endParaRPr lang="en-US" dirty="0"/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For </a:t>
            </a:r>
            <a:r>
              <a:rPr lang="en-US" dirty="0">
                <a:solidFill>
                  <a:prstClr val="black"/>
                </a:solidFill>
              </a:rPr>
              <a:t>example.</a:t>
            </a:r>
          </a:p>
          <a:p>
            <a:pPr marL="0" lvl="0" indent="0">
              <a:buNone/>
            </a:pPr>
            <a:r>
              <a:rPr lang="en-US" sz="1900" b="1" dirty="0">
                <a:latin typeface="Consolas" panose="020B0609020204030204" pitchFamily="49" charset="0"/>
              </a:rPr>
              <a:t>function </a:t>
            </a:r>
            <a:r>
              <a:rPr lang="en-US" sz="1900" b="1" dirty="0" err="1">
                <a:latin typeface="Consolas" panose="020B0609020204030204" pitchFamily="49" charset="0"/>
              </a:rPr>
              <a:t>add_one</a:t>
            </a:r>
            <a:r>
              <a:rPr lang="en-US" sz="1900" b="1" dirty="0">
                <a:latin typeface="Consolas" panose="020B0609020204030204" pitchFamily="49" charset="0"/>
              </a:rPr>
              <a:t>() {</a:t>
            </a:r>
          </a:p>
          <a:p>
            <a:pPr marL="0" lvl="0" indent="0">
              <a:buNone/>
            </a:pPr>
            <a:r>
              <a:rPr lang="en-US" sz="1900" b="1" dirty="0">
                <a:latin typeface="Consolas" panose="020B0609020204030204" pitchFamily="49" charset="0"/>
              </a:rPr>
              <a:t>  global $n; // Same!</a:t>
            </a:r>
          </a:p>
          <a:p>
            <a:pPr marL="0" lvl="0" indent="0">
              <a:buNone/>
            </a:pPr>
            <a:r>
              <a:rPr lang="en-US" sz="1900" b="1" dirty="0">
                <a:latin typeface="Consolas" panose="020B0609020204030204" pitchFamily="49" charset="0"/>
              </a:rPr>
              <a:t>  $n++;</a:t>
            </a:r>
          </a:p>
          <a:p>
            <a:pPr marL="0" lvl="0" indent="0">
              <a:buNone/>
            </a:pPr>
            <a:r>
              <a:rPr lang="en-US" sz="1900" b="1" dirty="0">
                <a:latin typeface="Consolas" panose="020B0609020204030204" pitchFamily="49" charset="0"/>
              </a:rPr>
              <a:t>  print 'Added one!&lt;</a:t>
            </a:r>
            <a:r>
              <a:rPr lang="en-US" sz="1900" b="1" dirty="0" err="1">
                <a:latin typeface="Consolas" panose="020B0609020204030204" pitchFamily="49" charset="0"/>
              </a:rPr>
              <a:t>br</a:t>
            </a:r>
            <a:r>
              <a:rPr lang="en-US" sz="1900" b="1" dirty="0">
                <a:latin typeface="Consolas" panose="020B0609020204030204" pitchFamily="49" charset="0"/>
              </a:rPr>
              <a:t>&gt;';</a:t>
            </a:r>
          </a:p>
          <a:p>
            <a:pPr marL="0" lvl="0" indent="0">
              <a:buNone/>
            </a:pPr>
            <a:r>
              <a:rPr lang="en-US" sz="1900" b="1" dirty="0">
                <a:latin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r>
              <a:rPr lang="en-US" sz="1900" b="1" dirty="0">
                <a:latin typeface="Consolas" panose="020B0609020204030204" pitchFamily="49" charset="0"/>
              </a:rPr>
              <a:t>$n = 1;</a:t>
            </a:r>
          </a:p>
          <a:p>
            <a:pPr marL="0" lvl="0" indent="0">
              <a:buNone/>
            </a:pPr>
            <a:r>
              <a:rPr lang="en-US" sz="1900" b="1" dirty="0">
                <a:latin typeface="Consolas" panose="020B0609020204030204" pitchFamily="49" charset="0"/>
              </a:rPr>
              <a:t>print "\$n equals $n&lt;</a:t>
            </a:r>
            <a:r>
              <a:rPr lang="en-US" sz="1900" b="1" dirty="0" err="1">
                <a:latin typeface="Consolas" panose="020B0609020204030204" pitchFamily="49" charset="0"/>
              </a:rPr>
              <a:t>br</a:t>
            </a:r>
            <a:r>
              <a:rPr lang="en-US" sz="1900" b="1" dirty="0">
                <a:latin typeface="Consolas" panose="020B0609020204030204" pitchFamily="49" charset="0"/>
              </a:rPr>
              <a:t>&gt;";</a:t>
            </a:r>
          </a:p>
          <a:p>
            <a:pPr marL="0" lvl="0" indent="0">
              <a:buNone/>
            </a:pPr>
            <a:r>
              <a:rPr lang="en-US" sz="1900" b="1" dirty="0" err="1">
                <a:latin typeface="Consolas" panose="020B0609020204030204" pitchFamily="49" charset="0"/>
              </a:rPr>
              <a:t>add_one</a:t>
            </a:r>
            <a:r>
              <a:rPr lang="en-US" sz="1900" b="1" dirty="0">
                <a:latin typeface="Consolas" panose="020B06090202040302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sz="1900" b="1" dirty="0">
                <a:latin typeface="Consolas" panose="020B0609020204030204" pitchFamily="49" charset="0"/>
              </a:rPr>
              <a:t>print "\$n equals $n&lt;</a:t>
            </a:r>
            <a:r>
              <a:rPr lang="en-US" sz="1900" b="1" dirty="0" err="1">
                <a:latin typeface="Consolas" panose="020B0609020204030204" pitchFamily="49" charset="0"/>
              </a:rPr>
              <a:t>br</a:t>
            </a:r>
            <a:r>
              <a:rPr lang="en-US" sz="1900" b="1" dirty="0" smtClean="0">
                <a:latin typeface="Consolas" panose="020B0609020204030204" pitchFamily="49" charset="0"/>
              </a:rPr>
              <a:t>&gt;";</a:t>
            </a:r>
            <a:endParaRPr lang="en-US" sz="19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77506"/>
            <a:ext cx="19431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21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To use the global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177"/>
            <a:ext cx="10515600" cy="51206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Code from </a:t>
            </a:r>
            <a:r>
              <a:rPr lang="en-US" b="1" dirty="0" smtClean="0"/>
              <a:t>calculator2.php</a:t>
            </a:r>
            <a:r>
              <a:rPr lang="en-US" dirty="0"/>
              <a:t> (</a:t>
            </a:r>
            <a:r>
              <a:rPr lang="en-US" dirty="0">
                <a:solidFill>
                  <a:srgbClr val="0070C0"/>
                </a:solidFill>
              </a:rPr>
              <a:t>Script </a:t>
            </a:r>
            <a:r>
              <a:rPr lang="en-US" dirty="0" smtClean="0">
                <a:solidFill>
                  <a:srgbClr val="0070C0"/>
                </a:solidFill>
              </a:rPr>
              <a:t>10.5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the </a:t>
            </a:r>
            <a:r>
              <a:rPr lang="en-US" b="1" dirty="0"/>
              <a:t>$tax</a:t>
            </a:r>
            <a:r>
              <a:rPr lang="en-US" dirty="0"/>
              <a:t> </a:t>
            </a:r>
            <a:r>
              <a:rPr lang="en-US" dirty="0" smtClean="0"/>
              <a:t>variable in the function.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$tax = 8.75;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function </a:t>
            </a:r>
            <a:r>
              <a:rPr lang="en-US" sz="1800" b="1" dirty="0" err="1">
                <a:latin typeface="Consolas" panose="020B0609020204030204" pitchFamily="49" charset="0"/>
              </a:rPr>
              <a:t>calculate_total</a:t>
            </a:r>
            <a:r>
              <a:rPr lang="en-US" sz="1800" b="1" dirty="0">
                <a:latin typeface="Consolas" panose="020B0609020204030204" pitchFamily="49" charset="0"/>
              </a:rPr>
              <a:t> ($quantity</a:t>
            </a:r>
            <a:r>
              <a:rPr lang="en-US" sz="1800" b="1" dirty="0" smtClean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</a:rPr>
              <a:t>$price) </a:t>
            </a:r>
            <a:r>
              <a:rPr lang="en-US" sz="1800" b="1" dirty="0" smtClean="0">
                <a:latin typeface="Consolas" panose="020B0609020204030204" pitchFamily="49" charset="0"/>
              </a:rPr>
              <a:t>{</a:t>
            </a:r>
            <a:br>
              <a:rPr lang="en-US" sz="1800" b="1" dirty="0" smtClean="0">
                <a:latin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global $tax</a:t>
            </a:r>
            <a:r>
              <a:rPr lang="en-US" sz="1800" b="1" dirty="0" smtClean="0">
                <a:latin typeface="Consolas" panose="020B0609020204030204" pitchFamily="49" charset="0"/>
              </a:rPr>
              <a:t>;</a:t>
            </a:r>
            <a:br>
              <a:rPr lang="en-US" sz="1800" b="1" dirty="0" smtClean="0">
                <a:latin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</a:rPr>
              <a:t>  $</a:t>
            </a:r>
            <a:r>
              <a:rPr lang="en-US" sz="1800" b="1" dirty="0">
                <a:latin typeface="Consolas" panose="020B0609020204030204" pitchFamily="49" charset="0"/>
              </a:rPr>
              <a:t>total = $quantity * $price; </a:t>
            </a:r>
            <a:r>
              <a:rPr lang="en-US" sz="1800" b="1" dirty="0" smtClean="0">
                <a:latin typeface="Consolas" panose="020B0609020204030204" pitchFamily="49" charset="0"/>
              </a:rPr>
              <a:t>// Calculation</a:t>
            </a:r>
            <a:br>
              <a:rPr lang="en-US" sz="1800" b="1" dirty="0" smtClean="0">
                <a:latin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$</a:t>
            </a:r>
            <a:r>
              <a:rPr lang="en-US" sz="1800" b="1" dirty="0" err="1">
                <a:latin typeface="Consolas" panose="020B0609020204030204" pitchFamily="49" charset="0"/>
              </a:rPr>
              <a:t>taxrate</a:t>
            </a:r>
            <a:r>
              <a:rPr lang="en-US" sz="1800" b="1" dirty="0">
                <a:latin typeface="Consolas" panose="020B0609020204030204" pitchFamily="49" charset="0"/>
              </a:rPr>
              <a:t> = ($tax / 100) + 1</a:t>
            </a:r>
            <a:r>
              <a:rPr lang="en-US" sz="1800" b="1" dirty="0" smtClean="0">
                <a:latin typeface="Consolas" panose="020B0609020204030204" pitchFamily="49" charset="0"/>
              </a:rPr>
              <a:t>;</a:t>
            </a:r>
            <a:br>
              <a:rPr lang="en-US" sz="1800" b="1" dirty="0" smtClean="0">
                <a:latin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$total = $total * $</a:t>
            </a:r>
            <a:r>
              <a:rPr lang="en-US" sz="1800" b="1" dirty="0" err="1">
                <a:latin typeface="Consolas" panose="020B0609020204030204" pitchFamily="49" charset="0"/>
              </a:rPr>
              <a:t>taxrate</a:t>
            </a:r>
            <a:r>
              <a:rPr lang="en-US" sz="1800" b="1" dirty="0">
                <a:latin typeface="Consolas" panose="020B0609020204030204" pitchFamily="49" charset="0"/>
              </a:rPr>
              <a:t>; // </a:t>
            </a:r>
            <a:r>
              <a:rPr lang="en-US" sz="1800" b="1" dirty="0" smtClean="0">
                <a:latin typeface="Consolas" panose="020B0609020204030204" pitchFamily="49" charset="0"/>
              </a:rPr>
              <a:t>Add </a:t>
            </a:r>
            <a:r>
              <a:rPr lang="en-US" sz="1800" b="1" dirty="0">
                <a:latin typeface="Consolas" panose="020B0609020204030204" pitchFamily="49" charset="0"/>
              </a:rPr>
              <a:t>the tax</a:t>
            </a:r>
            <a:r>
              <a:rPr lang="en-US" sz="1800" b="1" dirty="0" smtClean="0">
                <a:latin typeface="Consolas" panose="020B0609020204030204" pitchFamily="49" charset="0"/>
              </a:rPr>
              <a:t>.</a:t>
            </a:r>
            <a:br>
              <a:rPr lang="en-US" sz="1800" b="1" dirty="0" smtClean="0">
                <a:latin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$total = </a:t>
            </a:r>
            <a:r>
              <a:rPr lang="en-US" sz="1800" b="1" dirty="0" err="1">
                <a:latin typeface="Consolas" panose="020B0609020204030204" pitchFamily="49" charset="0"/>
              </a:rPr>
              <a:t>number_format</a:t>
            </a:r>
            <a:r>
              <a:rPr lang="en-US" sz="1800" b="1" dirty="0">
                <a:latin typeface="Consolas" panose="020B0609020204030204" pitchFamily="49" charset="0"/>
              </a:rPr>
              <a:t> ($total, 2</a:t>
            </a:r>
            <a:r>
              <a:rPr lang="en-US" sz="1800" b="1" dirty="0" smtClean="0">
                <a:latin typeface="Consolas" panose="020B0609020204030204" pitchFamily="49" charset="0"/>
              </a:rPr>
              <a:t>); </a:t>
            </a:r>
            <a:r>
              <a:rPr lang="en-US" sz="1800" b="1" dirty="0">
                <a:latin typeface="Consolas" panose="020B0609020204030204" pitchFamily="49" charset="0"/>
              </a:rPr>
              <a:t>// </a:t>
            </a:r>
            <a:r>
              <a:rPr lang="en-US" sz="1800" b="1" dirty="0" smtClean="0">
                <a:latin typeface="Consolas" panose="020B0609020204030204" pitchFamily="49" charset="0"/>
              </a:rPr>
              <a:t>Formatting</a:t>
            </a:r>
            <a:br>
              <a:rPr lang="en-US" sz="1800" b="1" dirty="0" smtClean="0">
                <a:latin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return $total; // Return the value</a:t>
            </a:r>
            <a:r>
              <a:rPr lang="en-US" sz="1800" b="1" dirty="0" smtClean="0">
                <a:latin typeface="Consolas" panose="020B0609020204030204" pitchFamily="49" charset="0"/>
              </a:rPr>
              <a:t>.</a:t>
            </a:r>
            <a:br>
              <a:rPr lang="en-US" sz="1800" b="1" dirty="0" smtClean="0">
                <a:latin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</a:rPr>
              <a:t>} </a:t>
            </a:r>
            <a:r>
              <a:rPr lang="en-US" sz="1800" b="1" dirty="0">
                <a:latin typeface="Consolas" panose="020B0609020204030204" pitchFamily="49" charset="0"/>
              </a:rPr>
              <a:t>// End of function</a:t>
            </a:r>
            <a:r>
              <a:rPr lang="en-US" sz="1800" b="1" dirty="0" smtClean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5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Call the function.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$total = </a:t>
            </a:r>
            <a:r>
              <a:rPr lang="en-US" sz="1800" b="1" dirty="0" err="1" smtClean="0">
                <a:latin typeface="Consolas" panose="020B0609020204030204" pitchFamily="49" charset="0"/>
              </a:rPr>
              <a:t>calculate_total</a:t>
            </a:r>
            <a:r>
              <a:rPr lang="en-US" sz="1800" b="1" dirty="0">
                <a:latin typeface="Consolas" panose="020B0609020204030204" pitchFamily="49" charset="0"/>
              </a:rPr>
              <a:t>($_POST['quantity</a:t>
            </a:r>
            <a:r>
              <a:rPr lang="en-US" sz="1800" b="1" dirty="0" smtClean="0">
                <a:latin typeface="Consolas" panose="020B0609020204030204" pitchFamily="49" charset="0"/>
              </a:rPr>
              <a:t>'], $_</a:t>
            </a:r>
            <a:r>
              <a:rPr lang="en-US" sz="1800" b="1" dirty="0">
                <a:latin typeface="Consolas" panose="020B0609020204030204" pitchFamily="49" charset="0"/>
              </a:rPr>
              <a:t>POST['price']);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latin typeface="Consolas" panose="020B0609020204030204" pitchFamily="49" charset="0"/>
              </a:rPr>
              <a:t>print </a:t>
            </a:r>
            <a:r>
              <a:rPr lang="en-US" sz="1800" b="1" dirty="0">
                <a:latin typeface="Consolas" panose="020B0609020204030204" pitchFamily="49" charset="0"/>
              </a:rPr>
              <a:t>"&lt;p&gt;Your total </a:t>
            </a:r>
            <a:r>
              <a:rPr lang="en-US" sz="1800" b="1" dirty="0" smtClean="0">
                <a:latin typeface="Consolas" panose="020B0609020204030204" pitchFamily="49" charset="0"/>
              </a:rPr>
              <a:t>comes to </a:t>
            </a:r>
            <a:r>
              <a:rPr lang="en-US" sz="1800" b="1" dirty="0">
                <a:latin typeface="Consolas" panose="020B0609020204030204" pitchFamily="49" charset="0"/>
              </a:rPr>
              <a:t>$&lt;span style=\"</a:t>
            </a:r>
            <a:r>
              <a:rPr lang="en-US" sz="1800" b="1" dirty="0" smtClean="0">
                <a:latin typeface="Consolas" panose="020B0609020204030204" pitchFamily="49" charset="0"/>
              </a:rPr>
              <a:t>font-weight</a:t>
            </a:r>
            <a:r>
              <a:rPr lang="en-US" sz="1800" b="1" dirty="0">
                <a:latin typeface="Consolas" panose="020B0609020204030204" pitchFamily="49" charset="0"/>
              </a:rPr>
              <a:t>: bold;\"&gt;$total&lt;/span</a:t>
            </a:r>
            <a:r>
              <a:rPr lang="en-US" sz="1800" b="1" dirty="0" smtClean="0">
                <a:latin typeface="Consolas" panose="020B0609020204030204" pitchFamily="49" charset="0"/>
              </a:rPr>
              <a:t>&gt;, including </a:t>
            </a:r>
            <a:r>
              <a:rPr lang="en-US" sz="1800" b="1" dirty="0">
                <a:latin typeface="Consolas" panose="020B0609020204030204" pitchFamily="49" charset="0"/>
              </a:rPr>
              <a:t>the $tax percent </a:t>
            </a:r>
            <a:r>
              <a:rPr lang="en-US" sz="1800" b="1" dirty="0" smtClean="0">
                <a:latin typeface="Consolas" panose="020B0609020204030204" pitchFamily="49" charset="0"/>
              </a:rPr>
              <a:t>tax rate</a:t>
            </a:r>
            <a:r>
              <a:rPr lang="en-US" sz="1800" b="1" dirty="0">
                <a:latin typeface="Consolas" panose="020B0609020204030204" pitchFamily="49" charset="0"/>
              </a:rPr>
              <a:t>.&lt;/p&gt;";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015" y="2435622"/>
            <a:ext cx="4996785" cy="25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21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Design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proper user-defined function should be easily reusable and be likely to be </a:t>
            </a:r>
            <a:r>
              <a:rPr lang="en-US" dirty="0" smtClean="0"/>
              <a:t>reused.</a:t>
            </a:r>
          </a:p>
          <a:p>
            <a:r>
              <a:rPr lang="en-US" dirty="0" smtClean="0"/>
              <a:t>If </a:t>
            </a:r>
            <a:r>
              <a:rPr lang="en-US" dirty="0"/>
              <a:t>a website only ever calls a function once, there’s no need for </a:t>
            </a:r>
            <a:r>
              <a:rPr lang="en-US" dirty="0" smtClean="0"/>
              <a:t>it.</a:t>
            </a:r>
          </a:p>
          <a:p>
            <a:r>
              <a:rPr lang="en-US" dirty="0"/>
              <a:t>There should also be a “black box” mentality about the </a:t>
            </a:r>
            <a:r>
              <a:rPr lang="en-US" dirty="0" smtClean="0"/>
              <a:t>function.</a:t>
            </a:r>
          </a:p>
          <a:p>
            <a:r>
              <a:rPr lang="en-US" dirty="0"/>
              <a:t>A programmer shouldn’t need to know about the internals of a function in order to use it </a:t>
            </a:r>
            <a:r>
              <a:rPr lang="en-US" dirty="0" smtClean="0"/>
              <a:t>properly.</a:t>
            </a:r>
          </a:p>
          <a:p>
            <a:r>
              <a:rPr lang="en-US" dirty="0"/>
              <a:t>P</a:t>
            </a:r>
            <a:r>
              <a:rPr lang="en-US" dirty="0" smtClean="0"/>
              <a:t>roper </a:t>
            </a:r>
            <a:r>
              <a:rPr lang="en-US" dirty="0"/>
              <a:t>function design suggests that you should be extremely cautious when using global variables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function should be passed all the information it needs, so that global </a:t>
            </a:r>
            <a:r>
              <a:rPr lang="en-US" dirty="0" smtClean="0"/>
              <a:t>variables not </a:t>
            </a:r>
            <a:r>
              <a:rPr lang="en-US" dirty="0"/>
              <a:t>required</a:t>
            </a:r>
            <a:r>
              <a:rPr lang="en-US" dirty="0" smtClean="0"/>
              <a:t>.</a:t>
            </a:r>
          </a:p>
          <a:p>
            <a:r>
              <a:rPr lang="en-US" dirty="0"/>
              <a:t>By writing functions that neither rely on global variables nor make assumptions as to what outside of the function is true, you make the function more independent and </a:t>
            </a:r>
            <a:r>
              <a:rPr lang="en-US" dirty="0" smtClean="0"/>
              <a:t>portable.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1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and Using Simple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</a:t>
            </a:r>
            <a:r>
              <a:rPr lang="en-US" dirty="0" smtClean="0"/>
              <a:t>ou’ll </a:t>
            </a:r>
            <a:r>
              <a:rPr lang="en-US" dirty="0"/>
              <a:t>discover that you use certain sections of code </a:t>
            </a:r>
            <a:r>
              <a:rPr lang="en-US" dirty="0" smtClean="0"/>
              <a:t>frequently.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self-defined function can save you time and make your programming </a:t>
            </a:r>
            <a:r>
              <a:rPr lang="en-US" dirty="0" smtClean="0"/>
              <a:t>easier.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actions of </a:t>
            </a:r>
            <a:r>
              <a:rPr lang="en-US" dirty="0" smtClean="0"/>
              <a:t>a </a:t>
            </a:r>
            <a:r>
              <a:rPr lang="en-US" dirty="0"/>
              <a:t>function take place each time the function is </a:t>
            </a:r>
            <a:r>
              <a:rPr lang="en-US" dirty="0" smtClean="0"/>
              <a:t>called.</a:t>
            </a:r>
          </a:p>
          <a:p>
            <a:r>
              <a:rPr lang="en-US" dirty="0"/>
              <a:t>The syntax for creating a user-defined function </a:t>
            </a:r>
            <a:r>
              <a:rPr lang="en-US" dirty="0" smtClean="0"/>
              <a:t>is.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sz="19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function_name</a:t>
            </a:r>
            <a:r>
              <a:rPr lang="en-US" sz="19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statement(s);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900" b="1" dirty="0" smtClean="0">
              <a:solidFill>
                <a:srgbClr val="0070C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For example.</a:t>
            </a:r>
          </a:p>
          <a:p>
            <a:pPr marL="0" indent="0">
              <a:buNone/>
            </a:pPr>
            <a:r>
              <a:rPr lang="en-US" sz="1900" b="1" dirty="0">
                <a:latin typeface="Consolas" panose="020B0609020204030204" pitchFamily="49" charset="0"/>
              </a:rPr>
              <a:t>function whatever() {</a:t>
            </a:r>
          </a:p>
          <a:p>
            <a:pPr marL="0" indent="0">
              <a:buNone/>
            </a:pPr>
            <a:r>
              <a:rPr lang="en-US" sz="1900" b="1" dirty="0">
                <a:latin typeface="Consolas" panose="020B0609020204030204" pitchFamily="49" charset="0"/>
              </a:rPr>
              <a:t>  print 'whatever';</a:t>
            </a:r>
          </a:p>
          <a:p>
            <a:pPr marL="0" indent="0">
              <a:buNone/>
            </a:pPr>
            <a:r>
              <a:rPr lang="en-US" sz="19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6488668"/>
            <a:ext cx="6626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PHP Functions - https</a:t>
            </a:r>
            <a:r>
              <a:rPr lang="en-US" dirty="0"/>
              <a:t>://www.w3schools.com/php/php_functions.asp</a:t>
            </a:r>
          </a:p>
        </p:txBody>
      </p:sp>
    </p:spTree>
    <p:extLst>
      <p:ext uri="{BB962C8B-B14F-4D97-AF65-F5344CB8AC3E}">
        <p14:creationId xmlns:p14="http://schemas.microsoft.com/office/powerpoint/2010/main" val="263520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and Using Simple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Naming functions.</a:t>
            </a:r>
          </a:p>
          <a:p>
            <a:r>
              <a:rPr lang="en-US" dirty="0" smtClean="0"/>
              <a:t>Use </a:t>
            </a:r>
            <a:r>
              <a:rPr lang="en-US" dirty="0"/>
              <a:t>roughly the same naming conventions for functions as you do for </a:t>
            </a:r>
            <a:r>
              <a:rPr lang="en-US" dirty="0" smtClean="0"/>
              <a:t>variables.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ust </a:t>
            </a:r>
            <a:r>
              <a:rPr lang="en-US" dirty="0"/>
              <a:t>without the initial dollar sign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reate</a:t>
            </a:r>
            <a:r>
              <a:rPr lang="en-US" dirty="0"/>
              <a:t> </a:t>
            </a:r>
            <a:r>
              <a:rPr lang="en-US" i="1" dirty="0"/>
              <a:t>meaningful</a:t>
            </a:r>
            <a:r>
              <a:rPr lang="en-US" dirty="0"/>
              <a:t> function </a:t>
            </a:r>
            <a:r>
              <a:rPr lang="en-US" dirty="0" smtClean="0"/>
              <a:t>names.</a:t>
            </a:r>
          </a:p>
          <a:p>
            <a:pPr lvl="1"/>
            <a:r>
              <a:rPr lang="en-US" dirty="0"/>
              <a:t>For example, </a:t>
            </a:r>
            <a:r>
              <a:rPr lang="en-US" i="1" dirty="0" err="1"/>
              <a:t>create_header</a:t>
            </a:r>
            <a:r>
              <a:rPr lang="en-US" dirty="0"/>
              <a:t> would be a better function name than </a:t>
            </a:r>
            <a:r>
              <a:rPr lang="en-US" i="1" dirty="0" smtClean="0"/>
              <a:t>function1.</a:t>
            </a:r>
            <a:endParaRPr lang="en-US" dirty="0" smtClean="0"/>
          </a:p>
          <a:p>
            <a:r>
              <a:rPr lang="en-US" dirty="0" smtClean="0"/>
              <a:t>Do not use </a:t>
            </a:r>
            <a:r>
              <a:rPr lang="en-US" dirty="0"/>
              <a:t>spaces in the </a:t>
            </a:r>
            <a:r>
              <a:rPr lang="en-US" dirty="0" smtClean="0"/>
              <a:t>name.</a:t>
            </a:r>
          </a:p>
          <a:p>
            <a:pPr lvl="1"/>
            <a:r>
              <a:rPr lang="en-US" dirty="0" smtClean="0"/>
              <a:t>Use the underscore to represent a space.</a:t>
            </a:r>
          </a:p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/>
              <a:t>names in PHP are </a:t>
            </a:r>
            <a:r>
              <a:rPr lang="en-US" i="1" dirty="0"/>
              <a:t>not </a:t>
            </a:r>
            <a:r>
              <a:rPr lang="en-US" i="1" dirty="0" smtClean="0"/>
              <a:t>case-sensitive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you should still stick with a consistent naming scheme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2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and Using Simple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valid PHP code can go within the statement(s) </a:t>
            </a:r>
            <a:r>
              <a:rPr lang="en-US" dirty="0" smtClean="0"/>
              <a:t>area.</a:t>
            </a:r>
          </a:p>
          <a:p>
            <a:r>
              <a:rPr lang="en-US" dirty="0"/>
              <a:t>M</a:t>
            </a:r>
            <a:r>
              <a:rPr lang="en-US" dirty="0" smtClean="0"/>
              <a:t>ake </a:t>
            </a:r>
            <a:r>
              <a:rPr lang="en-US" dirty="0"/>
              <a:t>sure you end each statement with a </a:t>
            </a:r>
            <a:r>
              <a:rPr lang="en-US" dirty="0" smtClean="0"/>
              <a:t>semicolon.</a:t>
            </a:r>
          </a:p>
          <a:p>
            <a:r>
              <a:rPr lang="en-US" dirty="0"/>
              <a:t>It’s conventional to indent a function’s statement(s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You call (or invoke) the function by referring to </a:t>
            </a:r>
            <a:r>
              <a:rPr lang="en-US" dirty="0" smtClean="0"/>
              <a:t>it by name.</a:t>
            </a:r>
            <a:endParaRPr lang="en-US" dirty="0"/>
          </a:p>
          <a:p>
            <a:r>
              <a:rPr lang="en-US" dirty="0" smtClean="0"/>
              <a:t>For example.</a:t>
            </a:r>
          </a:p>
          <a:p>
            <a:pPr lvl="1"/>
            <a:r>
              <a:rPr lang="en-US" dirty="0" smtClean="0"/>
              <a:t>The following runs the previously defined function.</a:t>
            </a:r>
          </a:p>
          <a:p>
            <a:pPr lvl="1"/>
            <a:r>
              <a:rPr lang="en-US" dirty="0" smtClean="0"/>
              <a:t>The whatever() function runs the print ‘whatever’; statement.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w</a:t>
            </a:r>
            <a:r>
              <a:rPr lang="en-US" sz="2000" b="1" dirty="0" smtClean="0">
                <a:latin typeface="Consolas" panose="020B0609020204030204" pitchFamily="49" charset="0"/>
              </a:rPr>
              <a:t>hatever();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2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Try it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177"/>
            <a:ext cx="10515600" cy="33258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Create the function.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whatever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print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'whatever'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}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Call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the function.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whatever</a:t>
            </a:r>
            <a:r>
              <a:rPr lang="en-US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();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7610" y="6488668"/>
            <a:ext cx="14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phpfiddle.org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521382"/>
            <a:ext cx="4834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Output should display the word whatever.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491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create and call a basic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/>
              <a:t>Code from </a:t>
            </a:r>
            <a:r>
              <a:rPr lang="en-US" sz="2600" b="1" dirty="0" err="1" smtClean="0"/>
              <a:t>menus.php</a:t>
            </a:r>
            <a:r>
              <a:rPr lang="en-US" sz="2600" dirty="0"/>
              <a:t> (</a:t>
            </a:r>
            <a:r>
              <a:rPr lang="en-US" sz="2600" dirty="0">
                <a:solidFill>
                  <a:srgbClr val="0070C0"/>
                </a:solidFill>
              </a:rPr>
              <a:t>Script </a:t>
            </a:r>
            <a:r>
              <a:rPr lang="en-US" sz="2600" dirty="0" smtClean="0">
                <a:solidFill>
                  <a:srgbClr val="0070C0"/>
                </a:solidFill>
              </a:rPr>
              <a:t>10.1</a:t>
            </a:r>
            <a:r>
              <a:rPr lang="en-US" sz="2600" dirty="0"/>
              <a:t>).</a:t>
            </a:r>
          </a:p>
          <a:p>
            <a:r>
              <a:rPr lang="en-US" sz="2600" dirty="0"/>
              <a:t>The function defined in this script creates three pull-down menus for a form</a:t>
            </a:r>
            <a:r>
              <a:rPr lang="en-US" sz="26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function </a:t>
            </a:r>
            <a:r>
              <a:rPr lang="en-US" sz="1600" b="1" dirty="0" err="1">
                <a:latin typeface="Consolas" panose="020B0609020204030204" pitchFamily="49" charset="0"/>
              </a:rPr>
              <a:t>make_date_menus</a:t>
            </a:r>
            <a:r>
              <a:rPr lang="en-US" sz="1600" b="1" dirty="0">
                <a:latin typeface="Consolas" panose="020B0609020204030204" pitchFamily="49" charset="0"/>
              </a:rPr>
              <a:t>() </a:t>
            </a:r>
            <a:r>
              <a:rPr lang="en-US" sz="1600" b="1" dirty="0" smtClean="0">
                <a:latin typeface="Consolas" panose="020B0609020204030204" pitchFamily="49" charset="0"/>
              </a:rPr>
              <a:t>{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</a:t>
            </a:r>
            <a:r>
              <a:rPr lang="en-US" sz="1600" b="1" dirty="0" smtClean="0">
                <a:latin typeface="Consolas" panose="020B0609020204030204" pitchFamily="49" charset="0"/>
              </a:rPr>
              <a:t>$</a:t>
            </a:r>
            <a:r>
              <a:rPr lang="en-US" sz="1600" b="1" dirty="0">
                <a:latin typeface="Consolas" panose="020B0609020204030204" pitchFamily="49" charset="0"/>
              </a:rPr>
              <a:t>months = [1 =&gt; 'January', 'February', 'March', 'April', 'May', </a:t>
            </a:r>
            <a:r>
              <a:rPr lang="en-US" sz="1600" b="1" dirty="0" smtClean="0">
                <a:latin typeface="Consolas" panose="020B0609020204030204" pitchFamily="49" charset="0"/>
              </a:rPr>
              <a:t>'June'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   , </a:t>
            </a:r>
            <a:r>
              <a:rPr lang="en-US" sz="1600" b="1" dirty="0">
                <a:latin typeface="Consolas" panose="020B0609020204030204" pitchFamily="49" charset="0"/>
              </a:rPr>
              <a:t>'July', 'August', 'September', 'October', 'November', 'December</a:t>
            </a:r>
            <a:r>
              <a:rPr lang="en-US" sz="1600" b="1" dirty="0" smtClean="0">
                <a:latin typeface="Consolas" panose="020B0609020204030204" pitchFamily="49" charset="0"/>
              </a:rPr>
              <a:t>'];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/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// </a:t>
            </a:r>
            <a:r>
              <a:rPr lang="en-US" sz="1600" b="1" dirty="0">
                <a:latin typeface="Consolas" panose="020B0609020204030204" pitchFamily="49" charset="0"/>
              </a:rPr>
              <a:t>Make the month pull-down menu</a:t>
            </a:r>
            <a:r>
              <a:rPr lang="en-US" sz="1600" b="1" dirty="0" smtClean="0">
                <a:latin typeface="Consolas" panose="020B0609020204030204" pitchFamily="49" charset="0"/>
              </a:rPr>
              <a:t>: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print </a:t>
            </a:r>
            <a:r>
              <a:rPr lang="en-US" sz="1600" b="1" dirty="0">
                <a:latin typeface="Consolas" panose="020B0609020204030204" pitchFamily="49" charset="0"/>
              </a:rPr>
              <a:t>'&lt;select name="month</a:t>
            </a:r>
            <a:r>
              <a:rPr lang="en-US" sz="1600" b="1" dirty="0" smtClean="0">
                <a:latin typeface="Consolas" panose="020B0609020204030204" pitchFamily="49" charset="0"/>
              </a:rPr>
              <a:t>"&gt;';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</a:t>
            </a:r>
            <a:r>
              <a:rPr lang="en-US" sz="1600" b="1" dirty="0" err="1" smtClean="0">
                <a:latin typeface="Consolas" panose="020B0609020204030204" pitchFamily="49" charset="0"/>
              </a:rPr>
              <a:t>foreach</a:t>
            </a:r>
            <a:r>
              <a:rPr lang="en-US" sz="1600" b="1" dirty="0" smtClean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($months as $key =&gt; $value) </a:t>
            </a:r>
            <a:r>
              <a:rPr lang="en-US" sz="1600" b="1" dirty="0" smtClean="0">
                <a:latin typeface="Consolas" panose="020B0609020204030204" pitchFamily="49" charset="0"/>
              </a:rPr>
              <a:t>{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  print </a:t>
            </a:r>
            <a:r>
              <a:rPr lang="en-US" sz="1600" b="1" dirty="0">
                <a:latin typeface="Consolas" panose="020B0609020204030204" pitchFamily="49" charset="0"/>
              </a:rPr>
              <a:t>"\n&lt;option value=\"$key\"&gt;$value&lt;/option</a:t>
            </a:r>
            <a:r>
              <a:rPr lang="en-US" sz="1600" b="1" dirty="0" smtClean="0">
                <a:latin typeface="Consolas" panose="020B0609020204030204" pitchFamily="49" charset="0"/>
              </a:rPr>
              <a:t>&gt;";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}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print </a:t>
            </a:r>
            <a:r>
              <a:rPr lang="en-US" sz="1600" b="1" dirty="0">
                <a:latin typeface="Consolas" panose="020B0609020204030204" pitchFamily="49" charset="0"/>
              </a:rPr>
              <a:t>'&lt;/select</a:t>
            </a:r>
            <a:r>
              <a:rPr lang="en-US" sz="1600" b="1" dirty="0" smtClean="0">
                <a:latin typeface="Consolas" panose="020B0609020204030204" pitchFamily="49" charset="0"/>
              </a:rPr>
              <a:t>&gt;';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...</a:t>
            </a:r>
            <a:r>
              <a:rPr lang="en-US" sz="1600" b="1" dirty="0">
                <a:latin typeface="Consolas" panose="020B0609020204030204" pitchFamily="49" charset="0"/>
              </a:rPr>
              <a:t/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} // End of </a:t>
            </a:r>
            <a:r>
              <a:rPr lang="en-US" sz="1600" b="1" dirty="0" err="1">
                <a:latin typeface="Consolas" panose="020B0609020204030204" pitchFamily="49" charset="0"/>
              </a:rPr>
              <a:t>make_date_menus</a:t>
            </a:r>
            <a:r>
              <a:rPr lang="en-US" sz="1600" b="1" dirty="0">
                <a:latin typeface="Consolas" panose="020B0609020204030204" pitchFamily="49" charset="0"/>
              </a:rPr>
              <a:t>() function</a:t>
            </a:r>
            <a:r>
              <a:rPr lang="en-US" sz="1600" b="1" dirty="0" smtClean="0">
                <a:latin typeface="Consolas" panose="020B0609020204030204" pitchFamily="49" charset="0"/>
              </a:rPr>
              <a:t>.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2600" dirty="0" smtClean="0"/>
              <a:t>Make </a:t>
            </a:r>
            <a:r>
              <a:rPr lang="en-US" sz="2600" dirty="0"/>
              <a:t>the </a:t>
            </a:r>
            <a:r>
              <a:rPr lang="en-US" sz="2600" b="1" dirty="0"/>
              <a:t>form</a:t>
            </a:r>
            <a:r>
              <a:rPr lang="en-US" sz="2600" dirty="0"/>
              <a:t> tags, and call the </a:t>
            </a:r>
            <a:r>
              <a:rPr lang="en-US" sz="2600" dirty="0" smtClean="0"/>
              <a:t>function.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700" b="1" dirty="0">
                <a:latin typeface="Consolas" panose="020B0609020204030204" pitchFamily="49" charset="0"/>
              </a:rPr>
              <a:t>print '&lt;form action="" method="post"&gt;';</a:t>
            </a:r>
            <a:br>
              <a:rPr lang="en-US" sz="1700" b="1" dirty="0">
                <a:latin typeface="Consolas" panose="020B0609020204030204" pitchFamily="49" charset="0"/>
              </a:rPr>
            </a:br>
            <a:r>
              <a:rPr lang="en-US" sz="1700" b="1" dirty="0" err="1">
                <a:latin typeface="Consolas" panose="020B0609020204030204" pitchFamily="49" charset="0"/>
              </a:rPr>
              <a:t>make_date_menus</a:t>
            </a:r>
            <a:r>
              <a:rPr lang="en-US" sz="1700" b="1" dirty="0">
                <a:latin typeface="Consolas" panose="020B0609020204030204" pitchFamily="49" charset="0"/>
              </a:rPr>
              <a:t>();</a:t>
            </a:r>
            <a:br>
              <a:rPr lang="en-US" sz="1700" b="1" dirty="0">
                <a:latin typeface="Consolas" panose="020B0609020204030204" pitchFamily="49" charset="0"/>
              </a:rPr>
            </a:br>
            <a:r>
              <a:rPr lang="en-US" sz="1700" b="1" dirty="0">
                <a:latin typeface="Consolas" panose="020B0609020204030204" pitchFamily="49" charset="0"/>
              </a:rPr>
              <a:t>print '&lt;/form&gt;';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8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Try it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177"/>
            <a:ext cx="10515600" cy="332581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make_date_menus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1400" dirty="0">
                <a:solidFill>
                  <a:srgbClr val="000080"/>
                </a:solidFill>
                <a:latin typeface="Courier New" panose="02070309020205020404" pitchFamily="49" charset="0"/>
              </a:rPr>
              <a:t>months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'January'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'February'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'March'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'April'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'May'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'June'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'July'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'August'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'September'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'October'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'November'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'December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Make the month pull-down menu: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'&lt;select name="month"&gt;'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foreach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urier New" panose="02070309020205020404" pitchFamily="49" charset="0"/>
              </a:rPr>
              <a:t>$months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anose="02070309020205020404" pitchFamily="49" charset="0"/>
              </a:rPr>
              <a:t>$key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anose="02070309020205020404" pitchFamily="49" charset="0"/>
              </a:rPr>
              <a:t>$value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"\n&lt;option value=\"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</a:rPr>
              <a:t>$key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\"&gt;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</a:rPr>
              <a:t>$value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&lt;/option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&gt;"</a:t>
            </a:r>
            <a:r>
              <a:rPr lang="en-U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'&lt;/select&gt;'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End of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make_date_menus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() function.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'&lt;form action="" method="post"&gt;'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make_date_menus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'&lt;/form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&gt;'</a:t>
            </a:r>
            <a:r>
              <a:rPr lang="en-U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7610" y="6488668"/>
            <a:ext cx="14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phpfiddle.org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43" y="3703320"/>
            <a:ext cx="5035557" cy="26530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521382"/>
            <a:ext cx="453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 ‘view frame source’ in the browser.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906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Creating and Calling Functions That Take Arguments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input passed to a function is known as an </a:t>
            </a:r>
            <a:r>
              <a:rPr lang="en-US" i="1" dirty="0" smtClean="0"/>
              <a:t>argument</a:t>
            </a:r>
            <a:r>
              <a:rPr lang="en-US" dirty="0" smtClean="0"/>
              <a:t> or </a:t>
            </a:r>
            <a:r>
              <a:rPr lang="en-US" i="1" dirty="0" smtClean="0"/>
              <a:t>parameter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syntax for writing functions that take arguments </a:t>
            </a:r>
            <a:r>
              <a:rPr lang="en-US" dirty="0" smtClean="0"/>
              <a:t>is.</a:t>
            </a:r>
            <a:endParaRPr lang="en-US" dirty="0"/>
          </a:p>
          <a:p>
            <a:pPr marL="0" indent="0">
              <a:buNone/>
            </a:pPr>
            <a:r>
              <a:rPr lang="en-US" sz="21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sz="21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function_name</a:t>
            </a:r>
            <a:r>
              <a:rPr lang="en-US" sz="2100" b="1" dirty="0">
                <a:solidFill>
                  <a:srgbClr val="0070C0"/>
                </a:solidFill>
                <a:latin typeface="Consolas" panose="020B0609020204030204" pitchFamily="49" charset="0"/>
              </a:rPr>
              <a:t> ($arg1,$arg2, ...) {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70C0"/>
                </a:solidFill>
                <a:latin typeface="Consolas" panose="020B0609020204030204" pitchFamily="49" charset="0"/>
              </a:rPr>
              <a:t>  statement(s);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example.</a:t>
            </a:r>
          </a:p>
          <a:p>
            <a:pPr marL="0" indent="0">
              <a:buNone/>
            </a:pPr>
            <a:r>
              <a:rPr lang="en-US" sz="2100" b="1" dirty="0">
                <a:latin typeface="Consolas" panose="020B0609020204030204" pitchFamily="49" charset="0"/>
              </a:rPr>
              <a:t>function </a:t>
            </a:r>
            <a:r>
              <a:rPr lang="en-US" sz="2100" b="1" dirty="0" err="1">
                <a:latin typeface="Consolas" panose="020B0609020204030204" pitchFamily="49" charset="0"/>
              </a:rPr>
              <a:t>make_full_name</a:t>
            </a:r>
            <a:r>
              <a:rPr lang="en-US" sz="2100" b="1" dirty="0">
                <a:latin typeface="Consolas" panose="020B0609020204030204" pitchFamily="49" charset="0"/>
              </a:rPr>
              <a:t>($first, $last) {</a:t>
            </a:r>
          </a:p>
          <a:p>
            <a:pPr marL="0" indent="0">
              <a:buNone/>
            </a:pPr>
            <a:r>
              <a:rPr lang="en-US" sz="2100" b="1" dirty="0">
                <a:latin typeface="Consolas" panose="020B0609020204030204" pitchFamily="49" charset="0"/>
              </a:rPr>
              <a:t>  print $first . ' ' . $last;</a:t>
            </a:r>
          </a:p>
          <a:p>
            <a:pPr marL="0" indent="0">
              <a:buNone/>
            </a:pPr>
            <a:r>
              <a:rPr lang="en-US" sz="2100" b="1" dirty="0">
                <a:latin typeface="Consolas" panose="020B0609020204030204" pitchFamily="49" charset="0"/>
              </a:rPr>
              <a:t>}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5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purl.org/dc/elements/1.1/"/>
    <ds:schemaRef ds:uri="http://www.w3.org/XML/1998/namespace"/>
    <ds:schemaRef ds:uri="http://purl.org/dc/dcmitype/"/>
    <ds:schemaRef ds:uri="71af3243-3dd4-4a8d-8c0d-dd76da1f02a5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2518</Words>
  <Application>Microsoft Office PowerPoint</Application>
  <PresentationFormat>Widescreen</PresentationFormat>
  <Paragraphs>314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Objectives</vt:lpstr>
      <vt:lpstr>Creating and Using Simple Functions</vt:lpstr>
      <vt:lpstr>Creating and Using Simple Functions</vt:lpstr>
      <vt:lpstr>Creating and Using Simple Functions</vt:lpstr>
      <vt:lpstr>Try it yourself</vt:lpstr>
      <vt:lpstr>To create and call a basic function</vt:lpstr>
      <vt:lpstr>Try it yourself</vt:lpstr>
      <vt:lpstr>Creating and Calling Functions That Take Arguments</vt:lpstr>
      <vt:lpstr>Creating and Calling Functions That Take Arguments</vt:lpstr>
      <vt:lpstr>Try it yourself</vt:lpstr>
      <vt:lpstr>To create and call a function that takes an argument</vt:lpstr>
      <vt:lpstr>To create and call a function that takes an argument</vt:lpstr>
      <vt:lpstr>Setting Default Argument Values</vt:lpstr>
      <vt:lpstr>Try it yourself</vt:lpstr>
      <vt:lpstr>Setting Default Argument Values</vt:lpstr>
      <vt:lpstr>To write a function that uses default values</vt:lpstr>
      <vt:lpstr>To write a function that uses default values</vt:lpstr>
      <vt:lpstr>Creating and Using Functions That Return a Value</vt:lpstr>
      <vt:lpstr>Try it yourself</vt:lpstr>
      <vt:lpstr>To create and use a function that returns a value</vt:lpstr>
      <vt:lpstr>Understanding Variable Scope</vt:lpstr>
      <vt:lpstr>Understanding Variable Scope</vt:lpstr>
      <vt:lpstr>Try it yourself</vt:lpstr>
      <vt:lpstr>Understanding Variable Scope</vt:lpstr>
      <vt:lpstr>Understanding Variable Scope</vt:lpstr>
      <vt:lpstr>To use the global statement</vt:lpstr>
      <vt:lpstr>Function Design Theory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2020-03-05T17:55:31Z</dcterms:created>
  <dcterms:modified xsi:type="dcterms:W3CDTF">2020-10-20T13:48:12Z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