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82" r:id="rId5"/>
    <p:sldId id="264" r:id="rId6"/>
    <p:sldId id="283" r:id="rId7"/>
    <p:sldId id="285" r:id="rId8"/>
    <p:sldId id="286" r:id="rId9"/>
    <p:sldId id="287" r:id="rId10"/>
    <p:sldId id="288" r:id="rId11"/>
    <p:sldId id="289" r:id="rId12"/>
    <p:sldId id="290" r:id="rId13"/>
    <p:sldId id="292" r:id="rId14"/>
    <p:sldId id="293" r:id="rId15"/>
    <p:sldId id="294" r:id="rId16"/>
    <p:sldId id="295" r:id="rId17"/>
    <p:sldId id="296" r:id="rId18"/>
    <p:sldId id="297" r:id="rId19"/>
    <p:sldId id="298" r:id="rId20"/>
    <p:sldId id="29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31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435EEF5A-BF9E-4E6E-BFE7-4CE5C5341BC5}" type="datetimeFigureOut">
              <a:rPr lang="en-US" smtClean="0"/>
              <a:t>8/12/2020</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1603593A-C470-4AA8-A333-0252FE63B249}"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81488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5EEF5A-BF9E-4E6E-BFE7-4CE5C5341BC5}"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3593A-C470-4AA8-A333-0252FE63B249}" type="slidenum">
              <a:rPr lang="en-US" smtClean="0"/>
              <a:t>‹#›</a:t>
            </a:fld>
            <a:endParaRPr lang="en-US"/>
          </a:p>
        </p:txBody>
      </p:sp>
    </p:spTree>
    <p:extLst>
      <p:ext uri="{BB962C8B-B14F-4D97-AF65-F5344CB8AC3E}">
        <p14:creationId xmlns:p14="http://schemas.microsoft.com/office/powerpoint/2010/main" val="1267726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5EEF5A-BF9E-4E6E-BFE7-4CE5C5341BC5}"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3593A-C470-4AA8-A333-0252FE63B249}" type="slidenum">
              <a:rPr lang="en-US" smtClean="0"/>
              <a:t>‹#›</a:t>
            </a:fld>
            <a:endParaRPr lang="en-US"/>
          </a:p>
        </p:txBody>
      </p:sp>
    </p:spTree>
    <p:extLst>
      <p:ext uri="{BB962C8B-B14F-4D97-AF65-F5344CB8AC3E}">
        <p14:creationId xmlns:p14="http://schemas.microsoft.com/office/powerpoint/2010/main" val="3807810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5EEF5A-BF9E-4E6E-BFE7-4CE5C5341BC5}"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3593A-C470-4AA8-A333-0252FE63B249}" type="slidenum">
              <a:rPr lang="en-US" smtClean="0"/>
              <a:t>‹#›</a:t>
            </a:fld>
            <a:endParaRPr lang="en-US"/>
          </a:p>
        </p:txBody>
      </p:sp>
    </p:spTree>
    <p:extLst>
      <p:ext uri="{BB962C8B-B14F-4D97-AF65-F5344CB8AC3E}">
        <p14:creationId xmlns:p14="http://schemas.microsoft.com/office/powerpoint/2010/main" val="3663570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435EEF5A-BF9E-4E6E-BFE7-4CE5C5341BC5}" type="datetimeFigureOut">
              <a:rPr lang="en-US" smtClean="0"/>
              <a:t>8/12/2020</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1603593A-C470-4AA8-A333-0252FE63B249}"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37341869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5EEF5A-BF9E-4E6E-BFE7-4CE5C5341BC5}"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3593A-C470-4AA8-A333-0252FE63B249}" type="slidenum">
              <a:rPr lang="en-US" smtClean="0"/>
              <a:t>‹#›</a:t>
            </a:fld>
            <a:endParaRPr lang="en-US"/>
          </a:p>
        </p:txBody>
      </p:sp>
    </p:spTree>
    <p:extLst>
      <p:ext uri="{BB962C8B-B14F-4D97-AF65-F5344CB8AC3E}">
        <p14:creationId xmlns:p14="http://schemas.microsoft.com/office/powerpoint/2010/main" val="272589993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5EEF5A-BF9E-4E6E-BFE7-4CE5C5341BC5}" type="datetimeFigureOut">
              <a:rPr lang="en-US" smtClean="0"/>
              <a:t>8/12/2020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03593A-C470-4AA8-A333-0252FE63B249}" type="slidenum">
              <a:rPr lang="en-US" smtClean="0"/>
              <a:t>‹#›</a:t>
            </a:fld>
            <a:endParaRPr lang="en-US"/>
          </a:p>
        </p:txBody>
      </p:sp>
    </p:spTree>
    <p:extLst>
      <p:ext uri="{BB962C8B-B14F-4D97-AF65-F5344CB8AC3E}">
        <p14:creationId xmlns:p14="http://schemas.microsoft.com/office/powerpoint/2010/main" val="229609986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5EEF5A-BF9E-4E6E-BFE7-4CE5C5341BC5}" type="datetimeFigureOut">
              <a:rPr lang="en-US" smtClean="0"/>
              <a:t>8/12/2020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03593A-C470-4AA8-A333-0252FE63B249}" type="slidenum">
              <a:rPr lang="en-US" smtClean="0"/>
              <a:t>‹#›</a:t>
            </a:fld>
            <a:endParaRPr lang="en-US"/>
          </a:p>
        </p:txBody>
      </p:sp>
    </p:spTree>
    <p:extLst>
      <p:ext uri="{BB962C8B-B14F-4D97-AF65-F5344CB8AC3E}">
        <p14:creationId xmlns:p14="http://schemas.microsoft.com/office/powerpoint/2010/main" val="4102725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5EEF5A-BF9E-4E6E-BFE7-4CE5C5341BC5}" type="datetimeFigureOut">
              <a:rPr lang="en-US" smtClean="0"/>
              <a:t>8/12/2020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03593A-C470-4AA8-A333-0252FE63B249}" type="slidenum">
              <a:rPr lang="en-US" smtClean="0"/>
              <a:t>‹#›</a:t>
            </a:fld>
            <a:endParaRPr lang="en-US"/>
          </a:p>
        </p:txBody>
      </p:sp>
    </p:spTree>
    <p:extLst>
      <p:ext uri="{BB962C8B-B14F-4D97-AF65-F5344CB8AC3E}">
        <p14:creationId xmlns:p14="http://schemas.microsoft.com/office/powerpoint/2010/main" val="3979449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435EEF5A-BF9E-4E6E-BFE7-4CE5C5341BC5}" type="datetimeFigureOut">
              <a:rPr lang="en-US" smtClean="0"/>
              <a:t>8/12/2020</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1603593A-C470-4AA8-A333-0252FE63B249}"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42601984"/>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435EEF5A-BF9E-4E6E-BFE7-4CE5C5341BC5}" type="datetimeFigureOut">
              <a:rPr lang="en-US" smtClean="0"/>
              <a:t>8/12/2020</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1603593A-C470-4AA8-A333-0252FE63B249}" type="slidenum">
              <a:rPr lang="en-US" smtClean="0"/>
              <a:t>‹#›</a:t>
            </a:fld>
            <a:endParaRPr lang="en-US"/>
          </a:p>
        </p:txBody>
      </p:sp>
    </p:spTree>
    <p:extLst>
      <p:ext uri="{BB962C8B-B14F-4D97-AF65-F5344CB8AC3E}">
        <p14:creationId xmlns:p14="http://schemas.microsoft.com/office/powerpoint/2010/main" val="745253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435EEF5A-BF9E-4E6E-BFE7-4CE5C5341BC5}" type="datetimeFigureOut">
              <a:rPr lang="en-US" smtClean="0"/>
              <a:t>8/12/2020</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1603593A-C470-4AA8-A333-0252FE63B249}"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87489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1E9D1-1D49-4250-8683-37E03852A46B}"/>
              </a:ext>
            </a:extLst>
          </p:cNvPr>
          <p:cNvSpPr>
            <a:spLocks noGrp="1"/>
          </p:cNvSpPr>
          <p:nvPr>
            <p:ph type="ctrTitle"/>
          </p:nvPr>
        </p:nvSpPr>
        <p:spPr/>
        <p:txBody>
          <a:bodyPr/>
          <a:lstStyle/>
          <a:p>
            <a:r>
              <a:rPr lang="en-US" sz="8000" cap="none" dirty="0">
                <a:solidFill>
                  <a:schemeClr val="tx1"/>
                </a:solidFill>
              </a:rPr>
              <a:t>PHP </a:t>
            </a:r>
            <a:r>
              <a:rPr lang="en-US" sz="8000" cap="none" dirty="0" smtClean="0">
                <a:solidFill>
                  <a:schemeClr val="tx1"/>
                </a:solidFill>
              </a:rPr>
              <a:t>for the Web</a:t>
            </a:r>
            <a:endParaRPr lang="en-US" sz="8000" cap="none" dirty="0">
              <a:solidFill>
                <a:schemeClr val="tx1"/>
              </a:solidFill>
            </a:endParaRPr>
          </a:p>
        </p:txBody>
      </p:sp>
      <p:sp>
        <p:nvSpPr>
          <p:cNvPr id="3" name="Subtitle 2">
            <a:extLst>
              <a:ext uri="{FF2B5EF4-FFF2-40B4-BE49-F238E27FC236}">
                <a16:creationId xmlns:a16="http://schemas.microsoft.com/office/drawing/2014/main" id="{C7F2909F-2C78-4B20-ABA5-EBAFD087722F}"/>
              </a:ext>
            </a:extLst>
          </p:cNvPr>
          <p:cNvSpPr>
            <a:spLocks noGrp="1"/>
          </p:cNvSpPr>
          <p:nvPr>
            <p:ph type="subTitle" idx="1"/>
          </p:nvPr>
        </p:nvSpPr>
        <p:spPr/>
        <p:txBody>
          <a:bodyPr/>
          <a:lstStyle/>
          <a:p>
            <a:r>
              <a:rPr lang="en-US" dirty="0">
                <a:solidFill>
                  <a:schemeClr val="tx1"/>
                </a:solidFill>
              </a:rPr>
              <a:t>Chapter 9:Cookies and Sessions</a:t>
            </a:r>
          </a:p>
        </p:txBody>
      </p:sp>
    </p:spTree>
    <p:extLst>
      <p:ext uri="{BB962C8B-B14F-4D97-AF65-F5344CB8AC3E}">
        <p14:creationId xmlns:p14="http://schemas.microsoft.com/office/powerpoint/2010/main" val="676382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E495-D918-4CDA-A4E4-2E85BA65AD5A}"/>
              </a:ext>
            </a:extLst>
          </p:cNvPr>
          <p:cNvSpPr>
            <a:spLocks noGrp="1"/>
          </p:cNvSpPr>
          <p:nvPr>
            <p:ph type="title"/>
          </p:nvPr>
        </p:nvSpPr>
        <p:spPr/>
        <p:txBody>
          <a:bodyPr/>
          <a:lstStyle/>
          <a:p>
            <a:r>
              <a:rPr lang="en-US" dirty="0"/>
              <a:t>Adding Parameters to a Cookie</a:t>
            </a:r>
          </a:p>
        </p:txBody>
      </p:sp>
      <p:sp>
        <p:nvSpPr>
          <p:cNvPr id="3" name="Content Placeholder 2">
            <a:extLst>
              <a:ext uri="{FF2B5EF4-FFF2-40B4-BE49-F238E27FC236}">
                <a16:creationId xmlns:a16="http://schemas.microsoft.com/office/drawing/2014/main" id="{83209995-62C6-4F41-97AE-15FE20FE4678}"/>
              </a:ext>
            </a:extLst>
          </p:cNvPr>
          <p:cNvSpPr>
            <a:spLocks noGrp="1"/>
          </p:cNvSpPr>
          <p:nvPr>
            <p:ph idx="1"/>
          </p:nvPr>
        </p:nvSpPr>
        <p:spPr>
          <a:xfrm>
            <a:off x="1251678" y="1394461"/>
            <a:ext cx="10178322" cy="3989069"/>
          </a:xfrm>
        </p:spPr>
        <p:txBody>
          <a:bodyPr>
            <a:normAutofit fontScale="85000" lnSpcReduction="10000"/>
          </a:bodyPr>
          <a:lstStyle/>
          <a:p>
            <a:pPr marL="0" indent="0">
              <a:buNone/>
            </a:pPr>
            <a:r>
              <a:rPr lang="en-US" sz="2400" dirty="0"/>
              <a:t>Although passing just the name and value arguments to the </a:t>
            </a:r>
            <a:r>
              <a:rPr lang="en-US" sz="2400" dirty="0" err="1"/>
              <a:t>setcookie</a:t>
            </a:r>
            <a:r>
              <a:rPr lang="en-US" sz="2400" dirty="0"/>
              <a:t>() function will suffice for most of your cookie uses, be aware of the other arguments available. </a:t>
            </a:r>
          </a:p>
          <a:p>
            <a:pPr marL="0" indent="0">
              <a:buNone/>
            </a:pPr>
            <a:r>
              <a:rPr lang="en-US" sz="2400" dirty="0"/>
              <a:t>The</a:t>
            </a:r>
            <a:r>
              <a:rPr lang="en-US" b="1" dirty="0">
                <a:solidFill>
                  <a:srgbClr val="3C3C3C"/>
                </a:solidFill>
                <a:latin typeface="Roboto"/>
              </a:rPr>
              <a:t> </a:t>
            </a:r>
            <a:r>
              <a:rPr lang="en-US" b="1" dirty="0" err="1">
                <a:solidFill>
                  <a:srgbClr val="3C3C3C"/>
                </a:solidFill>
                <a:latin typeface="Roboto"/>
              </a:rPr>
              <a:t>setcookie</a:t>
            </a:r>
            <a:r>
              <a:rPr lang="en-US" b="1" dirty="0">
                <a:solidFill>
                  <a:srgbClr val="3C3C3C"/>
                </a:solidFill>
                <a:latin typeface="Roboto"/>
              </a:rPr>
              <a:t>() function </a:t>
            </a:r>
            <a:r>
              <a:rPr lang="en-US" sz="2400" dirty="0"/>
              <a:t>can take up to five more parameters, each of which limits the operation of the cookie:</a:t>
            </a:r>
          </a:p>
          <a:p>
            <a:pPr marL="0" indent="0">
              <a:buNone/>
            </a:pPr>
            <a:endParaRPr lang="en-US" b="1" dirty="0" smtClean="0">
              <a:solidFill>
                <a:srgbClr val="3C3C3C"/>
              </a:solidFill>
              <a:latin typeface="Roboto"/>
            </a:endParaRPr>
          </a:p>
          <a:p>
            <a:pPr marL="0" indent="0">
              <a:buNone/>
            </a:pPr>
            <a:r>
              <a:rPr lang="en-US" b="1" dirty="0" err="1" smtClean="0">
                <a:solidFill>
                  <a:srgbClr val="3C3C3C"/>
                </a:solidFill>
                <a:latin typeface="Roboto"/>
              </a:rPr>
              <a:t>setcookie</a:t>
            </a:r>
            <a:r>
              <a:rPr lang="en-US" b="1" dirty="0" smtClean="0">
                <a:solidFill>
                  <a:srgbClr val="3C3C3C"/>
                </a:solidFill>
                <a:latin typeface="Roboto"/>
              </a:rPr>
              <a:t>(name</a:t>
            </a:r>
            <a:r>
              <a:rPr lang="en-US" b="1" dirty="0">
                <a:solidFill>
                  <a:srgbClr val="3C3C3C"/>
                </a:solidFill>
                <a:latin typeface="Roboto"/>
              </a:rPr>
              <a:t>, value, expiration, path, domain, secure, </a:t>
            </a:r>
            <a:r>
              <a:rPr lang="en-US" b="1" dirty="0" err="1">
                <a:solidFill>
                  <a:srgbClr val="3C3C3C"/>
                </a:solidFill>
                <a:latin typeface="Roboto"/>
              </a:rPr>
              <a:t>httponly</a:t>
            </a:r>
            <a:r>
              <a:rPr lang="en-US" b="1" dirty="0">
                <a:solidFill>
                  <a:srgbClr val="3C3C3C"/>
                </a:solidFill>
                <a:latin typeface="Roboto"/>
              </a:rPr>
              <a:t>);</a:t>
            </a:r>
          </a:p>
          <a:p>
            <a:pPr marL="0" indent="0">
              <a:buNone/>
            </a:pPr>
            <a:endParaRPr lang="en-US" b="1" dirty="0">
              <a:solidFill>
                <a:srgbClr val="3C3C3C"/>
              </a:solidFill>
              <a:latin typeface="Roboto"/>
            </a:endParaRPr>
          </a:p>
          <a:p>
            <a:r>
              <a:rPr lang="en-US" sz="2400" dirty="0"/>
              <a:t>The </a:t>
            </a:r>
            <a:r>
              <a:rPr lang="en-US" sz="2400" b="1" dirty="0"/>
              <a:t>expiration argument </a:t>
            </a:r>
            <a:r>
              <a:rPr lang="en-US" sz="2400" dirty="0"/>
              <a:t>is used to set a specific length of time for a cookie to exist. If it isn’t specified, the cookie will continue to be functional until the user closes the browser.</a:t>
            </a:r>
          </a:p>
          <a:p>
            <a:pPr marL="0" indent="0">
              <a:buNone/>
            </a:pPr>
            <a:endParaRPr lang="en-US" b="1" dirty="0" smtClean="0">
              <a:solidFill>
                <a:srgbClr val="3C3C3C"/>
              </a:solidFill>
              <a:latin typeface="Roboto"/>
            </a:endParaRPr>
          </a:p>
          <a:p>
            <a:pPr marL="0" indent="0">
              <a:buNone/>
            </a:pPr>
            <a:r>
              <a:rPr lang="en-US" b="1" dirty="0" err="1" smtClean="0">
                <a:solidFill>
                  <a:srgbClr val="3C3C3C"/>
                </a:solidFill>
                <a:latin typeface="Roboto"/>
              </a:rPr>
              <a:t>setcookie</a:t>
            </a:r>
            <a:r>
              <a:rPr lang="en-US" b="1" dirty="0" smtClean="0">
                <a:solidFill>
                  <a:srgbClr val="3C3C3C"/>
                </a:solidFill>
                <a:latin typeface="Roboto"/>
              </a:rPr>
              <a:t>(name</a:t>
            </a:r>
            <a:r>
              <a:rPr lang="en-US" b="1" dirty="0">
                <a:solidFill>
                  <a:srgbClr val="3C3C3C"/>
                </a:solidFill>
                <a:latin typeface="Roboto"/>
              </a:rPr>
              <a:t>, value, time()+3600);</a:t>
            </a:r>
          </a:p>
        </p:txBody>
      </p:sp>
      <p:sp>
        <p:nvSpPr>
          <p:cNvPr id="4" name="Rectangle 3"/>
          <p:cNvSpPr/>
          <p:nvPr/>
        </p:nvSpPr>
        <p:spPr>
          <a:xfrm>
            <a:off x="1251678" y="5806430"/>
            <a:ext cx="10178322" cy="369332"/>
          </a:xfrm>
          <a:prstGeom prst="rect">
            <a:avLst/>
          </a:prstGeom>
          <a:solidFill>
            <a:schemeClr val="bg1"/>
          </a:solidFill>
        </p:spPr>
        <p:txBody>
          <a:bodyPr wrap="square">
            <a:spAutoFit/>
          </a:bodyPr>
          <a:lstStyle/>
          <a:p>
            <a:r>
              <a:rPr lang="en-US" b="1" dirty="0" err="1" smtClean="0">
                <a:solidFill>
                  <a:srgbClr val="000000"/>
                </a:solidFill>
                <a:latin typeface="Courier New Bold" panose="02070609020205020404" pitchFamily="49" charset="0"/>
              </a:rPr>
              <a:t>setcookie</a:t>
            </a:r>
            <a:r>
              <a:rPr lang="en-US" b="1" dirty="0">
                <a:solidFill>
                  <a:srgbClr val="000000"/>
                </a:solidFill>
                <a:latin typeface="Courier New Bold" panose="02070609020205020404" pitchFamily="49" charset="0"/>
              </a:rPr>
              <a:t>('name2', 'some </a:t>
            </a:r>
            <a:r>
              <a:rPr lang="en-US" b="1" dirty="0" smtClean="0">
                <a:solidFill>
                  <a:srgbClr val="000000"/>
                </a:solidFill>
                <a:latin typeface="Courier New Bold" panose="02070609020205020404" pitchFamily="49" charset="0"/>
              </a:rPr>
              <a:t>value', time() + 3600);</a:t>
            </a:r>
            <a:endParaRPr lang="en-US" dirty="0"/>
          </a:p>
        </p:txBody>
      </p:sp>
    </p:spTree>
    <p:extLst>
      <p:ext uri="{BB962C8B-B14F-4D97-AF65-F5344CB8AC3E}">
        <p14:creationId xmlns:p14="http://schemas.microsoft.com/office/powerpoint/2010/main" val="337471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E495-D918-4CDA-A4E4-2E85BA65AD5A}"/>
              </a:ext>
            </a:extLst>
          </p:cNvPr>
          <p:cNvSpPr>
            <a:spLocks noGrp="1"/>
          </p:cNvSpPr>
          <p:nvPr>
            <p:ph type="title"/>
          </p:nvPr>
        </p:nvSpPr>
        <p:spPr/>
        <p:txBody>
          <a:bodyPr/>
          <a:lstStyle/>
          <a:p>
            <a:r>
              <a:rPr lang="en-US" dirty="0"/>
              <a:t>Adding Parameters to a Cookie</a:t>
            </a:r>
          </a:p>
        </p:txBody>
      </p:sp>
      <p:sp>
        <p:nvSpPr>
          <p:cNvPr id="3" name="Content Placeholder 2">
            <a:extLst>
              <a:ext uri="{FF2B5EF4-FFF2-40B4-BE49-F238E27FC236}">
                <a16:creationId xmlns:a16="http://schemas.microsoft.com/office/drawing/2014/main" id="{83209995-62C6-4F41-97AE-15FE20FE4678}"/>
              </a:ext>
            </a:extLst>
          </p:cNvPr>
          <p:cNvSpPr>
            <a:spLocks noGrp="1"/>
          </p:cNvSpPr>
          <p:nvPr>
            <p:ph idx="1"/>
          </p:nvPr>
        </p:nvSpPr>
        <p:spPr>
          <a:xfrm>
            <a:off x="1251678" y="1394461"/>
            <a:ext cx="10178322" cy="5081154"/>
          </a:xfrm>
        </p:spPr>
        <p:txBody>
          <a:bodyPr>
            <a:normAutofit/>
          </a:bodyPr>
          <a:lstStyle/>
          <a:p>
            <a:r>
              <a:rPr lang="en-US" sz="2400" dirty="0"/>
              <a:t>The </a:t>
            </a:r>
            <a:r>
              <a:rPr lang="en-US" sz="2400" b="1" dirty="0"/>
              <a:t>path</a:t>
            </a:r>
            <a:r>
              <a:rPr lang="en-US" sz="2400" dirty="0"/>
              <a:t> and </a:t>
            </a:r>
            <a:r>
              <a:rPr lang="en-US" sz="2400" b="1" dirty="0"/>
              <a:t>domain</a:t>
            </a:r>
            <a:r>
              <a:rPr lang="en-US" sz="2400" dirty="0"/>
              <a:t> arguments are used to limit a cookie to a specific folder in a website—the path—or to a specific domain. </a:t>
            </a:r>
          </a:p>
          <a:p>
            <a:r>
              <a:rPr lang="en-US" sz="2400" dirty="0"/>
              <a:t>Using the </a:t>
            </a:r>
            <a:r>
              <a:rPr lang="en-US" sz="2400" b="1" dirty="0"/>
              <a:t>path option</a:t>
            </a:r>
            <a:r>
              <a:rPr lang="en-US" sz="2400" dirty="0"/>
              <a:t>, you could limit a cookie to exist only while a user is in a specific subfolder of the domain:</a:t>
            </a:r>
          </a:p>
          <a:p>
            <a:pPr lvl="1"/>
            <a:r>
              <a:rPr lang="en-US" sz="2000" b="1" dirty="0" err="1">
                <a:solidFill>
                  <a:srgbClr val="3C3C3C"/>
                </a:solidFill>
                <a:latin typeface="Roboto"/>
              </a:rPr>
              <a:t>setcookie</a:t>
            </a:r>
            <a:r>
              <a:rPr lang="en-US" sz="2000" b="1" dirty="0">
                <a:solidFill>
                  <a:srgbClr val="3C3C3C"/>
                </a:solidFill>
                <a:latin typeface="Roboto"/>
              </a:rPr>
              <a:t>(name, value, time()+3600, '/subfolder/’);</a:t>
            </a:r>
          </a:p>
          <a:p>
            <a:r>
              <a:rPr lang="en-US" sz="2400" dirty="0"/>
              <a:t>Cookies are already specific to a </a:t>
            </a:r>
            <a:r>
              <a:rPr lang="en-US" sz="2400" b="1" dirty="0"/>
              <a:t>domain</a:t>
            </a:r>
            <a:r>
              <a:rPr lang="en-US" sz="2400" dirty="0"/>
              <a:t>, so the domain argument might be used to limit a cookie to a subdomain,</a:t>
            </a:r>
          </a:p>
          <a:p>
            <a:pPr lvl="1"/>
            <a:r>
              <a:rPr lang="en-US" sz="2000" b="1" dirty="0" err="1">
                <a:solidFill>
                  <a:srgbClr val="3C3C3C"/>
                </a:solidFill>
                <a:latin typeface="Roboto"/>
              </a:rPr>
              <a:t>setcookie</a:t>
            </a:r>
            <a:r>
              <a:rPr lang="en-US" sz="2000" b="1" dirty="0">
                <a:solidFill>
                  <a:srgbClr val="3C3C3C"/>
                </a:solidFill>
                <a:latin typeface="Roboto"/>
              </a:rPr>
              <a:t>(name, value, time()+3600, '', 'forum.example.com’);</a:t>
            </a:r>
          </a:p>
          <a:p>
            <a:pPr marL="457200" lvl="1" indent="0">
              <a:buNone/>
            </a:pPr>
            <a:endParaRPr lang="en-US" sz="2000" b="1" dirty="0">
              <a:solidFill>
                <a:srgbClr val="3C3C3C"/>
              </a:solidFill>
              <a:latin typeface="Roboto"/>
            </a:endParaRPr>
          </a:p>
        </p:txBody>
      </p:sp>
    </p:spTree>
    <p:extLst>
      <p:ext uri="{BB962C8B-B14F-4D97-AF65-F5344CB8AC3E}">
        <p14:creationId xmlns:p14="http://schemas.microsoft.com/office/powerpoint/2010/main" val="2158289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E495-D918-4CDA-A4E4-2E85BA65AD5A}"/>
              </a:ext>
            </a:extLst>
          </p:cNvPr>
          <p:cNvSpPr>
            <a:spLocks noGrp="1"/>
          </p:cNvSpPr>
          <p:nvPr>
            <p:ph type="title"/>
          </p:nvPr>
        </p:nvSpPr>
        <p:spPr/>
        <p:txBody>
          <a:bodyPr/>
          <a:lstStyle/>
          <a:p>
            <a:r>
              <a:rPr lang="en-US" dirty="0"/>
              <a:t>Adding Parameters to a Cookie</a:t>
            </a:r>
          </a:p>
        </p:txBody>
      </p:sp>
      <p:sp>
        <p:nvSpPr>
          <p:cNvPr id="3" name="Content Placeholder 2">
            <a:extLst>
              <a:ext uri="{FF2B5EF4-FFF2-40B4-BE49-F238E27FC236}">
                <a16:creationId xmlns:a16="http://schemas.microsoft.com/office/drawing/2014/main" id="{83209995-62C6-4F41-97AE-15FE20FE4678}"/>
              </a:ext>
            </a:extLst>
          </p:cNvPr>
          <p:cNvSpPr>
            <a:spLocks noGrp="1"/>
          </p:cNvSpPr>
          <p:nvPr>
            <p:ph idx="1"/>
          </p:nvPr>
        </p:nvSpPr>
        <p:spPr>
          <a:xfrm>
            <a:off x="1251678" y="1394461"/>
            <a:ext cx="10178322" cy="5081154"/>
          </a:xfrm>
        </p:spPr>
        <p:txBody>
          <a:bodyPr>
            <a:normAutofit/>
          </a:bodyPr>
          <a:lstStyle/>
          <a:p>
            <a:r>
              <a:rPr lang="en-US" sz="2400" dirty="0"/>
              <a:t>The </a:t>
            </a:r>
            <a:r>
              <a:rPr lang="en-US" sz="2400" b="1" dirty="0"/>
              <a:t>secure</a:t>
            </a:r>
            <a:r>
              <a:rPr lang="en-US" sz="2400" dirty="0"/>
              <a:t> value dictates that a cookie should only be sent over a secure HTTPS connection.</a:t>
            </a:r>
          </a:p>
          <a:p>
            <a:pPr lvl="1"/>
            <a:r>
              <a:rPr lang="en-US" sz="2200" dirty="0"/>
              <a:t> A value of 1 indicates that a secure connection must be used, whereas 0 indicates that a secure connection isn’t necessary.</a:t>
            </a:r>
          </a:p>
          <a:p>
            <a:pPr lvl="1"/>
            <a:r>
              <a:rPr lang="en-US" sz="2000" b="1" dirty="0" err="1">
                <a:solidFill>
                  <a:srgbClr val="3C3C3C"/>
                </a:solidFill>
                <a:latin typeface="Roboto"/>
              </a:rPr>
              <a:t>setcookie</a:t>
            </a:r>
            <a:r>
              <a:rPr lang="en-US" sz="2000" b="1" dirty="0">
                <a:solidFill>
                  <a:srgbClr val="3C3C3C"/>
                </a:solidFill>
                <a:latin typeface="Roboto"/>
              </a:rPr>
              <a:t>('cart', '82ABC3012', time()+3600, '', 'shop.example.com', 1);</a:t>
            </a:r>
          </a:p>
          <a:p>
            <a:pPr lvl="1"/>
            <a:endParaRPr lang="en-US" sz="2000" b="1" dirty="0">
              <a:solidFill>
                <a:srgbClr val="3C3C3C"/>
              </a:solidFill>
              <a:latin typeface="Roboto"/>
            </a:endParaRPr>
          </a:p>
          <a:p>
            <a:r>
              <a:rPr lang="en-US" sz="2200" dirty="0"/>
              <a:t>The </a:t>
            </a:r>
            <a:r>
              <a:rPr lang="en-US" sz="2200" b="1" dirty="0" err="1"/>
              <a:t>httponly</a:t>
            </a:r>
            <a:r>
              <a:rPr lang="en-US" sz="2200" dirty="0"/>
              <a:t> value can be used to restrict access to the cookie (for example, preventing a cookie from being read using JavaScript) but isn’t supported by all browsers</a:t>
            </a:r>
          </a:p>
        </p:txBody>
      </p:sp>
    </p:spTree>
    <p:extLst>
      <p:ext uri="{BB962C8B-B14F-4D97-AF65-F5344CB8AC3E}">
        <p14:creationId xmlns:p14="http://schemas.microsoft.com/office/powerpoint/2010/main" val="3143984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E495-D918-4CDA-A4E4-2E85BA65AD5A}"/>
              </a:ext>
            </a:extLst>
          </p:cNvPr>
          <p:cNvSpPr>
            <a:spLocks noGrp="1"/>
          </p:cNvSpPr>
          <p:nvPr>
            <p:ph type="title"/>
          </p:nvPr>
        </p:nvSpPr>
        <p:spPr/>
        <p:txBody>
          <a:bodyPr/>
          <a:lstStyle/>
          <a:p>
            <a:r>
              <a:rPr lang="en-US" dirty="0"/>
              <a:t>Deleting a Cookie</a:t>
            </a:r>
          </a:p>
        </p:txBody>
      </p:sp>
      <p:sp>
        <p:nvSpPr>
          <p:cNvPr id="3" name="Content Placeholder 2">
            <a:extLst>
              <a:ext uri="{FF2B5EF4-FFF2-40B4-BE49-F238E27FC236}">
                <a16:creationId xmlns:a16="http://schemas.microsoft.com/office/drawing/2014/main" id="{83209995-62C6-4F41-97AE-15FE20FE4678}"/>
              </a:ext>
            </a:extLst>
          </p:cNvPr>
          <p:cNvSpPr>
            <a:spLocks noGrp="1"/>
          </p:cNvSpPr>
          <p:nvPr>
            <p:ph idx="1"/>
          </p:nvPr>
        </p:nvSpPr>
        <p:spPr>
          <a:xfrm>
            <a:off x="1251678" y="1394460"/>
            <a:ext cx="10178322" cy="5029200"/>
          </a:xfrm>
        </p:spPr>
        <p:txBody>
          <a:bodyPr>
            <a:normAutofit fontScale="92500" lnSpcReduction="20000"/>
          </a:bodyPr>
          <a:lstStyle/>
          <a:p>
            <a:pPr marL="0" indent="0">
              <a:buNone/>
            </a:pPr>
            <a:r>
              <a:rPr lang="en-US" sz="2400" dirty="0"/>
              <a:t>Although a cookie automatically expires when the user’s browser is closed or when the expiration date/time is met, sometimes you’ll want to manually delete the cookie as well.</a:t>
            </a:r>
          </a:p>
          <a:p>
            <a:pPr marL="0" indent="0">
              <a:buNone/>
            </a:pPr>
            <a:r>
              <a:rPr lang="en-US" sz="2400" dirty="0"/>
              <a:t>The </a:t>
            </a:r>
            <a:r>
              <a:rPr lang="en-US" sz="2400" dirty="0" err="1"/>
              <a:t>setcookie</a:t>
            </a:r>
            <a:r>
              <a:rPr lang="en-US" sz="2400" dirty="0"/>
              <a:t>() function can take up to seven arguments, but only one is required—the name. If you send a cookie that consists of a name without a value, it will have the same effect as deleting the existing cookie of the same name.</a:t>
            </a:r>
          </a:p>
          <a:p>
            <a:pPr marL="0" indent="0">
              <a:buNone/>
            </a:pPr>
            <a:endParaRPr lang="en-US" sz="2400" dirty="0"/>
          </a:p>
          <a:p>
            <a:pPr marL="0" indent="0">
              <a:buNone/>
            </a:pPr>
            <a:r>
              <a:rPr lang="en-US" b="1" dirty="0" err="1">
                <a:solidFill>
                  <a:srgbClr val="3C3C3C"/>
                </a:solidFill>
                <a:latin typeface="Roboto"/>
              </a:rPr>
              <a:t>setcookie</a:t>
            </a:r>
            <a:r>
              <a:rPr lang="en-US" b="1" dirty="0">
                <a:solidFill>
                  <a:srgbClr val="3C3C3C"/>
                </a:solidFill>
                <a:latin typeface="Roboto"/>
              </a:rPr>
              <a:t>('username', </a:t>
            </a:r>
            <a:r>
              <a:rPr lang="en-US" b="1" dirty="0" smtClean="0">
                <a:solidFill>
                  <a:srgbClr val="3C3C3C"/>
                </a:solidFill>
                <a:latin typeface="Roboto"/>
              </a:rPr>
              <a:t>''); </a:t>
            </a:r>
            <a:endParaRPr lang="en-US" b="1" dirty="0">
              <a:solidFill>
                <a:srgbClr val="3C3C3C"/>
              </a:solidFill>
              <a:latin typeface="Roboto"/>
            </a:endParaRPr>
          </a:p>
          <a:p>
            <a:pPr marL="0" indent="0">
              <a:buNone/>
            </a:pPr>
            <a:r>
              <a:rPr lang="en-US" sz="2400" dirty="0"/>
              <a:t>or </a:t>
            </a:r>
          </a:p>
          <a:p>
            <a:pPr marL="0" indent="0">
              <a:buNone/>
            </a:pPr>
            <a:r>
              <a:rPr lang="en-US" b="1" dirty="0" err="1">
                <a:solidFill>
                  <a:srgbClr val="3C3C3C"/>
                </a:solidFill>
                <a:latin typeface="Roboto"/>
              </a:rPr>
              <a:t>setcookie</a:t>
            </a:r>
            <a:r>
              <a:rPr lang="en-US" b="1" dirty="0">
                <a:solidFill>
                  <a:srgbClr val="3C3C3C"/>
                </a:solidFill>
                <a:latin typeface="Roboto"/>
              </a:rPr>
              <a:t>('username', FALSE</a:t>
            </a:r>
            <a:r>
              <a:rPr lang="en-US" b="1" dirty="0" smtClean="0">
                <a:solidFill>
                  <a:srgbClr val="3C3C3C"/>
                </a:solidFill>
                <a:latin typeface="Roboto"/>
              </a:rPr>
              <a:t>);</a:t>
            </a:r>
          </a:p>
          <a:p>
            <a:pPr marL="0" indent="0">
              <a:buNone/>
            </a:pPr>
            <a:endParaRPr lang="en-US" sz="2400" dirty="0"/>
          </a:p>
          <a:p>
            <a:pPr marL="0" indent="0">
              <a:buNone/>
            </a:pPr>
            <a:r>
              <a:rPr lang="en-US" sz="2400" dirty="0"/>
              <a:t>Y</a:t>
            </a:r>
            <a:r>
              <a:rPr lang="en-US" sz="2400" dirty="0" smtClean="0"/>
              <a:t>ou </a:t>
            </a:r>
            <a:r>
              <a:rPr lang="en-US" sz="2400" dirty="0"/>
              <a:t>can also set an expiration date that’s in the </a:t>
            </a:r>
            <a:r>
              <a:rPr lang="en-US" sz="2400" dirty="0" smtClean="0"/>
              <a:t>past.</a:t>
            </a:r>
          </a:p>
          <a:p>
            <a:pPr marL="0" indent="0">
              <a:buNone/>
            </a:pPr>
            <a:endParaRPr lang="en-US" sz="2400" dirty="0"/>
          </a:p>
          <a:p>
            <a:pPr marL="0" indent="0">
              <a:buNone/>
            </a:pPr>
            <a:r>
              <a:rPr lang="en-US" b="1" dirty="0" err="1">
                <a:solidFill>
                  <a:srgbClr val="3C3C3C"/>
                </a:solidFill>
                <a:latin typeface="Roboto"/>
              </a:rPr>
              <a:t>setcookie</a:t>
            </a:r>
            <a:r>
              <a:rPr lang="en-US" b="1" dirty="0">
                <a:solidFill>
                  <a:srgbClr val="3C3C3C"/>
                </a:solidFill>
                <a:latin typeface="Roboto"/>
              </a:rPr>
              <a:t>('username', FALSE, time() - 6000);</a:t>
            </a:r>
          </a:p>
        </p:txBody>
      </p:sp>
    </p:spTree>
    <p:extLst>
      <p:ext uri="{BB962C8B-B14F-4D97-AF65-F5344CB8AC3E}">
        <p14:creationId xmlns:p14="http://schemas.microsoft.com/office/powerpoint/2010/main" val="1815841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E495-D918-4CDA-A4E4-2E85BA65AD5A}"/>
              </a:ext>
            </a:extLst>
          </p:cNvPr>
          <p:cNvSpPr>
            <a:spLocks noGrp="1"/>
          </p:cNvSpPr>
          <p:nvPr>
            <p:ph type="title"/>
          </p:nvPr>
        </p:nvSpPr>
        <p:spPr/>
        <p:txBody>
          <a:bodyPr/>
          <a:lstStyle/>
          <a:p>
            <a:r>
              <a:rPr lang="en-US" dirty="0"/>
              <a:t>Deleting a Cookie</a:t>
            </a:r>
          </a:p>
        </p:txBody>
      </p:sp>
      <p:sp>
        <p:nvSpPr>
          <p:cNvPr id="3" name="Content Placeholder 2">
            <a:extLst>
              <a:ext uri="{FF2B5EF4-FFF2-40B4-BE49-F238E27FC236}">
                <a16:creationId xmlns:a16="http://schemas.microsoft.com/office/drawing/2014/main" id="{83209995-62C6-4F41-97AE-15FE20FE4678}"/>
              </a:ext>
            </a:extLst>
          </p:cNvPr>
          <p:cNvSpPr>
            <a:spLocks noGrp="1"/>
          </p:cNvSpPr>
          <p:nvPr>
            <p:ph idx="1"/>
          </p:nvPr>
        </p:nvSpPr>
        <p:spPr>
          <a:xfrm>
            <a:off x="1251678" y="1394461"/>
            <a:ext cx="10178322" cy="5081154"/>
          </a:xfrm>
        </p:spPr>
        <p:txBody>
          <a:bodyPr>
            <a:normAutofit/>
          </a:bodyPr>
          <a:lstStyle/>
          <a:p>
            <a:pPr marL="0" indent="0">
              <a:buNone/>
            </a:pPr>
            <a:r>
              <a:rPr lang="en-US" sz="2400" dirty="0"/>
              <a:t>The only caveat when it comes to deleting a cookie is that you must use the same argument values that were used to set the cookie in the first place, aside from the value and expiration. </a:t>
            </a:r>
          </a:p>
          <a:p>
            <a:pPr marL="0" indent="0">
              <a:buNone/>
            </a:pPr>
            <a:r>
              <a:rPr lang="en-US" sz="2400" dirty="0"/>
              <a:t>For example, if you set a cookie while providing a domain value, you must also provide that value when deleting the cookie:</a:t>
            </a:r>
          </a:p>
          <a:p>
            <a:pPr marL="0" indent="0">
              <a:buNone/>
            </a:pPr>
            <a:endParaRPr lang="en-US" sz="2400" dirty="0"/>
          </a:p>
          <a:p>
            <a:pPr marL="0" indent="0">
              <a:buNone/>
            </a:pPr>
            <a:r>
              <a:rPr lang="en-US" b="1" dirty="0" err="1">
                <a:solidFill>
                  <a:srgbClr val="3C3C3C"/>
                </a:solidFill>
                <a:latin typeface="Roboto"/>
              </a:rPr>
              <a:t>setcookie</a:t>
            </a:r>
            <a:r>
              <a:rPr lang="en-US" b="1" dirty="0">
                <a:solidFill>
                  <a:srgbClr val="3C3C3C"/>
                </a:solidFill>
                <a:latin typeface="Roboto"/>
              </a:rPr>
              <a:t>('user', '</a:t>
            </a:r>
            <a:r>
              <a:rPr lang="en-US" b="1" dirty="0" err="1">
                <a:solidFill>
                  <a:srgbClr val="3C3C3C"/>
                </a:solidFill>
                <a:latin typeface="Roboto"/>
              </a:rPr>
              <a:t>larry</a:t>
            </a:r>
            <a:r>
              <a:rPr lang="en-US" b="1" dirty="0">
                <a:solidFill>
                  <a:srgbClr val="3C3C3C"/>
                </a:solidFill>
                <a:latin typeface="Roboto"/>
              </a:rPr>
              <a:t>', time() + 3600, '', 'forums.example.com’); </a:t>
            </a:r>
          </a:p>
          <a:p>
            <a:pPr marL="0" indent="0">
              <a:buNone/>
            </a:pPr>
            <a:r>
              <a:rPr lang="en-US" sz="2400" dirty="0"/>
              <a:t>deleted cookie</a:t>
            </a:r>
          </a:p>
          <a:p>
            <a:pPr marL="0" indent="0">
              <a:buNone/>
            </a:pPr>
            <a:r>
              <a:rPr lang="en-US" b="1" dirty="0" err="1">
                <a:solidFill>
                  <a:srgbClr val="3C3C3C"/>
                </a:solidFill>
                <a:latin typeface="Roboto"/>
              </a:rPr>
              <a:t>setcookie</a:t>
            </a:r>
            <a:r>
              <a:rPr lang="en-US" b="1" dirty="0">
                <a:solidFill>
                  <a:srgbClr val="3C3C3C"/>
                </a:solidFill>
                <a:latin typeface="Roboto"/>
              </a:rPr>
              <a:t>('user', '', time() - 600, '', 'forums.example.com');</a:t>
            </a:r>
          </a:p>
        </p:txBody>
      </p:sp>
    </p:spTree>
    <p:extLst>
      <p:ext uri="{BB962C8B-B14F-4D97-AF65-F5344CB8AC3E}">
        <p14:creationId xmlns:p14="http://schemas.microsoft.com/office/powerpoint/2010/main" val="1496224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E495-D918-4CDA-A4E4-2E85BA65AD5A}"/>
              </a:ext>
            </a:extLst>
          </p:cNvPr>
          <p:cNvSpPr>
            <a:spLocks noGrp="1"/>
          </p:cNvSpPr>
          <p:nvPr>
            <p:ph type="title"/>
          </p:nvPr>
        </p:nvSpPr>
        <p:spPr/>
        <p:txBody>
          <a:bodyPr/>
          <a:lstStyle/>
          <a:p>
            <a:r>
              <a:rPr lang="en-US" dirty="0"/>
              <a:t>What Are Sessions?</a:t>
            </a:r>
          </a:p>
        </p:txBody>
      </p:sp>
      <p:sp>
        <p:nvSpPr>
          <p:cNvPr id="3" name="Content Placeholder 2">
            <a:extLst>
              <a:ext uri="{FF2B5EF4-FFF2-40B4-BE49-F238E27FC236}">
                <a16:creationId xmlns:a16="http://schemas.microsoft.com/office/drawing/2014/main" id="{83209995-62C6-4F41-97AE-15FE20FE4678}"/>
              </a:ext>
            </a:extLst>
          </p:cNvPr>
          <p:cNvSpPr>
            <a:spLocks noGrp="1"/>
          </p:cNvSpPr>
          <p:nvPr>
            <p:ph idx="1"/>
          </p:nvPr>
        </p:nvSpPr>
        <p:spPr>
          <a:xfrm>
            <a:off x="1251678" y="1394461"/>
            <a:ext cx="10178322" cy="5081154"/>
          </a:xfrm>
        </p:spPr>
        <p:txBody>
          <a:bodyPr>
            <a:normAutofit/>
          </a:bodyPr>
          <a:lstStyle/>
          <a:p>
            <a:pPr marL="0" indent="0">
              <a:buNone/>
            </a:pPr>
            <a:r>
              <a:rPr lang="en-US" sz="2400" dirty="0"/>
              <a:t>A session provides a way for you to track data for a user over a series of pages. </a:t>
            </a:r>
          </a:p>
          <a:p>
            <a:pPr marL="0" indent="0">
              <a:buNone/>
            </a:pPr>
            <a:r>
              <a:rPr lang="en-US" sz="2400" dirty="0"/>
              <a:t>The difference between sessions and cookies is that a cookie stores the data on the client (in the browser), whereas the session data is stored on the server. </a:t>
            </a:r>
          </a:p>
          <a:p>
            <a:pPr marL="0" indent="0">
              <a:buNone/>
            </a:pPr>
            <a:r>
              <a:rPr lang="en-US" sz="2400" dirty="0"/>
              <a:t>Because of this difference, sessions have numerous benefits over cookies:</a:t>
            </a:r>
          </a:p>
          <a:p>
            <a:r>
              <a:rPr lang="en-US" sz="2400" dirty="0"/>
              <a:t>Sessions are generally more secure, because the data isn’t transmitted back and forth between the client and server repeatedly. </a:t>
            </a:r>
          </a:p>
          <a:p>
            <a:r>
              <a:rPr lang="en-US" sz="2400" dirty="0"/>
              <a:t>Sessions allow you to store more information than you can in a cookie. </a:t>
            </a:r>
          </a:p>
          <a:p>
            <a:r>
              <a:rPr lang="en-US" sz="2400" dirty="0"/>
              <a:t>Sessions can be made to work even if the user doesn’t accept cookies in their browser. </a:t>
            </a:r>
          </a:p>
          <a:p>
            <a:r>
              <a:rPr lang="en-US" sz="2400" dirty="0"/>
              <a:t>You can more easily store other types of data in sessions, such as arrays and Booleans</a:t>
            </a:r>
            <a:r>
              <a:rPr lang="en-US" sz="2400" dirty="0" smtClean="0"/>
              <a:t>.</a:t>
            </a:r>
            <a:endParaRPr lang="en-US" sz="2400" dirty="0"/>
          </a:p>
        </p:txBody>
      </p:sp>
      <p:sp>
        <p:nvSpPr>
          <p:cNvPr id="4" name="Rectangle 3"/>
          <p:cNvSpPr/>
          <p:nvPr/>
        </p:nvSpPr>
        <p:spPr>
          <a:xfrm>
            <a:off x="1251678" y="6488668"/>
            <a:ext cx="6311921" cy="369332"/>
          </a:xfrm>
          <a:prstGeom prst="rect">
            <a:avLst/>
          </a:prstGeom>
        </p:spPr>
        <p:txBody>
          <a:bodyPr wrap="none">
            <a:spAutoFit/>
          </a:bodyPr>
          <a:lstStyle/>
          <a:p>
            <a:r>
              <a:rPr lang="en-US" dirty="0" smtClean="0"/>
              <a:t>PHP Sessions - https</a:t>
            </a:r>
            <a:r>
              <a:rPr lang="en-US" dirty="0"/>
              <a:t>://www.w3schools.com/php/php_sessions.asp</a:t>
            </a:r>
          </a:p>
        </p:txBody>
      </p:sp>
    </p:spTree>
    <p:extLst>
      <p:ext uri="{BB962C8B-B14F-4D97-AF65-F5344CB8AC3E}">
        <p14:creationId xmlns:p14="http://schemas.microsoft.com/office/powerpoint/2010/main" val="204888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E495-D918-4CDA-A4E4-2E85BA65AD5A}"/>
              </a:ext>
            </a:extLst>
          </p:cNvPr>
          <p:cNvSpPr>
            <a:spLocks noGrp="1"/>
          </p:cNvSpPr>
          <p:nvPr>
            <p:ph type="title"/>
          </p:nvPr>
        </p:nvSpPr>
        <p:spPr/>
        <p:txBody>
          <a:bodyPr/>
          <a:lstStyle/>
          <a:p>
            <a:r>
              <a:rPr lang="en-US" dirty="0"/>
              <a:t>What Are Sessions?</a:t>
            </a:r>
          </a:p>
        </p:txBody>
      </p:sp>
      <p:sp>
        <p:nvSpPr>
          <p:cNvPr id="3" name="Content Placeholder 2">
            <a:extLst>
              <a:ext uri="{FF2B5EF4-FFF2-40B4-BE49-F238E27FC236}">
                <a16:creationId xmlns:a16="http://schemas.microsoft.com/office/drawing/2014/main" id="{83209995-62C6-4F41-97AE-15FE20FE4678}"/>
              </a:ext>
            </a:extLst>
          </p:cNvPr>
          <p:cNvSpPr>
            <a:spLocks noGrp="1"/>
          </p:cNvSpPr>
          <p:nvPr>
            <p:ph idx="1"/>
          </p:nvPr>
        </p:nvSpPr>
        <p:spPr>
          <a:xfrm>
            <a:off x="1251678" y="1394461"/>
            <a:ext cx="10178322" cy="5081154"/>
          </a:xfrm>
        </p:spPr>
        <p:txBody>
          <a:bodyPr>
            <a:normAutofit lnSpcReduction="10000"/>
          </a:bodyPr>
          <a:lstStyle/>
          <a:p>
            <a:pPr marL="0" indent="0">
              <a:buNone/>
            </a:pPr>
            <a:r>
              <a:rPr lang="en-US" sz="2400" dirty="0"/>
              <a:t>When you start a session, PHP generates a random session ID. </a:t>
            </a:r>
          </a:p>
          <a:p>
            <a:pPr marL="0" indent="0">
              <a:buNone/>
            </a:pPr>
            <a:r>
              <a:rPr lang="en-US" sz="2400" dirty="0"/>
              <a:t>Each user’s session will have its own session ID, corresponding to the name of the text file on the server that stores the user’s session data</a:t>
            </a:r>
          </a:p>
          <a:p>
            <a:pPr marL="0" indent="0">
              <a:buNone/>
            </a:pPr>
            <a:endParaRPr lang="en-US" sz="2400" dirty="0"/>
          </a:p>
          <a:p>
            <a:pPr marL="0" indent="0">
              <a:buNone/>
            </a:pPr>
            <a:r>
              <a:rPr lang="en-US" sz="2400" dirty="0"/>
              <a:t>Example of session data stored in the server</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The session ID works to allow every PHP script to associate with the same session data with a user. By default, this session ID is sent to the browser as a cookie</a:t>
            </a:r>
          </a:p>
        </p:txBody>
      </p:sp>
      <p:pic>
        <p:nvPicPr>
          <p:cNvPr id="5" name="Picture 4">
            <a:extLst>
              <a:ext uri="{FF2B5EF4-FFF2-40B4-BE49-F238E27FC236}">
                <a16:creationId xmlns:a16="http://schemas.microsoft.com/office/drawing/2014/main" id="{C5787537-E057-4EC2-9D21-16A9D297D4D3}"/>
              </a:ext>
            </a:extLst>
          </p:cNvPr>
          <p:cNvPicPr>
            <a:picLocks noChangeAspect="1"/>
          </p:cNvPicPr>
          <p:nvPr/>
        </p:nvPicPr>
        <p:blipFill rotWithShape="1">
          <a:blip r:embed="rId2"/>
          <a:srcRect t="8021" b="18364"/>
          <a:stretch/>
        </p:blipFill>
        <p:spPr>
          <a:xfrm>
            <a:off x="1251678" y="3694452"/>
            <a:ext cx="9198863" cy="1070517"/>
          </a:xfrm>
          <a:prstGeom prst="rect">
            <a:avLst/>
          </a:prstGeom>
        </p:spPr>
      </p:pic>
    </p:spTree>
    <p:extLst>
      <p:ext uri="{BB962C8B-B14F-4D97-AF65-F5344CB8AC3E}">
        <p14:creationId xmlns:p14="http://schemas.microsoft.com/office/powerpoint/2010/main" val="2122756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E495-D918-4CDA-A4E4-2E85BA65AD5A}"/>
              </a:ext>
            </a:extLst>
          </p:cNvPr>
          <p:cNvSpPr>
            <a:spLocks noGrp="1"/>
          </p:cNvSpPr>
          <p:nvPr>
            <p:ph type="title"/>
          </p:nvPr>
        </p:nvSpPr>
        <p:spPr/>
        <p:txBody>
          <a:bodyPr/>
          <a:lstStyle/>
          <a:p>
            <a:r>
              <a:rPr lang="en-US" dirty="0"/>
              <a:t>Creating a Session</a:t>
            </a:r>
          </a:p>
        </p:txBody>
      </p:sp>
      <p:sp>
        <p:nvSpPr>
          <p:cNvPr id="3" name="Content Placeholder 2">
            <a:extLst>
              <a:ext uri="{FF2B5EF4-FFF2-40B4-BE49-F238E27FC236}">
                <a16:creationId xmlns:a16="http://schemas.microsoft.com/office/drawing/2014/main" id="{83209995-62C6-4F41-97AE-15FE20FE4678}"/>
              </a:ext>
            </a:extLst>
          </p:cNvPr>
          <p:cNvSpPr>
            <a:spLocks noGrp="1"/>
          </p:cNvSpPr>
          <p:nvPr>
            <p:ph idx="1"/>
          </p:nvPr>
        </p:nvSpPr>
        <p:spPr>
          <a:xfrm>
            <a:off x="1251678" y="1394461"/>
            <a:ext cx="10178322" cy="5081154"/>
          </a:xfrm>
        </p:spPr>
        <p:txBody>
          <a:bodyPr>
            <a:normAutofit/>
          </a:bodyPr>
          <a:lstStyle/>
          <a:p>
            <a:pPr marL="0" indent="0">
              <a:buNone/>
            </a:pPr>
            <a:r>
              <a:rPr lang="en-US" sz="2400" dirty="0"/>
              <a:t>Creating, accessing, or deleting a session begins with the </a:t>
            </a:r>
            <a:r>
              <a:rPr lang="en-US" b="1" dirty="0" err="1">
                <a:solidFill>
                  <a:srgbClr val="3C3C3C"/>
                </a:solidFill>
                <a:latin typeface="Roboto"/>
              </a:rPr>
              <a:t>session_start</a:t>
            </a:r>
            <a:r>
              <a:rPr lang="en-US" b="1" dirty="0">
                <a:solidFill>
                  <a:srgbClr val="3C3C3C"/>
                </a:solidFill>
                <a:latin typeface="Roboto"/>
              </a:rPr>
              <a:t>() </a:t>
            </a:r>
            <a:r>
              <a:rPr lang="en-US" sz="2400" dirty="0"/>
              <a:t>function.</a:t>
            </a:r>
          </a:p>
          <a:p>
            <a:pPr marL="0" indent="0">
              <a:buNone/>
            </a:pPr>
            <a:endParaRPr lang="en-US" sz="2400" dirty="0"/>
          </a:p>
          <a:p>
            <a:pPr marL="0" indent="0">
              <a:buNone/>
            </a:pPr>
            <a:r>
              <a:rPr lang="en-US" sz="2400" dirty="0"/>
              <a:t>This function will attempt to send a cookie the first time a session is started, so it must be called prior to any HTML or white space being sent to the browser. Therefore, the </a:t>
            </a:r>
            <a:r>
              <a:rPr lang="en-US" sz="2400" dirty="0" err="1"/>
              <a:t>session_start</a:t>
            </a:r>
            <a:r>
              <a:rPr lang="en-US" sz="2400" dirty="0"/>
              <a:t>() function should be one the very first lines in your script:</a:t>
            </a:r>
          </a:p>
          <a:p>
            <a:pPr marL="0" indent="0">
              <a:buNone/>
            </a:pPr>
            <a:endParaRPr lang="en-US" sz="2400" dirty="0"/>
          </a:p>
          <a:p>
            <a:pPr marL="0" indent="0">
              <a:buNone/>
            </a:pPr>
            <a:r>
              <a:rPr lang="en-US" b="1" dirty="0">
                <a:solidFill>
                  <a:srgbClr val="3C3C3C"/>
                </a:solidFill>
                <a:latin typeface="Roboto"/>
              </a:rPr>
              <a:t>&lt;?php</a:t>
            </a:r>
          </a:p>
          <a:p>
            <a:pPr marL="0" indent="0">
              <a:buNone/>
            </a:pPr>
            <a:r>
              <a:rPr lang="en-US" b="1" dirty="0" err="1">
                <a:solidFill>
                  <a:srgbClr val="3C3C3C"/>
                </a:solidFill>
                <a:latin typeface="Roboto"/>
              </a:rPr>
              <a:t>session_start</a:t>
            </a:r>
            <a:r>
              <a:rPr lang="en-US" b="1" dirty="0">
                <a:solidFill>
                  <a:srgbClr val="3C3C3C"/>
                </a:solidFill>
                <a:latin typeface="Roboto"/>
              </a:rPr>
              <a:t>();</a:t>
            </a:r>
          </a:p>
        </p:txBody>
      </p:sp>
      <p:sp>
        <p:nvSpPr>
          <p:cNvPr id="4" name="Rectangle 3"/>
          <p:cNvSpPr/>
          <p:nvPr/>
        </p:nvSpPr>
        <p:spPr>
          <a:xfrm>
            <a:off x="1251678" y="5873234"/>
            <a:ext cx="10178322" cy="369332"/>
          </a:xfrm>
          <a:prstGeom prst="rect">
            <a:avLst/>
          </a:prstGeom>
          <a:solidFill>
            <a:schemeClr val="bg1"/>
          </a:solidFill>
        </p:spPr>
        <p:txBody>
          <a:bodyPr wrap="square">
            <a:spAutoFit/>
          </a:bodyPr>
          <a:lstStyle/>
          <a:p>
            <a:r>
              <a:rPr lang="en-US" b="1" dirty="0"/>
              <a:t>Start a PHP </a:t>
            </a:r>
            <a:r>
              <a:rPr lang="en-US" b="1" dirty="0" smtClean="0"/>
              <a:t>Session</a:t>
            </a:r>
            <a:r>
              <a:rPr lang="en-US" dirty="0" smtClean="0"/>
              <a:t> - https</a:t>
            </a:r>
            <a:r>
              <a:rPr lang="en-US" dirty="0"/>
              <a:t>://www.w3schools.com/php/php_sessions.asp</a:t>
            </a:r>
          </a:p>
        </p:txBody>
      </p:sp>
    </p:spTree>
    <p:extLst>
      <p:ext uri="{BB962C8B-B14F-4D97-AF65-F5344CB8AC3E}">
        <p14:creationId xmlns:p14="http://schemas.microsoft.com/office/powerpoint/2010/main" val="1758842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E495-D918-4CDA-A4E4-2E85BA65AD5A}"/>
              </a:ext>
            </a:extLst>
          </p:cNvPr>
          <p:cNvSpPr>
            <a:spLocks noGrp="1"/>
          </p:cNvSpPr>
          <p:nvPr>
            <p:ph type="title"/>
          </p:nvPr>
        </p:nvSpPr>
        <p:spPr/>
        <p:txBody>
          <a:bodyPr/>
          <a:lstStyle/>
          <a:p>
            <a:r>
              <a:rPr lang="en-US" dirty="0"/>
              <a:t>Creating a Session</a:t>
            </a:r>
          </a:p>
        </p:txBody>
      </p:sp>
      <p:sp>
        <p:nvSpPr>
          <p:cNvPr id="3" name="Content Placeholder 2">
            <a:extLst>
              <a:ext uri="{FF2B5EF4-FFF2-40B4-BE49-F238E27FC236}">
                <a16:creationId xmlns:a16="http://schemas.microsoft.com/office/drawing/2014/main" id="{83209995-62C6-4F41-97AE-15FE20FE4678}"/>
              </a:ext>
            </a:extLst>
          </p:cNvPr>
          <p:cNvSpPr>
            <a:spLocks noGrp="1"/>
          </p:cNvSpPr>
          <p:nvPr>
            <p:ph idx="1"/>
          </p:nvPr>
        </p:nvSpPr>
        <p:spPr>
          <a:xfrm>
            <a:off x="1251678" y="1394461"/>
            <a:ext cx="10178322" cy="5081154"/>
          </a:xfrm>
        </p:spPr>
        <p:txBody>
          <a:bodyPr>
            <a:normAutofit/>
          </a:bodyPr>
          <a:lstStyle/>
          <a:p>
            <a:pPr marL="0" indent="0">
              <a:buNone/>
            </a:pPr>
            <a:r>
              <a:rPr lang="en-US" sz="2400" dirty="0"/>
              <a:t>The first time a session is started, a random session ID is generated and a cookie is sent to the web browser with a name of PHPSESSID (the session name) and a value like mo7puk861tm60tbm4b8coh0og2.</a:t>
            </a:r>
          </a:p>
          <a:p>
            <a:pPr marL="0" indent="0">
              <a:buNone/>
            </a:pPr>
            <a:endParaRPr lang="en-US" sz="2400" dirty="0"/>
          </a:p>
          <a:p>
            <a:pPr marL="0" indent="0">
              <a:buNone/>
            </a:pPr>
            <a:r>
              <a:rPr lang="en-US" sz="2400" dirty="0"/>
              <a:t>Once the session has been started, you can record data to it by assigning values to the </a:t>
            </a:r>
            <a:r>
              <a:rPr lang="en-US" sz="2400" b="1" dirty="0"/>
              <a:t>$_SESSION </a:t>
            </a:r>
            <a:r>
              <a:rPr lang="en-US" sz="2400" dirty="0"/>
              <a:t>array:</a:t>
            </a:r>
          </a:p>
          <a:p>
            <a:pPr marL="0" indent="0">
              <a:buNone/>
            </a:pPr>
            <a:endParaRPr lang="en-US" sz="2400" dirty="0"/>
          </a:p>
          <a:p>
            <a:pPr marL="0" indent="0">
              <a:buNone/>
            </a:pPr>
            <a:r>
              <a:rPr lang="en-US" sz="2400" dirty="0"/>
              <a:t>Unlike with other arrays in PHP, you should explicitly use strings for the keys.</a:t>
            </a:r>
          </a:p>
        </p:txBody>
      </p:sp>
      <p:sp>
        <p:nvSpPr>
          <p:cNvPr id="4" name="Rectangle 3"/>
          <p:cNvSpPr/>
          <p:nvPr/>
        </p:nvSpPr>
        <p:spPr>
          <a:xfrm>
            <a:off x="1251678" y="5873234"/>
            <a:ext cx="10178322" cy="369332"/>
          </a:xfrm>
          <a:prstGeom prst="rect">
            <a:avLst/>
          </a:prstGeom>
          <a:solidFill>
            <a:schemeClr val="bg1"/>
          </a:solidFill>
        </p:spPr>
        <p:txBody>
          <a:bodyPr wrap="square">
            <a:spAutoFit/>
          </a:bodyPr>
          <a:lstStyle/>
          <a:p>
            <a:r>
              <a:rPr lang="en-US" b="1" dirty="0"/>
              <a:t>Start a PHP </a:t>
            </a:r>
            <a:r>
              <a:rPr lang="en-US" b="1" dirty="0" smtClean="0"/>
              <a:t>Session</a:t>
            </a:r>
            <a:r>
              <a:rPr lang="en-US" dirty="0" smtClean="0"/>
              <a:t> - https</a:t>
            </a:r>
            <a:r>
              <a:rPr lang="en-US" dirty="0"/>
              <a:t>://www.w3schools.com/php/php_sessions.asp</a:t>
            </a:r>
          </a:p>
        </p:txBody>
      </p:sp>
    </p:spTree>
    <p:extLst>
      <p:ext uri="{BB962C8B-B14F-4D97-AF65-F5344CB8AC3E}">
        <p14:creationId xmlns:p14="http://schemas.microsoft.com/office/powerpoint/2010/main" val="869648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E495-D918-4CDA-A4E4-2E85BA65AD5A}"/>
              </a:ext>
            </a:extLst>
          </p:cNvPr>
          <p:cNvSpPr>
            <a:spLocks noGrp="1"/>
          </p:cNvSpPr>
          <p:nvPr>
            <p:ph type="title"/>
          </p:nvPr>
        </p:nvSpPr>
        <p:spPr/>
        <p:txBody>
          <a:bodyPr/>
          <a:lstStyle/>
          <a:p>
            <a:r>
              <a:rPr lang="en-US" dirty="0"/>
              <a:t>Accessing Session Variables</a:t>
            </a:r>
          </a:p>
        </p:txBody>
      </p:sp>
      <p:sp>
        <p:nvSpPr>
          <p:cNvPr id="3" name="Content Placeholder 2">
            <a:extLst>
              <a:ext uri="{FF2B5EF4-FFF2-40B4-BE49-F238E27FC236}">
                <a16:creationId xmlns:a16="http://schemas.microsoft.com/office/drawing/2014/main" id="{83209995-62C6-4F41-97AE-15FE20FE4678}"/>
              </a:ext>
            </a:extLst>
          </p:cNvPr>
          <p:cNvSpPr>
            <a:spLocks noGrp="1"/>
          </p:cNvSpPr>
          <p:nvPr>
            <p:ph idx="1"/>
          </p:nvPr>
        </p:nvSpPr>
        <p:spPr>
          <a:xfrm>
            <a:off x="1251678" y="1394461"/>
            <a:ext cx="10178322" cy="5081154"/>
          </a:xfrm>
        </p:spPr>
        <p:txBody>
          <a:bodyPr>
            <a:normAutofit/>
          </a:bodyPr>
          <a:lstStyle/>
          <a:p>
            <a:pPr marL="0" indent="0">
              <a:buNone/>
            </a:pPr>
            <a:r>
              <a:rPr lang="en-US" sz="2400" dirty="0"/>
              <a:t>The first step to accessing variables is to invoke the </a:t>
            </a:r>
            <a:r>
              <a:rPr lang="en-US" sz="2400" b="1" dirty="0" err="1"/>
              <a:t>session_start</a:t>
            </a:r>
            <a:r>
              <a:rPr lang="en-US" sz="2400" b="1" dirty="0"/>
              <a:t>() </a:t>
            </a:r>
            <a:r>
              <a:rPr lang="en-US" sz="2400" dirty="0"/>
              <a:t>function. From there you would reference the $_SESSION variable as you would any other array.</a:t>
            </a:r>
          </a:p>
        </p:txBody>
      </p:sp>
      <p:sp>
        <p:nvSpPr>
          <p:cNvPr id="5" name="Rectangle 4"/>
          <p:cNvSpPr/>
          <p:nvPr/>
        </p:nvSpPr>
        <p:spPr>
          <a:xfrm>
            <a:off x="1251678" y="5873234"/>
            <a:ext cx="10178322" cy="369332"/>
          </a:xfrm>
          <a:prstGeom prst="rect">
            <a:avLst/>
          </a:prstGeom>
          <a:solidFill>
            <a:schemeClr val="bg1"/>
          </a:solidFill>
        </p:spPr>
        <p:txBody>
          <a:bodyPr wrap="square">
            <a:spAutoFit/>
          </a:bodyPr>
          <a:lstStyle/>
          <a:p>
            <a:r>
              <a:rPr lang="en-US" b="1" dirty="0"/>
              <a:t>Get PHP Session Variable </a:t>
            </a:r>
            <a:r>
              <a:rPr lang="en-US" b="1" dirty="0" smtClean="0"/>
              <a:t>Values </a:t>
            </a:r>
            <a:r>
              <a:rPr lang="en-US" dirty="0" smtClean="0"/>
              <a:t>- https</a:t>
            </a:r>
            <a:r>
              <a:rPr lang="en-US" dirty="0"/>
              <a:t>://www.w3schools.com/php/php_sessions.asp</a:t>
            </a:r>
          </a:p>
        </p:txBody>
      </p:sp>
    </p:spTree>
    <p:extLst>
      <p:ext uri="{BB962C8B-B14F-4D97-AF65-F5344CB8AC3E}">
        <p14:creationId xmlns:p14="http://schemas.microsoft.com/office/powerpoint/2010/main" val="1291619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6B230A1-07A6-401D-8B5B-B72018E19B32}"/>
              </a:ext>
            </a:extLst>
          </p:cNvPr>
          <p:cNvSpPr>
            <a:spLocks noGrp="1"/>
          </p:cNvSpPr>
          <p:nvPr>
            <p:ph idx="1"/>
          </p:nvPr>
        </p:nvSpPr>
        <p:spPr>
          <a:xfrm>
            <a:off x="4976031" y="1153287"/>
            <a:ext cx="6453969" cy="4551426"/>
          </a:xfrm>
        </p:spPr>
        <p:txBody>
          <a:bodyPr anchor="ctr">
            <a:normAutofit/>
          </a:bodyPr>
          <a:lstStyle/>
          <a:p>
            <a:pPr marL="0" indent="0">
              <a:buNone/>
            </a:pPr>
            <a:r>
              <a:rPr lang="en-US" dirty="0">
                <a:solidFill>
                  <a:schemeClr val="accent6"/>
                </a:solidFill>
              </a:rPr>
              <a:t>This chapter discusses the two primary methods for tracking data: cookies and sessions.</a:t>
            </a:r>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08982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E495-D918-4CDA-A4E4-2E85BA65AD5A}"/>
              </a:ext>
            </a:extLst>
          </p:cNvPr>
          <p:cNvSpPr>
            <a:spLocks noGrp="1"/>
          </p:cNvSpPr>
          <p:nvPr>
            <p:ph type="title"/>
          </p:nvPr>
        </p:nvSpPr>
        <p:spPr/>
        <p:txBody>
          <a:bodyPr/>
          <a:lstStyle/>
          <a:p>
            <a:r>
              <a:rPr lang="en-US" dirty="0"/>
              <a:t>Deleting a Session</a:t>
            </a:r>
          </a:p>
        </p:txBody>
      </p:sp>
      <p:sp>
        <p:nvSpPr>
          <p:cNvPr id="3" name="Content Placeholder 2">
            <a:extLst>
              <a:ext uri="{FF2B5EF4-FFF2-40B4-BE49-F238E27FC236}">
                <a16:creationId xmlns:a16="http://schemas.microsoft.com/office/drawing/2014/main" id="{83209995-62C6-4F41-97AE-15FE20FE4678}"/>
              </a:ext>
            </a:extLst>
          </p:cNvPr>
          <p:cNvSpPr>
            <a:spLocks noGrp="1"/>
          </p:cNvSpPr>
          <p:nvPr>
            <p:ph idx="1"/>
          </p:nvPr>
        </p:nvSpPr>
        <p:spPr>
          <a:xfrm>
            <a:off x="1251678" y="1394461"/>
            <a:ext cx="10178322" cy="5081154"/>
          </a:xfrm>
        </p:spPr>
        <p:txBody>
          <a:bodyPr>
            <a:normAutofit fontScale="92500" lnSpcReduction="10000"/>
          </a:bodyPr>
          <a:lstStyle/>
          <a:p>
            <a:pPr marL="0" indent="0">
              <a:buNone/>
            </a:pPr>
            <a:r>
              <a:rPr lang="en-US" sz="2400" dirty="0"/>
              <a:t>Eventually you’ll want to get rid of the data you’ve stored. Session data exists in two places—in an array during the execution of the script and in a text file—so you’ll need to delete both</a:t>
            </a:r>
            <a:r>
              <a:rPr lang="en-US" sz="2400" dirty="0" smtClean="0"/>
              <a:t>.</a:t>
            </a:r>
          </a:p>
          <a:p>
            <a:pPr marL="0" indent="0">
              <a:buNone/>
            </a:pPr>
            <a:endParaRPr lang="en-US" sz="2400" dirty="0" smtClean="0"/>
          </a:p>
          <a:p>
            <a:pPr marL="0" indent="0">
              <a:buNone/>
            </a:pPr>
            <a:r>
              <a:rPr lang="en-US" sz="2400" dirty="0"/>
              <a:t>First you begin with the </a:t>
            </a:r>
            <a:r>
              <a:rPr lang="en-US" sz="2400" b="1" dirty="0" err="1"/>
              <a:t>session_start</a:t>
            </a:r>
            <a:r>
              <a:rPr lang="en-US" sz="2400" b="1" dirty="0"/>
              <a:t>() </a:t>
            </a:r>
            <a:r>
              <a:rPr lang="en-US" sz="2400" dirty="0"/>
              <a:t>function, as always:</a:t>
            </a:r>
          </a:p>
          <a:p>
            <a:pPr marL="0" indent="0">
              <a:buNone/>
            </a:pPr>
            <a:r>
              <a:rPr lang="en-US" sz="2400" b="1" dirty="0" err="1">
                <a:solidFill>
                  <a:srgbClr val="3C3C3C"/>
                </a:solidFill>
                <a:latin typeface="Roboto"/>
              </a:rPr>
              <a:t>session_start</a:t>
            </a:r>
            <a:r>
              <a:rPr lang="en-US" sz="2400" b="1" dirty="0">
                <a:solidFill>
                  <a:srgbClr val="3C3C3C"/>
                </a:solidFill>
                <a:latin typeface="Roboto"/>
              </a:rPr>
              <a:t>();</a:t>
            </a:r>
          </a:p>
          <a:p>
            <a:pPr marL="0" indent="0">
              <a:buNone/>
            </a:pPr>
            <a:endParaRPr lang="en-US" sz="2400" dirty="0"/>
          </a:p>
          <a:p>
            <a:pPr marL="0" indent="0">
              <a:buNone/>
            </a:pPr>
            <a:r>
              <a:rPr lang="en-US" sz="2400" dirty="0"/>
              <a:t>Next, clear the session variables by resetting the </a:t>
            </a:r>
            <a:r>
              <a:rPr lang="en-US" sz="2400" b="1" dirty="0"/>
              <a:t>$_SESSION </a:t>
            </a:r>
            <a:r>
              <a:rPr lang="en-US" sz="2400" dirty="0"/>
              <a:t>array:</a:t>
            </a:r>
          </a:p>
          <a:p>
            <a:pPr marL="0" indent="0">
              <a:buNone/>
            </a:pPr>
            <a:r>
              <a:rPr lang="en-US" sz="2400" b="1" dirty="0">
                <a:solidFill>
                  <a:srgbClr val="3C3C3C"/>
                </a:solidFill>
                <a:latin typeface="Roboto"/>
              </a:rPr>
              <a:t>$_SESSION = []; // Or </a:t>
            </a:r>
            <a:r>
              <a:rPr lang="en-US" sz="2400" b="1" dirty="0" smtClean="0">
                <a:solidFill>
                  <a:srgbClr val="3C3C3C"/>
                </a:solidFill>
                <a:latin typeface="Roboto"/>
              </a:rPr>
              <a:t>$_SESSION = </a:t>
            </a:r>
            <a:r>
              <a:rPr lang="en-US" sz="2400" b="1" dirty="0">
                <a:solidFill>
                  <a:srgbClr val="3C3C3C"/>
                </a:solidFill>
                <a:latin typeface="Roboto"/>
              </a:rPr>
              <a:t>array();</a:t>
            </a:r>
          </a:p>
          <a:p>
            <a:pPr marL="0" indent="0">
              <a:buNone/>
            </a:pPr>
            <a:endParaRPr lang="en-US" sz="2400" b="1" dirty="0">
              <a:solidFill>
                <a:srgbClr val="3C3C3C"/>
              </a:solidFill>
              <a:latin typeface="Roboto"/>
            </a:endParaRPr>
          </a:p>
          <a:p>
            <a:pPr marL="0" indent="0">
              <a:buNone/>
            </a:pPr>
            <a:r>
              <a:rPr lang="en-US" sz="2400" dirty="0"/>
              <a:t>Finally, remove the session data from the server (where it’s stored in temporary files).</a:t>
            </a:r>
          </a:p>
          <a:p>
            <a:pPr marL="0" indent="0">
              <a:buNone/>
            </a:pPr>
            <a:r>
              <a:rPr lang="en-US" sz="2400" b="1" dirty="0" err="1">
                <a:solidFill>
                  <a:srgbClr val="3C3C3C"/>
                </a:solidFill>
                <a:latin typeface="Roboto"/>
              </a:rPr>
              <a:t>session_destroy</a:t>
            </a:r>
            <a:r>
              <a:rPr lang="en-US" sz="2400" b="1" dirty="0">
                <a:solidFill>
                  <a:srgbClr val="3C3C3C"/>
                </a:solidFill>
                <a:latin typeface="Roboto"/>
              </a:rPr>
              <a:t>();</a:t>
            </a:r>
          </a:p>
          <a:p>
            <a:pPr marL="0" indent="0">
              <a:buNone/>
            </a:pPr>
            <a:endParaRPr lang="en-US" sz="2400" dirty="0"/>
          </a:p>
        </p:txBody>
      </p:sp>
    </p:spTree>
    <p:extLst>
      <p:ext uri="{BB962C8B-B14F-4D97-AF65-F5344CB8AC3E}">
        <p14:creationId xmlns:p14="http://schemas.microsoft.com/office/powerpoint/2010/main" val="2639925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E495-D918-4CDA-A4E4-2E85BA65AD5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3209995-62C6-4F41-97AE-15FE20FE4678}"/>
              </a:ext>
            </a:extLst>
          </p:cNvPr>
          <p:cNvSpPr>
            <a:spLocks noGrp="1"/>
          </p:cNvSpPr>
          <p:nvPr>
            <p:ph idx="1"/>
          </p:nvPr>
        </p:nvSpPr>
        <p:spPr>
          <a:xfrm>
            <a:off x="1251678" y="1394461"/>
            <a:ext cx="10178322" cy="5081154"/>
          </a:xfrm>
        </p:spPr>
        <p:txBody>
          <a:bodyPr>
            <a:normAutofit/>
          </a:bodyPr>
          <a:lstStyle/>
          <a:p>
            <a:pPr marL="0" indent="0">
              <a:buNone/>
            </a:pPr>
            <a:r>
              <a:rPr lang="en-US" sz="2400" dirty="0"/>
              <a:t>The Hypertext Transfer Protocol (HTTP) is a </a:t>
            </a:r>
            <a:r>
              <a:rPr lang="en-US" sz="2400" b="1" dirty="0"/>
              <a:t>stateless</a:t>
            </a:r>
            <a:r>
              <a:rPr lang="en-US" sz="2400" dirty="0"/>
              <a:t> technology, meaning there is no built-in method for tracking a user or remembering data from one page of an application to the next. </a:t>
            </a:r>
          </a:p>
          <a:p>
            <a:pPr marL="0" indent="0">
              <a:buNone/>
            </a:pPr>
            <a:r>
              <a:rPr lang="en-US" sz="2400" dirty="0"/>
              <a:t>This is a serious problem, because e-commerce applications, user registration and many other common online services rely on being able to follow the same user from page to page. Fortunately, maintaining state is quite simple with PHP.</a:t>
            </a:r>
          </a:p>
          <a:p>
            <a:pPr marL="0" indent="0">
              <a:buNone/>
            </a:pPr>
            <a:endParaRPr lang="en-US" sz="2400" dirty="0"/>
          </a:p>
          <a:p>
            <a:pPr marL="0" indent="0">
              <a:buNone/>
            </a:pPr>
            <a:r>
              <a:rPr lang="en-US" sz="2400" dirty="0"/>
              <a:t>This chapter discusses the two primary methods for tracking data: </a:t>
            </a:r>
            <a:r>
              <a:rPr lang="en-US" sz="2400" b="1" dirty="0"/>
              <a:t>cookies</a:t>
            </a:r>
            <a:r>
              <a:rPr lang="en-US" sz="2400" dirty="0"/>
              <a:t> and </a:t>
            </a:r>
            <a:r>
              <a:rPr lang="en-US" sz="2400" b="1" dirty="0"/>
              <a:t>sessions</a:t>
            </a:r>
            <a:r>
              <a:rPr lang="en-US" sz="2400" dirty="0"/>
              <a:t>.</a:t>
            </a:r>
          </a:p>
        </p:txBody>
      </p:sp>
    </p:spTree>
    <p:extLst>
      <p:ext uri="{BB962C8B-B14F-4D97-AF65-F5344CB8AC3E}">
        <p14:creationId xmlns:p14="http://schemas.microsoft.com/office/powerpoint/2010/main" val="329855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E495-D918-4CDA-A4E4-2E85BA65AD5A}"/>
              </a:ext>
            </a:extLst>
          </p:cNvPr>
          <p:cNvSpPr>
            <a:spLocks noGrp="1"/>
          </p:cNvSpPr>
          <p:nvPr>
            <p:ph type="title"/>
          </p:nvPr>
        </p:nvSpPr>
        <p:spPr/>
        <p:txBody>
          <a:bodyPr/>
          <a:lstStyle/>
          <a:p>
            <a:r>
              <a:rPr lang="en-US" dirty="0"/>
              <a:t>What Are Cookies?</a:t>
            </a:r>
          </a:p>
        </p:txBody>
      </p:sp>
      <p:sp>
        <p:nvSpPr>
          <p:cNvPr id="3" name="Content Placeholder 2">
            <a:extLst>
              <a:ext uri="{FF2B5EF4-FFF2-40B4-BE49-F238E27FC236}">
                <a16:creationId xmlns:a16="http://schemas.microsoft.com/office/drawing/2014/main" id="{83209995-62C6-4F41-97AE-15FE20FE4678}"/>
              </a:ext>
            </a:extLst>
          </p:cNvPr>
          <p:cNvSpPr>
            <a:spLocks noGrp="1"/>
          </p:cNvSpPr>
          <p:nvPr>
            <p:ph idx="1"/>
          </p:nvPr>
        </p:nvSpPr>
        <p:spPr>
          <a:xfrm>
            <a:off x="1251678" y="1394461"/>
            <a:ext cx="10178322" cy="5081154"/>
          </a:xfrm>
        </p:spPr>
        <p:txBody>
          <a:bodyPr>
            <a:normAutofit/>
          </a:bodyPr>
          <a:lstStyle/>
          <a:p>
            <a:pPr marL="0" indent="0">
              <a:buNone/>
            </a:pPr>
            <a:r>
              <a:rPr lang="en-US" sz="2400" dirty="0"/>
              <a:t>Without the use of cookies the server does not follow what individual users see and do. </a:t>
            </a:r>
          </a:p>
          <a:p>
            <a:pPr marL="0" indent="0">
              <a:buNone/>
            </a:pPr>
            <a:endParaRPr lang="en-US" sz="2400" dirty="0"/>
          </a:p>
          <a:p>
            <a:pPr marL="0" indent="0">
              <a:buNone/>
            </a:pPr>
            <a:r>
              <a:rPr lang="en-US" sz="2400" dirty="0"/>
              <a:t>Why is that a problem? If the server can’t track a user, there can be no shopping carts for making purchases online or popular sites that require user registration.</a:t>
            </a:r>
          </a:p>
          <a:p>
            <a:pPr marL="0" indent="0">
              <a:buNone/>
            </a:pPr>
            <a:endParaRPr lang="en-US" sz="2400" dirty="0"/>
          </a:p>
          <a:p>
            <a:pPr marL="0" indent="0">
              <a:buNone/>
            </a:pPr>
            <a:r>
              <a:rPr lang="en-US" sz="2400" dirty="0"/>
              <a:t>Cookies are simply a way for a server to store information on the user’s computer. By doing so, the server can remember the user over the course of a visit or through several visits. Think of a cookie as a name tag: You tell the server your name, and it gives you a name tag. Then it can know who you are by referring back to the name tag.</a:t>
            </a:r>
          </a:p>
        </p:txBody>
      </p:sp>
      <p:sp>
        <p:nvSpPr>
          <p:cNvPr id="4" name="Rectangle 3"/>
          <p:cNvSpPr/>
          <p:nvPr/>
        </p:nvSpPr>
        <p:spPr>
          <a:xfrm>
            <a:off x="1251678" y="6475615"/>
            <a:ext cx="6273449" cy="369332"/>
          </a:xfrm>
          <a:prstGeom prst="rect">
            <a:avLst/>
          </a:prstGeom>
        </p:spPr>
        <p:txBody>
          <a:bodyPr wrap="none">
            <a:spAutoFit/>
          </a:bodyPr>
          <a:lstStyle/>
          <a:p>
            <a:r>
              <a:rPr lang="en-US" dirty="0" smtClean="0"/>
              <a:t>PHP Cookies - https</a:t>
            </a:r>
            <a:r>
              <a:rPr lang="en-US" dirty="0"/>
              <a:t>://www.w3schools.com/php/php_cookies.asp</a:t>
            </a:r>
          </a:p>
        </p:txBody>
      </p:sp>
    </p:spTree>
    <p:extLst>
      <p:ext uri="{BB962C8B-B14F-4D97-AF65-F5344CB8AC3E}">
        <p14:creationId xmlns:p14="http://schemas.microsoft.com/office/powerpoint/2010/main" val="1338342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485AF94-2679-4AA3-9956-BF88FF9A2FCD}"/>
              </a:ext>
            </a:extLst>
          </p:cNvPr>
          <p:cNvSpPr>
            <a:spLocks noGrp="1"/>
          </p:cNvSpPr>
          <p:nvPr>
            <p:ph type="body" sz="half" idx="2"/>
          </p:nvPr>
        </p:nvSpPr>
        <p:spPr>
          <a:xfrm>
            <a:off x="8363305" y="247649"/>
            <a:ext cx="3092117" cy="6076172"/>
          </a:xfrm>
        </p:spPr>
        <p:txBody>
          <a:bodyPr>
            <a:normAutofit fontScale="85000" lnSpcReduction="10000"/>
          </a:bodyPr>
          <a:lstStyle/>
          <a:p>
            <a:r>
              <a:rPr lang="en-US" sz="2400" dirty="0"/>
              <a:t>Cookies are stored in the browser, but only the site that originally sent a cookie can read it. Also, the cookies are read by the site when the page on that site is requested by the browser. In other words, when the user enters a URL in the address bar and clicks Go (or whatever), the site reads any cookies it has access to and then serves up the requested page. This order is important because it dictates when and how cookies can be accessed.</a:t>
            </a:r>
          </a:p>
        </p:txBody>
      </p:sp>
      <p:pic>
        <p:nvPicPr>
          <p:cNvPr id="9" name="Picture 8">
            <a:extLst>
              <a:ext uri="{FF2B5EF4-FFF2-40B4-BE49-F238E27FC236}">
                <a16:creationId xmlns:a16="http://schemas.microsoft.com/office/drawing/2014/main" id="{D0F2B598-1C9C-4252-B288-74103B3431AD}"/>
              </a:ext>
            </a:extLst>
          </p:cNvPr>
          <p:cNvPicPr>
            <a:picLocks noChangeAspect="1"/>
          </p:cNvPicPr>
          <p:nvPr/>
        </p:nvPicPr>
        <p:blipFill>
          <a:blip r:embed="rId2"/>
          <a:stretch>
            <a:fillRect/>
          </a:stretch>
        </p:blipFill>
        <p:spPr>
          <a:xfrm>
            <a:off x="485775" y="247649"/>
            <a:ext cx="7455067" cy="4227491"/>
          </a:xfrm>
          <a:prstGeom prst="rect">
            <a:avLst/>
          </a:prstGeom>
        </p:spPr>
      </p:pic>
    </p:spTree>
    <p:extLst>
      <p:ext uri="{BB962C8B-B14F-4D97-AF65-F5344CB8AC3E}">
        <p14:creationId xmlns:p14="http://schemas.microsoft.com/office/powerpoint/2010/main" val="2118820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E495-D918-4CDA-A4E4-2E85BA65AD5A}"/>
              </a:ext>
            </a:extLst>
          </p:cNvPr>
          <p:cNvSpPr>
            <a:spLocks noGrp="1"/>
          </p:cNvSpPr>
          <p:nvPr>
            <p:ph type="title"/>
          </p:nvPr>
        </p:nvSpPr>
        <p:spPr/>
        <p:txBody>
          <a:bodyPr/>
          <a:lstStyle/>
          <a:p>
            <a:r>
              <a:rPr lang="en-US" dirty="0"/>
              <a:t>Creating Cookies</a:t>
            </a:r>
          </a:p>
        </p:txBody>
      </p:sp>
      <p:sp>
        <p:nvSpPr>
          <p:cNvPr id="3" name="Content Placeholder 2">
            <a:extLst>
              <a:ext uri="{FF2B5EF4-FFF2-40B4-BE49-F238E27FC236}">
                <a16:creationId xmlns:a16="http://schemas.microsoft.com/office/drawing/2014/main" id="{83209995-62C6-4F41-97AE-15FE20FE4678}"/>
              </a:ext>
            </a:extLst>
          </p:cNvPr>
          <p:cNvSpPr>
            <a:spLocks noGrp="1"/>
          </p:cNvSpPr>
          <p:nvPr>
            <p:ph idx="1"/>
          </p:nvPr>
        </p:nvSpPr>
        <p:spPr>
          <a:xfrm>
            <a:off x="1251678" y="1394461"/>
            <a:ext cx="10178322" cy="5081154"/>
          </a:xfrm>
        </p:spPr>
        <p:txBody>
          <a:bodyPr>
            <a:normAutofit lnSpcReduction="10000"/>
          </a:bodyPr>
          <a:lstStyle/>
          <a:p>
            <a:pPr marL="0" indent="0">
              <a:buNone/>
            </a:pPr>
            <a:r>
              <a:rPr lang="en-US" sz="2400" dirty="0"/>
              <a:t>An important thing to understand about cookies is that </a:t>
            </a:r>
            <a:r>
              <a:rPr lang="en-US" sz="2400" i="1" dirty="0"/>
              <a:t>they must be sent from the server to the client prior to any other information</a:t>
            </a:r>
            <a:r>
              <a:rPr lang="en-US" sz="2400" dirty="0"/>
              <a:t>. This means a script should send cookies before any print statement, before including an external file that contains HTML, and so forth.</a:t>
            </a:r>
          </a:p>
          <a:p>
            <a:pPr marL="0" indent="0">
              <a:buNone/>
            </a:pPr>
            <a:endParaRPr lang="en-US" sz="2400" dirty="0"/>
          </a:p>
          <a:p>
            <a:pPr marL="0" indent="0">
              <a:buNone/>
            </a:pPr>
            <a:r>
              <a:rPr lang="en-US" sz="2400" dirty="0"/>
              <a:t>Cookies are sent using the </a:t>
            </a:r>
            <a:r>
              <a:rPr lang="en-US" sz="2000" b="1" i="0" dirty="0" err="1">
                <a:solidFill>
                  <a:srgbClr val="3C3C3C"/>
                </a:solidFill>
                <a:effectLst/>
                <a:latin typeface="Roboto"/>
              </a:rPr>
              <a:t>setcookie</a:t>
            </a:r>
            <a:r>
              <a:rPr lang="en-US" sz="2000" b="1" i="0" dirty="0">
                <a:solidFill>
                  <a:srgbClr val="3C3C3C"/>
                </a:solidFill>
                <a:effectLst/>
                <a:latin typeface="Roboto"/>
              </a:rPr>
              <a:t>() </a:t>
            </a:r>
            <a:r>
              <a:rPr lang="en-US" sz="2400" dirty="0"/>
              <a:t>function:</a:t>
            </a:r>
          </a:p>
          <a:p>
            <a:pPr marL="0" indent="0">
              <a:buNone/>
            </a:pPr>
            <a:endParaRPr lang="en-US" sz="2400" dirty="0"/>
          </a:p>
          <a:p>
            <a:pPr marL="0" indent="0">
              <a:buNone/>
            </a:pPr>
            <a:r>
              <a:rPr lang="en-US" sz="2400" dirty="0"/>
              <a:t>You can continue to send more cookies to the browser with subsequent uses of the </a:t>
            </a:r>
            <a:r>
              <a:rPr lang="en-US" sz="2400" dirty="0" err="1"/>
              <a:t>setcookie</a:t>
            </a:r>
            <a:r>
              <a:rPr lang="en-US" sz="2400" dirty="0"/>
              <a:t>() function, although you’re limited by the browser as to how many cookies can be sent from the same site. There’s no universal, hard limit as to how many cookies a browser will accept from one site, but you should keep the number to a minimum.</a:t>
            </a:r>
          </a:p>
        </p:txBody>
      </p:sp>
    </p:spTree>
    <p:extLst>
      <p:ext uri="{BB962C8B-B14F-4D97-AF65-F5344CB8AC3E}">
        <p14:creationId xmlns:p14="http://schemas.microsoft.com/office/powerpoint/2010/main" val="302041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E495-D918-4CDA-A4E4-2E85BA65AD5A}"/>
              </a:ext>
            </a:extLst>
          </p:cNvPr>
          <p:cNvSpPr>
            <a:spLocks noGrp="1"/>
          </p:cNvSpPr>
          <p:nvPr>
            <p:ph type="title"/>
          </p:nvPr>
        </p:nvSpPr>
        <p:spPr/>
        <p:txBody>
          <a:bodyPr/>
          <a:lstStyle/>
          <a:p>
            <a:r>
              <a:rPr lang="en-US" dirty="0"/>
              <a:t>Creating Cookies</a:t>
            </a:r>
          </a:p>
        </p:txBody>
      </p:sp>
      <p:sp>
        <p:nvSpPr>
          <p:cNvPr id="3" name="Content Placeholder 2">
            <a:extLst>
              <a:ext uri="{FF2B5EF4-FFF2-40B4-BE49-F238E27FC236}">
                <a16:creationId xmlns:a16="http://schemas.microsoft.com/office/drawing/2014/main" id="{83209995-62C6-4F41-97AE-15FE20FE4678}"/>
              </a:ext>
            </a:extLst>
          </p:cNvPr>
          <p:cNvSpPr>
            <a:spLocks noGrp="1"/>
          </p:cNvSpPr>
          <p:nvPr>
            <p:ph idx="1"/>
          </p:nvPr>
        </p:nvSpPr>
        <p:spPr>
          <a:xfrm>
            <a:off x="1251678" y="1394461"/>
            <a:ext cx="10178322" cy="5081154"/>
          </a:xfrm>
        </p:spPr>
        <p:txBody>
          <a:bodyPr>
            <a:normAutofit/>
          </a:bodyPr>
          <a:lstStyle/>
          <a:p>
            <a:pPr marL="0" indent="0">
              <a:buNone/>
            </a:pPr>
            <a:r>
              <a:rPr lang="en-US" sz="2400" dirty="0"/>
              <a:t>When creating cookies use a variable for the name or value attribute of your cookies:</a:t>
            </a:r>
          </a:p>
          <a:p>
            <a:pPr marL="0" indent="0">
              <a:buNone/>
            </a:pPr>
            <a:endParaRPr lang="en-US" sz="2400" dirty="0"/>
          </a:p>
          <a:p>
            <a:pPr marL="0" indent="0">
              <a:buNone/>
            </a:pPr>
            <a:r>
              <a:rPr lang="en-US" b="1" dirty="0" err="1">
                <a:solidFill>
                  <a:srgbClr val="3C3C3C"/>
                </a:solidFill>
                <a:latin typeface="Roboto"/>
              </a:rPr>
              <a:t>setcookie</a:t>
            </a:r>
            <a:r>
              <a:rPr lang="en-US" b="1" dirty="0">
                <a:solidFill>
                  <a:srgbClr val="3C3C3C"/>
                </a:solidFill>
                <a:latin typeface="Roboto"/>
              </a:rPr>
              <a:t>($</a:t>
            </a:r>
            <a:r>
              <a:rPr lang="en-US" b="1" dirty="0" err="1">
                <a:solidFill>
                  <a:srgbClr val="3C3C3C"/>
                </a:solidFill>
                <a:latin typeface="Roboto"/>
              </a:rPr>
              <a:t>cookie_name</a:t>
            </a:r>
            <a:r>
              <a:rPr lang="en-US" b="1" dirty="0">
                <a:solidFill>
                  <a:srgbClr val="3C3C3C"/>
                </a:solidFill>
                <a:latin typeface="Roboto"/>
              </a:rPr>
              <a:t>, $</a:t>
            </a:r>
            <a:r>
              <a:rPr lang="en-US" b="1" dirty="0" err="1">
                <a:solidFill>
                  <a:srgbClr val="3C3C3C"/>
                </a:solidFill>
                <a:latin typeface="Roboto"/>
              </a:rPr>
              <a:t>cookie_value</a:t>
            </a:r>
            <a:r>
              <a:rPr lang="en-US" b="1" dirty="0">
                <a:solidFill>
                  <a:srgbClr val="3C3C3C"/>
                </a:solidFill>
                <a:latin typeface="Roboto"/>
              </a:rPr>
              <a:t>);</a:t>
            </a:r>
          </a:p>
        </p:txBody>
      </p:sp>
      <p:sp>
        <p:nvSpPr>
          <p:cNvPr id="4" name="Rectangle 3"/>
          <p:cNvSpPr/>
          <p:nvPr/>
        </p:nvSpPr>
        <p:spPr>
          <a:xfrm>
            <a:off x="1251678" y="3851900"/>
            <a:ext cx="10178322" cy="923330"/>
          </a:xfrm>
          <a:prstGeom prst="rect">
            <a:avLst/>
          </a:prstGeom>
          <a:solidFill>
            <a:schemeClr val="bg1"/>
          </a:solidFill>
        </p:spPr>
        <p:txBody>
          <a:bodyPr wrap="square">
            <a:spAutoFit/>
          </a:bodyPr>
          <a:lstStyle/>
          <a:p>
            <a:r>
              <a:rPr lang="en-US" b="1" dirty="0" err="1">
                <a:solidFill>
                  <a:srgbClr val="000000"/>
                </a:solidFill>
                <a:latin typeface="Courier New Bold" panose="02070609020205020404" pitchFamily="49" charset="0"/>
              </a:rPr>
              <a:t>setcookie</a:t>
            </a:r>
            <a:r>
              <a:rPr lang="en-US" b="1" dirty="0">
                <a:solidFill>
                  <a:srgbClr val="000000"/>
                </a:solidFill>
                <a:latin typeface="Courier New Bold" panose="02070609020205020404" pitchFamily="49" charset="0"/>
              </a:rPr>
              <a:t>('</a:t>
            </a:r>
            <a:r>
              <a:rPr lang="en-US" b="1" dirty="0" err="1">
                <a:solidFill>
                  <a:srgbClr val="000000"/>
                </a:solidFill>
                <a:latin typeface="Courier New Bold" panose="02070609020205020404" pitchFamily="49" charset="0"/>
              </a:rPr>
              <a:t>CookieName</a:t>
            </a:r>
            <a:r>
              <a:rPr lang="en-US" b="1" dirty="0">
                <a:solidFill>
                  <a:srgbClr val="000000"/>
                </a:solidFill>
                <a:latin typeface="Courier New Bold" panose="02070609020205020404" pitchFamily="49" charset="0"/>
              </a:rPr>
              <a:t>', 'This is the cookie value</a:t>
            </a:r>
            <a:r>
              <a:rPr lang="en-US" b="1" dirty="0" smtClean="0">
                <a:solidFill>
                  <a:srgbClr val="000000"/>
                </a:solidFill>
                <a:latin typeface="Courier New Bold" panose="02070609020205020404" pitchFamily="49" charset="0"/>
              </a:rPr>
              <a:t>.');</a:t>
            </a:r>
          </a:p>
          <a:p>
            <a:r>
              <a:rPr lang="en-US" b="1" dirty="0" err="1">
                <a:solidFill>
                  <a:srgbClr val="000000"/>
                </a:solidFill>
                <a:latin typeface="Courier New Bold" panose="02070609020205020404" pitchFamily="49" charset="0"/>
              </a:rPr>
              <a:t>setcookie</a:t>
            </a:r>
            <a:r>
              <a:rPr lang="en-US" b="1" dirty="0">
                <a:solidFill>
                  <a:srgbClr val="000000"/>
                </a:solidFill>
                <a:latin typeface="Courier New Bold" panose="02070609020205020404" pitchFamily="49" charset="0"/>
              </a:rPr>
              <a:t>('name2', 'some value');</a:t>
            </a:r>
            <a:r>
              <a:rPr lang="en-US" dirty="0"/>
              <a:t/>
            </a:r>
            <a:br>
              <a:rPr lang="en-US" dirty="0"/>
            </a:br>
            <a:r>
              <a:rPr lang="en-US" b="1" dirty="0" err="1">
                <a:solidFill>
                  <a:srgbClr val="000000"/>
                </a:solidFill>
                <a:latin typeface="Courier New Bold" panose="02070609020205020404" pitchFamily="49" charset="0"/>
              </a:rPr>
              <a:t>setcookie</a:t>
            </a:r>
            <a:r>
              <a:rPr lang="en-US" b="1" dirty="0">
                <a:solidFill>
                  <a:srgbClr val="000000"/>
                </a:solidFill>
                <a:latin typeface="Courier New Bold" panose="02070609020205020404" pitchFamily="49" charset="0"/>
              </a:rPr>
              <a:t>('name3', 'another value');</a:t>
            </a:r>
            <a:endParaRPr lang="en-US" dirty="0"/>
          </a:p>
        </p:txBody>
      </p:sp>
      <p:sp>
        <p:nvSpPr>
          <p:cNvPr id="5" name="Rectangle 4"/>
          <p:cNvSpPr/>
          <p:nvPr/>
        </p:nvSpPr>
        <p:spPr>
          <a:xfrm>
            <a:off x="1251678" y="6488668"/>
            <a:ext cx="8516049" cy="369332"/>
          </a:xfrm>
          <a:prstGeom prst="rect">
            <a:avLst/>
          </a:prstGeom>
        </p:spPr>
        <p:txBody>
          <a:bodyPr wrap="none">
            <a:spAutoFit/>
          </a:bodyPr>
          <a:lstStyle/>
          <a:p>
            <a:r>
              <a:rPr lang="en-US" dirty="0" smtClean="0"/>
              <a:t>PHP </a:t>
            </a:r>
            <a:r>
              <a:rPr lang="en-US" dirty="0" err="1" smtClean="0"/>
              <a:t>setcookie</a:t>
            </a:r>
            <a:r>
              <a:rPr lang="en-US" dirty="0" smtClean="0"/>
              <a:t>() Function - https</a:t>
            </a:r>
            <a:r>
              <a:rPr lang="en-US" dirty="0"/>
              <a:t>://www.w3schools.com/php/func_network_setcookie.asp</a:t>
            </a:r>
          </a:p>
        </p:txBody>
      </p:sp>
    </p:spTree>
    <p:extLst>
      <p:ext uri="{BB962C8B-B14F-4D97-AF65-F5344CB8AC3E}">
        <p14:creationId xmlns:p14="http://schemas.microsoft.com/office/powerpoint/2010/main" val="2553901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E495-D918-4CDA-A4E4-2E85BA65AD5A}"/>
              </a:ext>
            </a:extLst>
          </p:cNvPr>
          <p:cNvSpPr>
            <a:spLocks noGrp="1"/>
          </p:cNvSpPr>
          <p:nvPr>
            <p:ph type="title"/>
          </p:nvPr>
        </p:nvSpPr>
        <p:spPr/>
        <p:txBody>
          <a:bodyPr/>
          <a:lstStyle/>
          <a:p>
            <a:r>
              <a:rPr lang="en-US" dirty="0"/>
              <a:t>Reading from Cookies</a:t>
            </a:r>
          </a:p>
        </p:txBody>
      </p:sp>
      <p:sp>
        <p:nvSpPr>
          <p:cNvPr id="3" name="Content Placeholder 2">
            <a:extLst>
              <a:ext uri="{FF2B5EF4-FFF2-40B4-BE49-F238E27FC236}">
                <a16:creationId xmlns:a16="http://schemas.microsoft.com/office/drawing/2014/main" id="{83209995-62C6-4F41-97AE-15FE20FE4678}"/>
              </a:ext>
            </a:extLst>
          </p:cNvPr>
          <p:cNvSpPr>
            <a:spLocks noGrp="1"/>
          </p:cNvSpPr>
          <p:nvPr>
            <p:ph idx="1"/>
          </p:nvPr>
        </p:nvSpPr>
        <p:spPr>
          <a:xfrm>
            <a:off x="1251678" y="1394461"/>
            <a:ext cx="10178322" cy="5081154"/>
          </a:xfrm>
        </p:spPr>
        <p:txBody>
          <a:bodyPr>
            <a:normAutofit/>
          </a:bodyPr>
          <a:lstStyle/>
          <a:p>
            <a:pPr marL="0" indent="0">
              <a:buNone/>
            </a:pPr>
            <a:r>
              <a:rPr lang="en-US" sz="2400" dirty="0"/>
              <a:t>Just as form data is stored in the $_POST array (assuming it used the POST method), the </a:t>
            </a:r>
            <a:r>
              <a:rPr lang="en-US" b="1" dirty="0" err="1">
                <a:solidFill>
                  <a:srgbClr val="3C3C3C"/>
                </a:solidFill>
                <a:latin typeface="Roboto"/>
              </a:rPr>
              <a:t>setcookie</a:t>
            </a:r>
            <a:r>
              <a:rPr lang="en-US" b="1" dirty="0">
                <a:solidFill>
                  <a:srgbClr val="3C3C3C"/>
                </a:solidFill>
                <a:latin typeface="Roboto"/>
              </a:rPr>
              <a:t>()</a:t>
            </a:r>
            <a:r>
              <a:rPr lang="en-US" sz="2400" dirty="0"/>
              <a:t> function places cookie data in the </a:t>
            </a:r>
            <a:r>
              <a:rPr lang="en-US" b="1" dirty="0">
                <a:solidFill>
                  <a:srgbClr val="3C3C3C"/>
                </a:solidFill>
                <a:latin typeface="Roboto"/>
              </a:rPr>
              <a:t>$_COOKIE array. </a:t>
            </a:r>
          </a:p>
          <a:p>
            <a:pPr marL="0" indent="0">
              <a:buNone/>
            </a:pPr>
            <a:r>
              <a:rPr lang="en-US" sz="2400" dirty="0"/>
              <a:t>To retrieve a value from a cookie, you only need to refer to the cookie name as the index of this array.</a:t>
            </a:r>
          </a:p>
          <a:p>
            <a:pPr marL="0" indent="0">
              <a:buNone/>
            </a:pPr>
            <a:endParaRPr lang="en-US" sz="2400" dirty="0"/>
          </a:p>
          <a:p>
            <a:pPr marL="0" indent="0">
              <a:buNone/>
            </a:pPr>
            <a:r>
              <a:rPr lang="en-US" sz="2400" dirty="0"/>
              <a:t>For example, to retrieve the value of the cookie established with the line </a:t>
            </a:r>
          </a:p>
          <a:p>
            <a:pPr marL="0" indent="0">
              <a:buNone/>
            </a:pPr>
            <a:r>
              <a:rPr lang="en-US" b="1" dirty="0" err="1">
                <a:solidFill>
                  <a:srgbClr val="3C3C3C"/>
                </a:solidFill>
                <a:latin typeface="Roboto"/>
              </a:rPr>
              <a:t>setcookie</a:t>
            </a:r>
            <a:r>
              <a:rPr lang="en-US" b="1" dirty="0">
                <a:solidFill>
                  <a:srgbClr val="3C3C3C"/>
                </a:solidFill>
                <a:latin typeface="Roboto"/>
              </a:rPr>
              <a:t>('user', 'trout’); </a:t>
            </a:r>
          </a:p>
          <a:p>
            <a:pPr marL="0" indent="0">
              <a:buNone/>
            </a:pPr>
            <a:r>
              <a:rPr lang="en-US" sz="2400" dirty="0"/>
              <a:t>you would use the variable </a:t>
            </a:r>
            <a:r>
              <a:rPr lang="en-US" b="1" dirty="0">
                <a:solidFill>
                  <a:srgbClr val="3C3C3C"/>
                </a:solidFill>
                <a:latin typeface="Roboto"/>
              </a:rPr>
              <a:t>$_COOKIE['user’].</a:t>
            </a:r>
          </a:p>
          <a:p>
            <a:pPr marL="0" indent="0">
              <a:buNone/>
            </a:pPr>
            <a:endParaRPr lang="en-US" b="1" dirty="0">
              <a:solidFill>
                <a:srgbClr val="3C3C3C"/>
              </a:solidFill>
              <a:latin typeface="Roboto"/>
            </a:endParaRPr>
          </a:p>
          <a:p>
            <a:pPr marL="0" indent="0">
              <a:buNone/>
            </a:pPr>
            <a:endParaRPr lang="en-US" b="1" dirty="0">
              <a:solidFill>
                <a:srgbClr val="3C3C3C"/>
              </a:solidFill>
              <a:latin typeface="Roboto"/>
            </a:endParaRPr>
          </a:p>
        </p:txBody>
      </p:sp>
    </p:spTree>
    <p:extLst>
      <p:ext uri="{BB962C8B-B14F-4D97-AF65-F5344CB8AC3E}">
        <p14:creationId xmlns:p14="http://schemas.microsoft.com/office/powerpoint/2010/main" val="3478985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E495-D918-4CDA-A4E4-2E85BA65AD5A}"/>
              </a:ext>
            </a:extLst>
          </p:cNvPr>
          <p:cNvSpPr>
            <a:spLocks noGrp="1"/>
          </p:cNvSpPr>
          <p:nvPr>
            <p:ph type="title"/>
          </p:nvPr>
        </p:nvSpPr>
        <p:spPr/>
        <p:txBody>
          <a:bodyPr/>
          <a:lstStyle/>
          <a:p>
            <a:r>
              <a:rPr lang="en-US" dirty="0"/>
              <a:t>Reading from Cookies</a:t>
            </a:r>
          </a:p>
        </p:txBody>
      </p:sp>
      <p:sp>
        <p:nvSpPr>
          <p:cNvPr id="3" name="Content Placeholder 2">
            <a:extLst>
              <a:ext uri="{FF2B5EF4-FFF2-40B4-BE49-F238E27FC236}">
                <a16:creationId xmlns:a16="http://schemas.microsoft.com/office/drawing/2014/main" id="{83209995-62C6-4F41-97AE-15FE20FE4678}"/>
              </a:ext>
            </a:extLst>
          </p:cNvPr>
          <p:cNvSpPr>
            <a:spLocks noGrp="1"/>
          </p:cNvSpPr>
          <p:nvPr>
            <p:ph idx="1"/>
          </p:nvPr>
        </p:nvSpPr>
        <p:spPr>
          <a:xfrm>
            <a:off x="1251678" y="1394461"/>
            <a:ext cx="10178322" cy="5081154"/>
          </a:xfrm>
        </p:spPr>
        <p:txBody>
          <a:bodyPr>
            <a:normAutofit/>
          </a:bodyPr>
          <a:lstStyle/>
          <a:p>
            <a:pPr marL="0" indent="0">
              <a:buNone/>
            </a:pPr>
            <a:r>
              <a:rPr lang="en-US" sz="2400" dirty="0"/>
              <a:t>Unless you change the cookie’s parameters the cookie will automatically be accessible to every other page in your web application.</a:t>
            </a:r>
          </a:p>
          <a:p>
            <a:pPr marL="0" indent="0">
              <a:buNone/>
            </a:pPr>
            <a:r>
              <a:rPr lang="en-US" sz="2400" dirty="0"/>
              <a:t> However a cookie is never accessible to a script immediately after it’s been sent. </a:t>
            </a:r>
          </a:p>
          <a:p>
            <a:pPr marL="0" indent="0">
              <a:buNone/>
            </a:pPr>
            <a:endParaRPr lang="en-US" sz="2400" dirty="0"/>
          </a:p>
          <a:p>
            <a:pPr marL="0" indent="0">
              <a:buNone/>
            </a:pPr>
            <a:r>
              <a:rPr lang="en-US" sz="2400" dirty="0"/>
              <a:t>You can’t do this:</a:t>
            </a:r>
          </a:p>
          <a:p>
            <a:pPr marL="0" indent="0">
              <a:buNone/>
            </a:pPr>
            <a:r>
              <a:rPr lang="en-US" b="1" dirty="0" err="1">
                <a:solidFill>
                  <a:srgbClr val="3C3C3C"/>
                </a:solidFill>
                <a:latin typeface="Roboto"/>
              </a:rPr>
              <a:t>setcookie</a:t>
            </a:r>
            <a:r>
              <a:rPr lang="en-US" b="1" dirty="0">
                <a:solidFill>
                  <a:srgbClr val="3C3C3C"/>
                </a:solidFill>
                <a:latin typeface="Roboto"/>
              </a:rPr>
              <a:t>('user', </a:t>
            </a:r>
            <a:r>
              <a:rPr lang="en-US" b="1" dirty="0" smtClean="0">
                <a:solidFill>
                  <a:srgbClr val="3C3C3C"/>
                </a:solidFill>
                <a:latin typeface="Roboto"/>
              </a:rPr>
              <a:t>'trout'); </a:t>
            </a:r>
            <a:endParaRPr lang="en-US" b="1" dirty="0">
              <a:solidFill>
                <a:srgbClr val="3C3C3C"/>
              </a:solidFill>
              <a:latin typeface="Roboto"/>
            </a:endParaRPr>
          </a:p>
          <a:p>
            <a:pPr marL="0" indent="0">
              <a:buNone/>
            </a:pPr>
            <a:r>
              <a:rPr lang="en-US" b="1" dirty="0">
                <a:solidFill>
                  <a:srgbClr val="3C3C3C"/>
                </a:solidFill>
                <a:latin typeface="Roboto"/>
              </a:rPr>
              <a:t>print $_COOKIE['user']; // No value</a:t>
            </a:r>
          </a:p>
          <a:p>
            <a:pPr marL="0" indent="0">
              <a:buNone/>
            </a:pPr>
            <a:endParaRPr lang="en-US" b="1" dirty="0">
              <a:solidFill>
                <a:srgbClr val="3C3C3C"/>
              </a:solidFill>
              <a:latin typeface="Roboto"/>
            </a:endParaRPr>
          </a:p>
          <a:p>
            <a:pPr marL="0" indent="0">
              <a:buNone/>
            </a:pPr>
            <a:endParaRPr lang="en-US" b="1" dirty="0">
              <a:solidFill>
                <a:srgbClr val="3C3C3C"/>
              </a:solidFill>
              <a:latin typeface="Roboto"/>
            </a:endParaRPr>
          </a:p>
        </p:txBody>
      </p:sp>
    </p:spTree>
    <p:extLst>
      <p:ext uri="{BB962C8B-B14F-4D97-AF65-F5344CB8AC3E}">
        <p14:creationId xmlns:p14="http://schemas.microsoft.com/office/powerpoint/2010/main" val="1930150628"/>
      </p:ext>
    </p:extLst>
  </p:cSld>
  <p:clrMapOvr>
    <a:masterClrMapping/>
  </p:clrMapOvr>
</p:sld>
</file>

<file path=ppt/theme/theme1.xml><?xml version="1.0" encoding="utf-8"?>
<a:theme xmlns:a="http://schemas.openxmlformats.org/drawingml/2006/main" name="Badg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otalTime>5206</TotalTime>
  <Words>1746</Words>
  <Application>Microsoft Office PowerPoint</Application>
  <PresentationFormat>Widescreen</PresentationFormat>
  <Paragraphs>130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Roboto</vt:lpstr>
      <vt:lpstr>Arial</vt:lpstr>
      <vt:lpstr>Courier New Bold</vt:lpstr>
      <vt:lpstr>Gill Sans MT</vt:lpstr>
      <vt:lpstr>Impact</vt:lpstr>
      <vt:lpstr>Badge</vt:lpstr>
      <vt:lpstr>PHP for the Web</vt:lpstr>
      <vt:lpstr>PowerPoint Presentation</vt:lpstr>
      <vt:lpstr>Introduction</vt:lpstr>
      <vt:lpstr>What Are Cookies?</vt:lpstr>
      <vt:lpstr>PowerPoint Presentation</vt:lpstr>
      <vt:lpstr>Creating Cookies</vt:lpstr>
      <vt:lpstr>Creating Cookies</vt:lpstr>
      <vt:lpstr>Reading from Cookies</vt:lpstr>
      <vt:lpstr>Reading from Cookies</vt:lpstr>
      <vt:lpstr>Adding Parameters to a Cookie</vt:lpstr>
      <vt:lpstr>Adding Parameters to a Cookie</vt:lpstr>
      <vt:lpstr>Adding Parameters to a Cookie</vt:lpstr>
      <vt:lpstr>Deleting a Cookie</vt:lpstr>
      <vt:lpstr>Deleting a Cookie</vt:lpstr>
      <vt:lpstr>What Are Sessions?</vt:lpstr>
      <vt:lpstr>What Are Sessions?</vt:lpstr>
      <vt:lpstr>Creating a Session</vt:lpstr>
      <vt:lpstr>Creating a Session</vt:lpstr>
      <vt:lpstr>Accessing Session Variables</vt:lpstr>
      <vt:lpstr>Deleting a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FOR WEB</dc:title>
  <dc:creator>Nicole Perpignand</dc:creator>
  <cp:lastModifiedBy>Dupeire, Wesley</cp:lastModifiedBy>
  <cp:revision>71</cp:revision>
  <dcterms:created xsi:type="dcterms:W3CDTF">2020-05-19T15:29:30Z</dcterms:created>
  <dcterms:modified xsi:type="dcterms:W3CDTF">2020-08-12T13:24:08Z</dcterms:modified>
</cp:coreProperties>
</file>