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4F7644E-282E-40BD-ABE0-3E5578C762FA}">
  <a:tblStyle styleId="{74F7644E-282E-40BD-ABE0-3E5578C762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Nunito-regular.fntdata"/><Relationship Id="rId21" Type="http://schemas.openxmlformats.org/officeDocument/2006/relationships/slide" Target="slides/slide15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Nuni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56c0de1bf7_0_1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56c0de1bf7_0_1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56c17f94de_1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56c17f94de_1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56c17f94de_1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56c17f94de_1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56c17f94de_1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56c17f94de_1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56c17f94de_1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56c17f94de_1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56c17f94de_1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56c17f94de_1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6c0de1bf7_0_1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6c0de1bf7_0_1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6c0de1bf7_0_1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6c0de1bf7_0_1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6c0de1bf7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56c0de1bf7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6c0de1bf7_0_1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56c0de1bf7_0_1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56c0de1bf7_0_1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56c0de1bf7_0_1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56c0de1bf7_0_1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56c0de1bf7_0_1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56c0de1bf7_0_1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56c0de1bf7_0_1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56c0de1bf7_0_1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56c0de1bf7_0_1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rami-levy.co.il/he/dashboard/addresses" TargetMode="External"/><Relationship Id="rId4" Type="http://schemas.openxmlformats.org/officeDocument/2006/relationships/hyperlink" Target="https://club.rami-levy.co.il/members/join" TargetMode="External"/><Relationship Id="rId5" Type="http://schemas.openxmlformats.org/officeDocument/2006/relationships/hyperlink" Target="https://club.rami-levy.co.il/members/join" TargetMode="External"/><Relationship Id="rId6" Type="http://schemas.openxmlformats.org/officeDocument/2006/relationships/hyperlink" Target="https://club.rami-levy.co.il/members/join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5689550" y="630225"/>
            <a:ext cx="3013800" cy="109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מסמך STR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2417250" y="3302125"/>
            <a:ext cx="6331500" cy="1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הבודקים: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ארטיום קרבצוב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דוד מחטריאן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רזאן עיסא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למא אלטורי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מישל דסייטניקוב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תוצאות הבדיקות לפי חומרה</a:t>
            </a:r>
            <a:endParaRPr/>
          </a:p>
        </p:txBody>
      </p:sp>
      <p:graphicFrame>
        <p:nvGraphicFramePr>
          <p:cNvPr id="189" name="Google Shape;189;p22"/>
          <p:cNvGraphicFramePr/>
          <p:nvPr/>
        </p:nvGraphicFramePr>
        <p:xfrm>
          <a:off x="952500" y="2229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{74F7644E-282E-40BD-ABE0-3E5578C762FA}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Very High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High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Medium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Low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סקירת תקלות</a:t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רמת חומרה Medium:</a:t>
            </a:r>
            <a:endParaRPr/>
          </a:p>
          <a:p>
            <a:pPr indent="-311150" lvl="0" marL="457200" rtl="1" algn="r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בשינוי והוספת כתובת חדש למשלוח ניתן לרשום פרטים לא קיימים ומערכת תאפשר לשמור את הכתובת לא נכונה -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לינק לתקלה</a:t>
            </a:r>
            <a:endParaRPr/>
          </a:p>
          <a:p>
            <a:pPr indent="-311150" lvl="0" marL="457200" rtl="1" algn="r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בתהליך הצטרפות למועדון ניתן לרשום פרטי הכתובת לא קיימים ולשמור את הפרטים -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לינק לתקלה</a:t>
            </a:r>
            <a:endParaRPr/>
          </a:p>
          <a:p>
            <a:pPr indent="-311150" lvl="0" marL="457200" rtl="1" algn="r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בתהליך הצטרפות למועדון ניתן להצטרף בעזרת מייל לא תקין -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לינק לתקלה</a:t>
            </a:r>
            <a:endParaRPr/>
          </a:p>
          <a:p>
            <a:pPr indent="-311150" lvl="0" marL="457200" rtl="1" algn="r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בתהליך הצטרפות למועדון ניתן להצטרף ללא מילוי שדה חובה (שם הרחוב) - </a:t>
            </a:r>
            <a:r>
              <a:rPr lang="en-GB" u="sng">
                <a:solidFill>
                  <a:schemeClr val="hlink"/>
                </a:solidFill>
                <a:hlinkClick r:id="rId6"/>
              </a:rPr>
              <a:t>לינק לתקלה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מסקנות והמלצות</a:t>
            </a:r>
            <a:endParaRPr/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1" algn="r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האתר מוצג באופן ברור ונגיש לכל הגילאים</a:t>
            </a:r>
            <a:endParaRPr/>
          </a:p>
          <a:p>
            <a:pPr indent="-311150" lvl="0" marL="457200" rtl="1" algn="r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באתר נמצאה תקלה בנושא לשמירת הכתובות לא קיימות בכל התהליכים</a:t>
            </a:r>
            <a:r>
              <a:rPr lang="en-GB">
                <a:solidFill>
                  <a:srgbClr val="FF0000"/>
                </a:solidFill>
              </a:rPr>
              <a:t>*</a:t>
            </a:r>
            <a:endParaRPr>
              <a:solidFill>
                <a:srgbClr val="FF0000"/>
              </a:solidFill>
            </a:endParaRPr>
          </a:p>
          <a:p>
            <a:pPr indent="-311150" lvl="0" marL="457200" rtl="1" algn="r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כל התהליכים העיקריים - תהליך כניסה, הרשמה, קניית והוספת מוצרים, תשלום - עובדים באופן תקין </a:t>
            </a:r>
            <a:endParaRPr/>
          </a:p>
          <a:p>
            <a:pPr indent="-311150" lvl="0" marL="457200" rtl="1" algn="r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האתר מתנהג תקין, אין הבדל במהירות טעינת הדפים בדפדפנים שונים</a:t>
            </a:r>
            <a:endParaRPr/>
          </a:p>
          <a:p>
            <a:pPr indent="0" lvl="0" marL="457200" rtl="1" algn="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מסקנות והמלצות - תהליך העבודה</a:t>
            </a:r>
            <a:endParaRPr/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1" algn="r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בפרוייקט זה כדאי לעמוד בזמן מוגדר לכל שלב ולא לנסות לרוץ ממסמך למסמך. עדיף להיות בטוח שרשמנו כל מה שצריך במקום לחזור למסמך כבר בעבודה בשלב הבא</a:t>
            </a:r>
            <a:endParaRPr/>
          </a:p>
          <a:p>
            <a:pPr indent="-311150" lvl="0" marL="457200" rtl="1" algn="r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יש צורך לעצור ולדבר באופן קבוצתי על סדר פעולות וצורת ביצועי הפעולות, דברים כמו צורת כתיבה תרחישי בדיקה, עץ נושאים וכו''.</a:t>
            </a:r>
            <a:endParaRPr/>
          </a:p>
          <a:p>
            <a:pPr indent="-311150" lvl="0" marL="457200" rtl="1" algn="r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לפני ביצוע שלב כלשהו ניתן לעשות שיחה ולבנות לוח מסודר על סדר התהליכים ואז לבצע את השלב לפי הזמנים שניתן לביצוע בתור עבודת צוות.</a:t>
            </a:r>
            <a:endParaRPr/>
          </a:p>
          <a:p>
            <a:pPr indent="-311150" lvl="0" marL="457200" rtl="1" algn="r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תוך כדי העבודה השלבים ותוכנית של הבדיקות היו הרבה יותר מובנות, והדברים ביצוע של הפרוייקט היה מובן.</a:t>
            </a:r>
            <a:endParaRPr/>
          </a:p>
          <a:p>
            <a:pPr indent="-311150" lvl="0" marL="457200" rtl="1" algn="r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 יש לבצע באופן מדוקדק כל חלק בעבודה.</a:t>
            </a:r>
            <a:endParaRPr/>
          </a:p>
          <a:p>
            <a:pPr indent="-311150" lvl="0" marL="457200" rtl="1" algn="r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 חזרה אחורה למסמכים קודמים שיצרנו עוזרת בהבנת התהליכים והוספה של פרטים חדשים שהתפספסו בהתחלה.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סיכום</a:t>
            </a:r>
            <a:endParaRPr/>
          </a:p>
        </p:txBody>
      </p:sp>
      <p:sp>
        <p:nvSpPr>
          <p:cNvPr id="213" name="Google Shape;213;p26"/>
          <p:cNvSpPr txBox="1"/>
          <p:nvPr>
            <p:ph idx="1" type="body"/>
          </p:nvPr>
        </p:nvSpPr>
        <p:spPr>
          <a:xfrm>
            <a:off x="819150" y="1628050"/>
            <a:ext cx="7505700" cy="28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האתר רמי לוי עמד בדרישות המוגדרות במסמכים STP והאפיון. האתר </a:t>
            </a:r>
            <a:r>
              <a:rPr lang="en-GB"/>
              <a:t>נראה</a:t>
            </a:r>
            <a:r>
              <a:rPr lang="en-GB"/>
              <a:t> תקין ללא תקלות ברמה קריטית אך לדעתנו חובה לתקן שמירת פרטי הכתובת בתהליכים מסוימים וגם ישנו צורך תיקון בשדות הצטרפות למועדון. </a:t>
            </a:r>
            <a:endParaRPr/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מבחינת תהליך העבודה, יש לציין כי בתחילת </a:t>
            </a:r>
            <a:r>
              <a:rPr lang="en-GB"/>
              <a:t>הפרויקט</a:t>
            </a:r>
            <a:r>
              <a:rPr lang="en-GB"/>
              <a:t> הייתה לנו כמות שאלות גדולה אך תוך כדי עבודה על </a:t>
            </a:r>
            <a:r>
              <a:rPr lang="en-GB"/>
              <a:t>הפרוייקט</a:t>
            </a:r>
            <a:r>
              <a:rPr lang="en-GB"/>
              <a:t> הסתדרנו וגילינו איך לבצע יצירת מסמכים, כתיבת תרחישי בדיקה והרצתן.</a:t>
            </a:r>
            <a:endParaRPr/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בסיכום, למדנו הרבה, ובפרוייקט הבא נלמד עוד יותר, תודה רבה לכולם!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סיימנו</a:t>
            </a:r>
            <a:endParaRPr/>
          </a:p>
        </p:txBody>
      </p:sp>
      <p:pic>
        <p:nvPicPr>
          <p:cNvPr id="219" name="Google Shape;21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6675" y="1557375"/>
            <a:ext cx="5950648" cy="303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מטרת מסמך ה-STR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1" algn="r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סיכום תהליך הבדיקות באופן מורחב וכללי</a:t>
            </a:r>
            <a:endParaRPr/>
          </a:p>
          <a:p>
            <a:pPr indent="-311150" lvl="0" marL="457200" rtl="1" algn="r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הזנת הבדיקות והרצתן בJira</a:t>
            </a:r>
            <a:endParaRPr/>
          </a:p>
          <a:p>
            <a:pPr indent="-311150" lvl="0" marL="457200" rtl="1" algn="r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הצגת חוות דעת על תקינות האתר הנבדק</a:t>
            </a:r>
            <a:endParaRPr/>
          </a:p>
          <a:p>
            <a:pPr indent="-311150" lvl="0" marL="457200" rtl="1" algn="r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המלצה על תיקונים ושיפורים האתר</a:t>
            </a:r>
            <a:endParaRPr/>
          </a:p>
          <a:p>
            <a:pPr indent="0" lvl="0" marL="457200" rtl="1" algn="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תיאור האתר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1565100" y="2006750"/>
            <a:ext cx="65079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אתר רמי לוי - 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הוא פלטפורמה מקוונת לקניות שבה ניתן לרכוש מגוון רחב של מוצרים ולחסוך זמן ומאמץ בקניה. האתר מציע מגוון רחב של מוצרים כגון מזון, ירקות ופירות, מוצרי חשמל, אלקטרוניקה וכו'.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תיאור תהליך הבדיקות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1" algn="r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כתיבת מסמך דרישות</a:t>
            </a:r>
            <a:endParaRPr/>
          </a:p>
          <a:p>
            <a:pPr indent="-311150" lvl="0" marL="457200" rtl="1" algn="r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כתיבת מסמך אפיון</a:t>
            </a:r>
            <a:endParaRPr/>
          </a:p>
          <a:p>
            <a:pPr indent="-311150" lvl="0" marL="457200" rtl="1" algn="r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כתיבת מסמך STP ועץ נושאים מפורט</a:t>
            </a:r>
            <a:endParaRPr/>
          </a:p>
          <a:p>
            <a:pPr indent="-311150" lvl="0" marL="457200" rtl="1" algn="r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כתיבת תרחישי בדיקה על פי סדר עץ נושאים</a:t>
            </a:r>
            <a:endParaRPr/>
          </a:p>
          <a:p>
            <a:pPr indent="-311150" lvl="0" marL="457200" rtl="1" algn="r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הזנת הבדיקות והרצתן בJira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1320150" y="2651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תכנון מול ביצוע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 flipH="1" rot="10800000">
            <a:off x="245800" y="240400"/>
            <a:ext cx="422700" cy="1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4" name="Google Shape;154;p17"/>
          <p:cNvGraphicFramePr/>
          <p:nvPr/>
        </p:nvGraphicFramePr>
        <p:xfrm>
          <a:off x="2591775" y="90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{74F7644E-282E-40BD-ABE0-3E5578C762FA}</a:tableStyleId>
              </a:tblPr>
              <a:tblGrid>
                <a:gridCol w="2481225"/>
                <a:gridCol w="2481225"/>
              </a:tblGrid>
              <a:tr h="395475"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תכנון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ביצוע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5475"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בדיקת GUI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AA84F"/>
                          </a:solidFill>
                        </a:rPr>
                        <a:t>בוצע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5475"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בדיקת CRUD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AA84F"/>
                          </a:solidFill>
                        </a:rPr>
                        <a:t>בוצע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5475"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בדיקת E2E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AA84F"/>
                          </a:solidFill>
                        </a:rPr>
                        <a:t>בוצע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5475"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בדיקת הרשאות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980000"/>
                          </a:solidFill>
                        </a:rPr>
                        <a:t>לא בוצע 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5475"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בדיקת עומסים וביצועים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1C232"/>
                          </a:solidFill>
                        </a:rPr>
                        <a:t>בוצע חלקית - הצפנת האתר</a:t>
                      </a:r>
                      <a:endParaRPr>
                        <a:solidFill>
                          <a:srgbClr val="F1C23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5475"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בדיקת אבטחה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AA84F"/>
                          </a:solidFill>
                        </a:rPr>
                        <a:t>בוצע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5475"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בדיקת שימושיות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AA84F"/>
                          </a:solidFill>
                        </a:rPr>
                        <a:t>בוצע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5475"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בדיקת תאימות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AA84F"/>
                          </a:solidFill>
                        </a:rPr>
                        <a:t>בוצע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5475"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בדיקת התאוששות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AA84F"/>
                          </a:solidFill>
                        </a:rPr>
                        <a:t>בוצע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מהלך הבדיקות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5372250" y="1800200"/>
            <a:ext cx="2952600" cy="27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פונקציונליות</a:t>
            </a:r>
            <a:endParaRPr/>
          </a:p>
          <a:p>
            <a:pPr indent="-311150" lvl="0" marL="457200" rtl="1" algn="r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GUI - סרגלי כלים, כפתורים ושדות לחיצים</a:t>
            </a:r>
            <a:endParaRPr/>
          </a:p>
          <a:p>
            <a:pPr indent="-311150" lvl="0" marL="457200" rtl="1" algn="r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E2E - כניסה למשתמש, הירשמות משתמש חדש, הוספת מוצרים לסל, תשלום על מוצר, הצטרפות למועדון</a:t>
            </a:r>
            <a:endParaRPr/>
          </a:p>
          <a:p>
            <a:pPr indent="-311150" lvl="0" marL="457200" rtl="1" algn="r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CRUD - יצירת, מחיקת ועדכון פרטים</a:t>
            </a:r>
            <a:endParaRPr/>
          </a:p>
        </p:txBody>
      </p:sp>
      <p:sp>
        <p:nvSpPr>
          <p:cNvPr id="161" name="Google Shape;161;p18"/>
          <p:cNvSpPr txBox="1"/>
          <p:nvPr/>
        </p:nvSpPr>
        <p:spPr>
          <a:xfrm>
            <a:off x="819150" y="1800200"/>
            <a:ext cx="32064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לא פונקציונליות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1" algn="r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עומסים - בדיקת אתר תחת עומס רב של משתמשים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1" algn="r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תאימות - התנהגות האתר בסביבות עבודה שונות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1" algn="r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התאוששות - השלמת פרטים לאחר התנתקות מהאינטרנט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1" algn="r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שימושיות - נוחות האתר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סביבת הבדיקות </a:t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5572675" y="1990725"/>
            <a:ext cx="2752200" cy="26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האתר נבדק במערכת הפעלה הבאה: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Windows 10 Pro version 22h2</a:t>
            </a:r>
            <a:endParaRPr/>
          </a:p>
        </p:txBody>
      </p:sp>
      <p:sp>
        <p:nvSpPr>
          <p:cNvPr id="168" name="Google Shape;168;p19"/>
          <p:cNvSpPr txBox="1"/>
          <p:nvPr/>
        </p:nvSpPr>
        <p:spPr>
          <a:xfrm>
            <a:off x="819150" y="1990725"/>
            <a:ext cx="32064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האתר נבדק בדפדפנים הבאים: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Google Chrome version </a:t>
            </a:r>
            <a:r>
              <a:rPr lang="en-GB" sz="1300">
                <a:highlight>
                  <a:srgbClr val="FFFFFF"/>
                </a:highlight>
              </a:rPr>
              <a:t>116.0.5845.14</a:t>
            </a:r>
            <a:endParaRPr sz="13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highlight>
                  <a:srgbClr val="FFFFFF"/>
                </a:highlight>
              </a:rPr>
              <a:t>Microsoft Edge version 115.0.1901.7</a:t>
            </a:r>
            <a:endParaRPr sz="13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highlight>
                  <a:srgbClr val="FFFFFF"/>
                </a:highlight>
              </a:rPr>
              <a:t>Mozilla Firefox version 114.0.2</a:t>
            </a:r>
            <a:endParaRPr sz="1300">
              <a:highlight>
                <a:srgbClr val="FFFFFF"/>
              </a:highlight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819150" y="8177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תוצאות הבדיקות לפי סטטוס</a:t>
            </a:r>
            <a:endParaRPr/>
          </a:p>
        </p:txBody>
      </p:sp>
      <p:graphicFrame>
        <p:nvGraphicFramePr>
          <p:cNvPr id="174" name="Google Shape;174;p20"/>
          <p:cNvGraphicFramePr/>
          <p:nvPr/>
        </p:nvGraphicFramePr>
        <p:xfrm>
          <a:off x="952500" y="221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{74F7644E-282E-40BD-ABE0-3E5578C762FA}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סך מס' הבדיקות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נכשלו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עברו בהצלחה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819150" y="378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התפלגות בדיקות לפי הסטטוס</a:t>
            </a:r>
            <a:endParaRPr/>
          </a:p>
        </p:txBody>
      </p:sp>
      <p:sp>
        <p:nvSpPr>
          <p:cNvPr id="180" name="Google Shape;180;p21"/>
          <p:cNvSpPr txBox="1"/>
          <p:nvPr/>
        </p:nvSpPr>
        <p:spPr>
          <a:xfrm>
            <a:off x="5118450" y="1680400"/>
            <a:ext cx="320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אחוזי בדיקות נכשלות מול בדיקות מוצלחות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1"/>
          <p:cNvSpPr txBox="1"/>
          <p:nvPr/>
        </p:nvSpPr>
        <p:spPr>
          <a:xfrm>
            <a:off x="1008025" y="1600350"/>
            <a:ext cx="320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כמות הבדיקות שנכשלו מול כמות הבדיקות שעברו בהצלחה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225" y="2188125"/>
            <a:ext cx="3872001" cy="2245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8450" y="2188123"/>
            <a:ext cx="3519126" cy="2041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