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9267" r:id="rId2"/>
    <p:sldId id="2147479272" r:id="rId3"/>
    <p:sldId id="2147479274" r:id="rId4"/>
    <p:sldId id="2147479268" r:id="rId5"/>
    <p:sldId id="2147479275" r:id="rId6"/>
    <p:sldId id="2147479270" r:id="rId7"/>
    <p:sldId id="2147479271" r:id="rId8"/>
    <p:sldId id="2147479273" r:id="rId9"/>
    <p:sldId id="2147479269" r:id="rId10"/>
    <p:sldId id="2147479276" r:id="rId11"/>
    <p:sldId id="2147479277" r:id="rId12"/>
    <p:sldId id="2147479278" r:id="rId13"/>
    <p:sldId id="2147479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29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1476000"/>
            <a:ext cx="10829543" cy="4315200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46732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TX Cover: business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"/>
          <p:cNvSpPr>
            <a:spLocks noGrp="1"/>
          </p:cNvSpPr>
          <p:nvPr>
            <p:ph type="body" sz="quarter" idx="14" hasCustomPrompt="1"/>
          </p:nvPr>
        </p:nvSpPr>
        <p:spPr>
          <a:xfrm>
            <a:off x="6256021" y="6182964"/>
            <a:ext cx="1866900" cy="187579"/>
          </a:xfrm>
          <a:noFill/>
        </p:spPr>
        <p:txBody>
          <a:bodyPr/>
          <a:lstStyle>
            <a:lvl1pPr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Apr. 6, 2020</a:t>
            </a:r>
          </a:p>
        </p:txBody>
      </p:sp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6248401" y="5619679"/>
            <a:ext cx="5257799" cy="307829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Name, Title, Function. 16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6248401" y="4725618"/>
            <a:ext cx="5257800" cy="814851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25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25 pt. black. Bold. </a:t>
            </a:r>
            <a:br>
              <a:rPr lang="en-US"/>
            </a:br>
            <a:r>
              <a:rPr lang="en-US"/>
              <a:t>Sentence case.</a:t>
            </a:r>
          </a:p>
        </p:txBody>
      </p:sp>
      <p:pic>
        <p:nvPicPr>
          <p:cNvPr id="27" name="Picture 26" descr="A picture containing photo, building, different, airplane&#10;&#10;Description automatically generated">
            <a:extLst>
              <a:ext uri="{FF2B5EF4-FFF2-40B4-BE49-F238E27FC236}">
                <a16:creationId xmlns:a16="http://schemas.microsoft.com/office/drawing/2014/main" id="{68EBD8AC-68E7-9B4E-856E-132A7683B1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602" y="0"/>
            <a:ext cx="12201602" cy="39992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C5BCBB-A3BC-3B42-9080-3B0B58BA51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718370"/>
            <a:ext cx="4081351" cy="102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406964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799" y="2008402"/>
            <a:ext cx="10829543" cy="3782798"/>
          </a:xfrm>
          <a:noFill/>
        </p:spPr>
        <p:txBody>
          <a:bodyPr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24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6151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6258629" y="2068033"/>
            <a:ext cx="5247571" cy="3723167"/>
          </a:xfrm>
          <a:noFill/>
        </p:spPr>
        <p:txBody>
          <a:bodyPr rIns="182880"/>
          <a:lstStyle>
            <a:lvl1pPr marL="219456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068032"/>
            <a:ext cx="5247167" cy="3723167"/>
          </a:xfrm>
          <a:noFill/>
        </p:spPr>
        <p:txBody>
          <a:bodyPr rIns="182880"/>
          <a:lstStyle>
            <a:lvl1pPr marL="219456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9790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92684" y="2258533"/>
            <a:ext cx="3413515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96984" y="2258533"/>
            <a:ext cx="3413516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2" y="2258533"/>
            <a:ext cx="3418367" cy="3532667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421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153633"/>
            <a:ext cx="3429000" cy="1940444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153633"/>
            <a:ext cx="3429000" cy="1940443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43" name="Body 3"/>
          <p:cNvSpPr>
            <a:spLocks noGrp="1"/>
          </p:cNvSpPr>
          <p:nvPr>
            <p:ph type="body" sz="quarter" idx="18" hasCustomPrompt="1"/>
          </p:nvPr>
        </p:nvSpPr>
        <p:spPr>
          <a:xfrm>
            <a:off x="8077200" y="3849863"/>
            <a:ext cx="3429000" cy="1940442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Body 2"/>
          <p:cNvSpPr>
            <a:spLocks noGrp="1"/>
          </p:cNvSpPr>
          <p:nvPr>
            <p:ph type="body" sz="quarter" idx="17" hasCustomPrompt="1"/>
          </p:nvPr>
        </p:nvSpPr>
        <p:spPr>
          <a:xfrm>
            <a:off x="4381500" y="3849863"/>
            <a:ext cx="3429000" cy="1940443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3849863"/>
            <a:ext cx="3418367" cy="1941337"/>
          </a:xfrm>
          <a:noFill/>
        </p:spPr>
        <p:txBody>
          <a:bodyPr rIns="182880"/>
          <a:lstStyle>
            <a:lvl1pPr marL="219451" marR="0" indent="-219451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tabLst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1248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0704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0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4364234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8077200" y="3245300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12451178" y="1928415"/>
            <a:ext cx="2769174" cy="390878"/>
            <a:chOff x="12291689" y="2696946"/>
            <a:chExt cx="2769174" cy="390878"/>
          </a:xfrm>
        </p:grpSpPr>
        <p:sp>
          <p:nvSpPr>
            <p:cNvPr id="16" name="Isosceles Triangle 15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 dirty="0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22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2132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4"/>
          <p:cNvSpPr>
            <a:spLocks noGrp="1"/>
          </p:cNvSpPr>
          <p:nvPr>
            <p:ph type="body" sz="quarter" idx="19" hasCustomPrompt="1"/>
          </p:nvPr>
        </p:nvSpPr>
        <p:spPr>
          <a:xfrm>
            <a:off x="6260431" y="4060048"/>
            <a:ext cx="5257801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Body 3"/>
          <p:cNvSpPr>
            <a:spLocks noGrp="1"/>
          </p:cNvSpPr>
          <p:nvPr>
            <p:ph type="body" sz="quarter" idx="17" hasCustomPrompt="1"/>
          </p:nvPr>
        </p:nvSpPr>
        <p:spPr>
          <a:xfrm>
            <a:off x="6260431" y="1922165"/>
            <a:ext cx="5257800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Body 2"/>
          <p:cNvSpPr>
            <a:spLocks noGrp="1"/>
          </p:cNvSpPr>
          <p:nvPr>
            <p:ph type="body" sz="quarter" idx="18" hasCustomPrompt="1"/>
          </p:nvPr>
        </p:nvSpPr>
        <p:spPr>
          <a:xfrm>
            <a:off x="697832" y="4060048"/>
            <a:ext cx="5241850" cy="142635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8345" y="1922165"/>
            <a:ext cx="5240823" cy="1426464"/>
          </a:xfrm>
          <a:noFill/>
        </p:spPr>
        <p:txBody>
          <a:bodyPr rIns="182880"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891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1792"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27150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5" hasCustomPrompt="1"/>
          </p:nvPr>
        </p:nvSpPr>
        <p:spPr>
          <a:xfrm>
            <a:off x="699757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26" hasCustomPrompt="1"/>
          </p:nvPr>
        </p:nvSpPr>
        <p:spPr>
          <a:xfrm>
            <a:off x="6271500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699757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2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6158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5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4917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TX: Blank w/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Bold. Sentence case. Two lines max.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1143000"/>
            <a:ext cx="10820399" cy="4191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Subhead. 24 pt. RTX red. Bold. Sentence case. 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97120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learspace note"/>
          <p:cNvSpPr/>
          <p:nvPr userDrawn="1"/>
        </p:nvSpPr>
        <p:spPr>
          <a:xfrm flipH="1">
            <a:off x="12488965" y="5952251"/>
            <a:ext cx="2632062" cy="439897"/>
          </a:xfrm>
          <a:prstGeom prst="homePlate">
            <a:avLst/>
          </a:prstGeom>
          <a:solidFill>
            <a:srgbClr val="F2F2F2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0">
              <a:lnSpc>
                <a:spcPct val="90000"/>
              </a:lnSpc>
              <a:spcBef>
                <a:spcPts val="1000"/>
              </a:spcBef>
              <a:buSzPct val="115000"/>
              <a:buFont typeface="Arial" panose="020B0604020202020204" pitchFamily="34" charset="0"/>
              <a:buNone/>
            </a:pPr>
            <a:r>
              <a:rPr lang="en-US" sz="800" b="0" baseline="0" dirty="0">
                <a:solidFill>
                  <a:schemeClr val="tx1"/>
                </a:solidFill>
              </a:rPr>
              <a:t>Text or image elements are not permitted below the copyright or takeaway bar on any slide to allow this white space for required document markings.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476001"/>
            <a:ext cx="10821419" cy="431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Main bullet. 28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63255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62CCC71-9120-A34E-9A0C-034B6551F5B6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32470" y="6353118"/>
            <a:ext cx="1305847" cy="326462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94944" y="126143"/>
            <a:ext cx="10820399" cy="0"/>
          </a:xfrm>
          <a:prstGeom prst="line">
            <a:avLst/>
          </a:prstGeom>
          <a:ln w="254000">
            <a:solidFill>
              <a:srgbClr val="CE11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1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1" kern="12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>
          <p15:clr>
            <a:srgbClr val="547EBF"/>
          </p15:clr>
        </p15:guide>
        <p15:guide id="3" pos="432">
          <p15:clr>
            <a:srgbClr val="547EBF"/>
          </p15:clr>
        </p15:guide>
        <p15:guide id="4" orient="horz" pos="3888">
          <p15:clr>
            <a:srgbClr val="547EBF"/>
          </p15:clr>
        </p15:guide>
        <p15:guide id="5" orient="horz" pos="288">
          <p15:clr>
            <a:srgbClr val="547EBF"/>
          </p15:clr>
        </p15:guide>
        <p15:guide id="6" pos="1416">
          <p15:clr>
            <a:srgbClr val="A4A3A4"/>
          </p15:clr>
        </p15:guide>
        <p15:guide id="7" pos="1608">
          <p15:clr>
            <a:srgbClr val="A4A3A4"/>
          </p15:clr>
        </p15:guide>
        <p15:guide id="8" pos="3744">
          <p15:clr>
            <a:srgbClr val="A4A3A4"/>
          </p15:clr>
        </p15:guide>
        <p15:guide id="9" pos="3936">
          <p15:clr>
            <a:srgbClr val="A4A3A4"/>
          </p15:clr>
        </p15:guide>
        <p15:guide id="10" pos="4920">
          <p15:clr>
            <a:srgbClr val="A4A3A4"/>
          </p15:clr>
        </p15:guide>
        <p15:guide id="11" pos="5088">
          <p15:clr>
            <a:srgbClr val="A4A3A4"/>
          </p15:clr>
        </p15:guide>
        <p15:guide id="12" pos="6072">
          <p15:clr>
            <a:srgbClr val="A4A3A4"/>
          </p15:clr>
        </p15:guide>
        <p15:guide id="13" pos="6264">
          <p15:clr>
            <a:srgbClr val="A4A3A4"/>
          </p15:clr>
        </p15:guide>
        <p15:guide id="14" pos="2592">
          <p15:clr>
            <a:srgbClr val="A4A3A4"/>
          </p15:clr>
        </p15:guide>
        <p15:guide id="15" pos="2760">
          <p15:clr>
            <a:srgbClr val="A4A3A4"/>
          </p15:clr>
        </p15:guide>
        <p15:guide id="16" orient="horz" pos="720">
          <p15:clr>
            <a:srgbClr val="547EBF"/>
          </p15:clr>
        </p15:guide>
        <p15:guide id="17" orient="horz" pos="480">
          <p15:clr>
            <a:srgbClr val="547EBF"/>
          </p15:clr>
        </p15:guide>
        <p15:guide id="18" orient="horz" pos="984">
          <p15:clr>
            <a:srgbClr val="F26B43"/>
          </p15:clr>
        </p15:guide>
        <p15:guide id="19" orient="horz" pos="3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017F5F-4230-B04F-015C-ECFD370627A7}"/>
              </a:ext>
            </a:extLst>
          </p:cNvPr>
          <p:cNvSpPr txBox="1"/>
          <p:nvPr/>
        </p:nvSpPr>
        <p:spPr>
          <a:xfrm>
            <a:off x="1504950" y="942975"/>
            <a:ext cx="2563587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Test data generation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TextSplitters</a:t>
            </a:r>
            <a:r>
              <a:rPr lang="en-US" dirty="0"/>
              <a:t>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/>
              <a:t>Embeddings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1B2799-1F6E-DBE4-9ABF-981056DB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Retrieval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10498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9E3F5D-7DF6-34ED-D1F9-687E4D86F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6336EB-2085-75A3-669F-FEAC0420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2819022"/>
            <a:ext cx="10811256" cy="676653"/>
          </a:xfrm>
        </p:spPr>
        <p:txBody>
          <a:bodyPr/>
          <a:lstStyle/>
          <a:p>
            <a:pPr algn="ctr"/>
            <a:r>
              <a:rPr lang="en-US" dirty="0"/>
              <a:t>Some Statistics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1F2C0-8D97-1A1E-253B-FBF5BDF261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36614-374F-A3AE-DA8A-6A740D7C6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857250"/>
            <a:ext cx="5505450" cy="415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09663E-AA3E-D2B0-1777-48B25948C2DF}"/>
              </a:ext>
            </a:extLst>
          </p:cNvPr>
          <p:cNvSpPr txBox="1"/>
          <p:nvPr/>
        </p:nvSpPr>
        <p:spPr>
          <a:xfrm>
            <a:off x="4543425" y="546735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212 pdf files, 2059 pages</a:t>
            </a:r>
          </a:p>
        </p:txBody>
      </p:sp>
    </p:spTree>
    <p:extLst>
      <p:ext uri="{BB962C8B-B14F-4D97-AF65-F5344CB8AC3E}">
        <p14:creationId xmlns:p14="http://schemas.microsoft.com/office/powerpoint/2010/main" val="10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9CED7-00DD-6FEA-3B21-1E4C0D329B86}"/>
              </a:ext>
            </a:extLst>
          </p:cNvPr>
          <p:cNvSpPr txBox="1"/>
          <p:nvPr/>
        </p:nvSpPr>
        <p:spPr>
          <a:xfrm>
            <a:off x="3415785" y="4995419"/>
            <a:ext cx="31945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text_splitter</a:t>
            </a:r>
            <a:r>
              <a:rPr lang="en-US" sz="1200" dirty="0"/>
              <a:t> =  </a:t>
            </a:r>
            <a:r>
              <a:rPr lang="en-US" sz="1200" dirty="0" err="1"/>
              <a:t>NLTKTextSplitter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chunk_size</a:t>
            </a:r>
            <a:r>
              <a:rPr lang="en-US" sz="1200" dirty="0"/>
              <a:t> = 500,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chunk_overlap</a:t>
            </a:r>
            <a:r>
              <a:rPr lang="en-US" sz="1200" dirty="0"/>
              <a:t>  = 20,</a:t>
            </a:r>
          </a:p>
          <a:p>
            <a:r>
              <a:rPr lang="en-US" sz="1200" dirty="0"/>
              <a:t>    separator='.',#, "\n", " ", ""]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length_function</a:t>
            </a:r>
            <a:r>
              <a:rPr lang="en-US" sz="1200" dirty="0"/>
              <a:t> = </a:t>
            </a:r>
            <a:r>
              <a:rPr lang="en-US" sz="1200" dirty="0" err="1"/>
              <a:t>len</a:t>
            </a:r>
            <a:r>
              <a:rPr lang="en-US" sz="1200" dirty="0"/>
              <a:t>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add_start_index</a:t>
            </a:r>
            <a:r>
              <a:rPr lang="en-US" sz="1200" dirty="0"/>
              <a:t> = True,</a:t>
            </a:r>
          </a:p>
          <a:p>
            <a:r>
              <a:rPr lang="en-US" sz="12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AA92B-A14B-C3CD-8414-9C9A45CD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87" y="409575"/>
            <a:ext cx="5343525" cy="4152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586C440-BFA6-97E1-2052-896CE5079131}"/>
              </a:ext>
            </a:extLst>
          </p:cNvPr>
          <p:cNvGrpSpPr/>
          <p:nvPr/>
        </p:nvGrpSpPr>
        <p:grpSpPr>
          <a:xfrm>
            <a:off x="786885" y="409575"/>
            <a:ext cx="5257800" cy="4152900"/>
            <a:chOff x="786885" y="409575"/>
            <a:chExt cx="5257800" cy="4152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946ED05-392C-901D-C83D-D0AB0776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885" y="409575"/>
              <a:ext cx="5257800" cy="41529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9C94E6-6869-2A7D-4A98-21DA5ADCBC41}"/>
                </a:ext>
              </a:extLst>
            </p:cNvPr>
            <p:cNvSpPr txBox="1"/>
            <p:nvPr/>
          </p:nvSpPr>
          <p:spPr>
            <a:xfrm>
              <a:off x="1047750" y="409575"/>
              <a:ext cx="757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NLTK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035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6D622-2937-4B39-C617-CC027232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361950"/>
            <a:ext cx="5343525" cy="415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6AC9BB-3AF6-6277-E427-5B1F025E21F9}"/>
              </a:ext>
            </a:extLst>
          </p:cNvPr>
          <p:cNvSpPr txBox="1"/>
          <p:nvPr/>
        </p:nvSpPr>
        <p:spPr>
          <a:xfrm>
            <a:off x="3842385" y="4743959"/>
            <a:ext cx="238276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text_splitter</a:t>
            </a:r>
            <a:r>
              <a:rPr lang="en-US" sz="1200" dirty="0"/>
              <a:t> =  </a:t>
            </a:r>
            <a:r>
              <a:rPr lang="en-US" sz="1200" dirty="0" err="1"/>
              <a:t>NLTKTextSplitter</a:t>
            </a:r>
            <a:r>
              <a:rPr lang="en-US" sz="1200" dirty="0"/>
              <a:t>(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chunk_size</a:t>
            </a:r>
            <a:r>
              <a:rPr lang="en-US" sz="1200" dirty="0"/>
              <a:t> = 1000,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chunk_overlap</a:t>
            </a:r>
            <a:r>
              <a:rPr lang="en-US" sz="1200" dirty="0"/>
              <a:t>  = 20,</a:t>
            </a:r>
          </a:p>
          <a:p>
            <a:r>
              <a:rPr lang="en-US" sz="1200" dirty="0"/>
              <a:t>    separator='.',#, "\n", " ", ""]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length_function</a:t>
            </a:r>
            <a:r>
              <a:rPr lang="en-US" sz="1200" dirty="0"/>
              <a:t> = </a:t>
            </a:r>
            <a:r>
              <a:rPr lang="en-US" sz="1200" dirty="0" err="1"/>
              <a:t>len</a:t>
            </a:r>
            <a:r>
              <a:rPr lang="en-US" sz="1200" dirty="0"/>
              <a:t>,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add_start_index</a:t>
            </a:r>
            <a:r>
              <a:rPr lang="en-US" sz="1200" dirty="0"/>
              <a:t> = True,</a:t>
            </a:r>
          </a:p>
          <a:p>
            <a:r>
              <a:rPr lang="en-US" sz="12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E5207C-91FE-DA93-8059-DA3E4A0D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543" y="361950"/>
            <a:ext cx="52578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Test Data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4CF5F-4E50-CF4D-7A5A-57515C2432B2}"/>
              </a:ext>
            </a:extLst>
          </p:cNvPr>
          <p:cNvSpPr txBox="1"/>
          <p:nvPr/>
        </p:nvSpPr>
        <p:spPr>
          <a:xfrm>
            <a:off x="555694" y="931820"/>
            <a:ext cx="114534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Get all pages from the 212 legal documents</a:t>
            </a:r>
          </a:p>
          <a:p>
            <a:pPr>
              <a:spcAft>
                <a:spcPts val="600"/>
              </a:spcAft>
            </a:pPr>
            <a:r>
              <a:rPr lang="en-US" dirty="0"/>
              <a:t>For each page run </a:t>
            </a:r>
            <a:r>
              <a:rPr lang="en-US" dirty="0" err="1"/>
              <a:t>QAGenerateChain</a:t>
            </a:r>
            <a:r>
              <a:rPr lang="en-US" dirty="0"/>
              <a:t> to generate a question and an answer per page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Only questions are needed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Several times using different temperature and different models.</a:t>
            </a:r>
          </a:p>
          <a:p>
            <a:pPr>
              <a:spcAft>
                <a:spcPts val="1200"/>
              </a:spcAft>
            </a:pPr>
            <a:r>
              <a:rPr lang="en-US" dirty="0"/>
              <a:t> Generate {Question </a:t>
            </a:r>
            <a:r>
              <a:rPr lang="en-US" dirty="0">
                <a:sym typeface="Wingdings" panose="05000000000000000000" pitchFamily="2" charset="2"/>
              </a:rPr>
              <a:t> Document} pairs. Document = </a:t>
            </a:r>
            <a:r>
              <a:rPr lang="en-US" dirty="0" err="1">
                <a:sym typeface="Wingdings" panose="05000000000000000000" pitchFamily="2" charset="2"/>
              </a:rPr>
              <a:t>Filename.page</a:t>
            </a:r>
            <a:r>
              <a:rPr lang="en-US" dirty="0">
                <a:sym typeface="Wingdings" panose="05000000000000000000" pitchFamily="2" charset="2"/>
              </a:rPr>
              <a:t>#</a:t>
            </a:r>
          </a:p>
          <a:p>
            <a:pPr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Each question has only one correct relevant document</a:t>
            </a:r>
          </a:p>
          <a:p>
            <a:pPr>
              <a:spcAft>
                <a:spcPts val="1200"/>
              </a:spcAft>
            </a:pPr>
            <a:r>
              <a:rPr lang="en-US" dirty="0">
                <a:sym typeface="Wingdings" panose="05000000000000000000" pitchFamily="2" charset="2"/>
              </a:rPr>
              <a:t>Different from a “standard” IR (information retrieval) task where each query has multiple 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6251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Questions Generation and Chunking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1D77-D672-075A-2FF4-F73E23306B14}"/>
              </a:ext>
            </a:extLst>
          </p:cNvPr>
          <p:cNvSpPr txBox="1"/>
          <p:nvPr/>
        </p:nvSpPr>
        <p:spPr>
          <a:xfrm>
            <a:off x="3478668" y="780998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FD461-4329-1CB9-BE03-87154C4178C1}"/>
              </a:ext>
            </a:extLst>
          </p:cNvPr>
          <p:cNvGrpSpPr/>
          <p:nvPr/>
        </p:nvGrpSpPr>
        <p:grpSpPr>
          <a:xfrm>
            <a:off x="2795804" y="1211374"/>
            <a:ext cx="2286000" cy="4647091"/>
            <a:chOff x="616130" y="1338964"/>
            <a:chExt cx="2915706" cy="4647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3A9178-AA80-143B-2D70-CD62267A7BF3}"/>
                </a:ext>
              </a:extLst>
            </p:cNvPr>
            <p:cNvSpPr/>
            <p:nvPr/>
          </p:nvSpPr>
          <p:spPr>
            <a:xfrm>
              <a:off x="616130" y="1338964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7A31B56-0502-AFA4-792B-27706B4587D4}"/>
                </a:ext>
              </a:extLst>
            </p:cNvPr>
            <p:cNvSpPr/>
            <p:nvPr/>
          </p:nvSpPr>
          <p:spPr>
            <a:xfrm>
              <a:off x="616130" y="2983241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F99A51-70C8-E2EB-7A37-1C3C82B3334C}"/>
                </a:ext>
              </a:extLst>
            </p:cNvPr>
            <p:cNvSpPr/>
            <p:nvPr/>
          </p:nvSpPr>
          <p:spPr>
            <a:xfrm>
              <a:off x="616130" y="4627518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F7099A-4BA7-3179-05FF-AF63C6592C9B}"/>
              </a:ext>
            </a:extLst>
          </p:cNvPr>
          <p:cNvSpPr txBox="1"/>
          <p:nvPr/>
        </p:nvSpPr>
        <p:spPr>
          <a:xfrm>
            <a:off x="6795359" y="73765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Chunks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D0A4A4-FD24-59FE-1AE9-E127C5A58051}"/>
              </a:ext>
            </a:extLst>
          </p:cNvPr>
          <p:cNvSpPr/>
          <p:nvPr/>
        </p:nvSpPr>
        <p:spPr>
          <a:xfrm>
            <a:off x="6598809" y="1196519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CF106D-428A-45C7-B8D2-9C4FFE5FD2EB}"/>
              </a:ext>
            </a:extLst>
          </p:cNvPr>
          <p:cNvSpPr/>
          <p:nvPr/>
        </p:nvSpPr>
        <p:spPr>
          <a:xfrm>
            <a:off x="6598809" y="1704012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2AE697-AD4D-F5C2-1DD1-29E335452674}"/>
              </a:ext>
            </a:extLst>
          </p:cNvPr>
          <p:cNvSpPr/>
          <p:nvPr/>
        </p:nvSpPr>
        <p:spPr>
          <a:xfrm>
            <a:off x="6598809" y="2280736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96A0C5-10B5-BDA5-5D67-E4BC19C8FE20}"/>
              </a:ext>
            </a:extLst>
          </p:cNvPr>
          <p:cNvSpPr/>
          <p:nvPr/>
        </p:nvSpPr>
        <p:spPr>
          <a:xfrm>
            <a:off x="6598809" y="2899788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E9BCD7-3A15-D3FF-13E3-FBF2159ABE2F}"/>
              </a:ext>
            </a:extLst>
          </p:cNvPr>
          <p:cNvSpPr/>
          <p:nvPr/>
        </p:nvSpPr>
        <p:spPr>
          <a:xfrm>
            <a:off x="6598809" y="3407281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FEE459-85DE-B64E-E105-F2D270892BE0}"/>
              </a:ext>
            </a:extLst>
          </p:cNvPr>
          <p:cNvSpPr/>
          <p:nvPr/>
        </p:nvSpPr>
        <p:spPr>
          <a:xfrm>
            <a:off x="6598809" y="3984005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1D34F1-2B73-E996-4E2C-ED55BBACBCBB}"/>
              </a:ext>
            </a:extLst>
          </p:cNvPr>
          <p:cNvSpPr/>
          <p:nvPr/>
        </p:nvSpPr>
        <p:spPr>
          <a:xfrm>
            <a:off x="6598809" y="4768528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AC0BB9-30B3-7789-C8E9-D267BCCE2D6A}"/>
              </a:ext>
            </a:extLst>
          </p:cNvPr>
          <p:cNvSpPr/>
          <p:nvPr/>
        </p:nvSpPr>
        <p:spPr>
          <a:xfrm>
            <a:off x="6598809" y="5276021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FE57B-3217-4978-DD54-479C6778426A}"/>
              </a:ext>
            </a:extLst>
          </p:cNvPr>
          <p:cNvSpPr txBox="1"/>
          <p:nvPr/>
        </p:nvSpPr>
        <p:spPr>
          <a:xfrm>
            <a:off x="724903" y="780998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A83151-2D74-96D7-73BD-7A9615C9FB8E}"/>
              </a:ext>
            </a:extLst>
          </p:cNvPr>
          <p:cNvSpPr/>
          <p:nvPr/>
        </p:nvSpPr>
        <p:spPr>
          <a:xfrm>
            <a:off x="410119" y="1704011"/>
            <a:ext cx="1737360" cy="3693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4BB516-54B9-35D9-1570-B1C7F4B60345}"/>
              </a:ext>
            </a:extLst>
          </p:cNvPr>
          <p:cNvSpPr/>
          <p:nvPr/>
        </p:nvSpPr>
        <p:spPr>
          <a:xfrm>
            <a:off x="410119" y="3370130"/>
            <a:ext cx="1737360" cy="3693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2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F5BFDA6-68F3-494F-C490-341FDE1E7783}"/>
              </a:ext>
            </a:extLst>
          </p:cNvPr>
          <p:cNvSpPr/>
          <p:nvPr/>
        </p:nvSpPr>
        <p:spPr>
          <a:xfrm>
            <a:off x="410119" y="4994529"/>
            <a:ext cx="1737360" cy="3693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3</a:t>
            </a:r>
          </a:p>
        </p:txBody>
      </p:sp>
    </p:spTree>
    <p:extLst>
      <p:ext uri="{BB962C8B-B14F-4D97-AF65-F5344CB8AC3E}">
        <p14:creationId xmlns:p14="http://schemas.microsoft.com/office/powerpoint/2010/main" val="273300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Retrieval Metrics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54E8E151-185F-5E84-B86D-B4E5D260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49" y="1362022"/>
            <a:ext cx="6184078" cy="66057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FCC97B0-878C-7C5B-D680-3721BB78F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170" y="2389214"/>
            <a:ext cx="6546697" cy="74143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C6FE5D3-0FE3-3A31-1F98-B6869F7891DD}"/>
              </a:ext>
            </a:extLst>
          </p:cNvPr>
          <p:cNvSpPr txBox="1"/>
          <p:nvPr/>
        </p:nvSpPr>
        <p:spPr>
          <a:xfrm>
            <a:off x="905894" y="3497267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multiple queries: macro precision/ macro recall  and micro precision/micro recall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E6CD0-F0E5-C2BE-7DF2-EA8E2F2F4031}"/>
                  </a:ext>
                </a:extLst>
              </p:cNvPr>
              <p:cNvSpPr txBox="1"/>
              <p:nvPr/>
            </p:nvSpPr>
            <p:spPr>
              <a:xfrm>
                <a:off x="750233" y="4605320"/>
                <a:ext cx="3816942" cy="780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𝑚𝑎𝑐𝑟𝑜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7DE6CD0-F0E5-C2BE-7DF2-EA8E2F2F4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33" y="4605320"/>
                <a:ext cx="3816942" cy="7805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460F64-AF9D-84FD-696F-73C0F7862EAC}"/>
                  </a:ext>
                </a:extLst>
              </p:cNvPr>
              <p:cNvSpPr txBox="1"/>
              <p:nvPr/>
            </p:nvSpPr>
            <p:spPr>
              <a:xfrm>
                <a:off x="5814418" y="4642889"/>
                <a:ext cx="5362302" cy="7101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𝑚𝑖𝑐𝑟𝑜</m:t>
                          </m:r>
                        </m:sub>
                      </m:sSub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𝑟𝑒𝑙𝑒𝑣𝑎𝑛𝑡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∩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𝑟𝑒𝑡𝑟𝑖𝑒𝑣𝑒𝑑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𝑟𝑒𝑡𝑟𝑖𝑒𝑣𝑒𝑑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C460F64-AF9D-84FD-696F-73C0F786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418" y="4642889"/>
                <a:ext cx="5362302" cy="71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6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Questions Generation and Chunking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1D77-D672-075A-2FF4-F73E23306B14}"/>
              </a:ext>
            </a:extLst>
          </p:cNvPr>
          <p:cNvSpPr txBox="1"/>
          <p:nvPr/>
        </p:nvSpPr>
        <p:spPr>
          <a:xfrm>
            <a:off x="1258735" y="988735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FD461-4329-1CB9-BE03-87154C4178C1}"/>
              </a:ext>
            </a:extLst>
          </p:cNvPr>
          <p:cNvGrpSpPr/>
          <p:nvPr/>
        </p:nvGrpSpPr>
        <p:grpSpPr>
          <a:xfrm>
            <a:off x="575871" y="1419111"/>
            <a:ext cx="2286000" cy="4647091"/>
            <a:chOff x="616130" y="1338964"/>
            <a:chExt cx="2915706" cy="4647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3A9178-AA80-143B-2D70-CD62267A7BF3}"/>
                </a:ext>
              </a:extLst>
            </p:cNvPr>
            <p:cNvSpPr/>
            <p:nvPr/>
          </p:nvSpPr>
          <p:spPr>
            <a:xfrm>
              <a:off x="616130" y="1338964"/>
              <a:ext cx="2915706" cy="13585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7A31B56-0502-AFA4-792B-27706B4587D4}"/>
                </a:ext>
              </a:extLst>
            </p:cNvPr>
            <p:cNvSpPr/>
            <p:nvPr/>
          </p:nvSpPr>
          <p:spPr>
            <a:xfrm>
              <a:off x="616130" y="2983241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F99A51-70C8-E2EB-7A37-1C3C82B3334C}"/>
                </a:ext>
              </a:extLst>
            </p:cNvPr>
            <p:cNvSpPr/>
            <p:nvPr/>
          </p:nvSpPr>
          <p:spPr>
            <a:xfrm>
              <a:off x="616130" y="4627518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F7099A-4BA7-3179-05FF-AF63C6592C9B}"/>
              </a:ext>
            </a:extLst>
          </p:cNvPr>
          <p:cNvSpPr txBox="1"/>
          <p:nvPr/>
        </p:nvSpPr>
        <p:spPr>
          <a:xfrm>
            <a:off x="4808172" y="996622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Chunks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D0A4A4-FD24-59FE-1AE9-E127C5A58051}"/>
              </a:ext>
            </a:extLst>
          </p:cNvPr>
          <p:cNvSpPr/>
          <p:nvPr/>
        </p:nvSpPr>
        <p:spPr>
          <a:xfrm>
            <a:off x="4378876" y="1404256"/>
            <a:ext cx="1737360" cy="3693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CF106D-428A-45C7-B8D2-9C4FFE5FD2EB}"/>
              </a:ext>
            </a:extLst>
          </p:cNvPr>
          <p:cNvSpPr/>
          <p:nvPr/>
        </p:nvSpPr>
        <p:spPr>
          <a:xfrm>
            <a:off x="4378876" y="1911749"/>
            <a:ext cx="1737360" cy="3693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2AE697-AD4D-F5C2-1DD1-29E335452674}"/>
              </a:ext>
            </a:extLst>
          </p:cNvPr>
          <p:cNvSpPr/>
          <p:nvPr/>
        </p:nvSpPr>
        <p:spPr>
          <a:xfrm>
            <a:off x="4378876" y="2488473"/>
            <a:ext cx="1737360" cy="3693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96A0C5-10B5-BDA5-5D67-E4BC19C8FE20}"/>
              </a:ext>
            </a:extLst>
          </p:cNvPr>
          <p:cNvSpPr/>
          <p:nvPr/>
        </p:nvSpPr>
        <p:spPr>
          <a:xfrm>
            <a:off x="4378876" y="3107525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E9BCD7-3A15-D3FF-13E3-FBF2159ABE2F}"/>
              </a:ext>
            </a:extLst>
          </p:cNvPr>
          <p:cNvSpPr/>
          <p:nvPr/>
        </p:nvSpPr>
        <p:spPr>
          <a:xfrm>
            <a:off x="4378876" y="3615018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FEE459-85DE-B64E-E105-F2D270892BE0}"/>
              </a:ext>
            </a:extLst>
          </p:cNvPr>
          <p:cNvSpPr/>
          <p:nvPr/>
        </p:nvSpPr>
        <p:spPr>
          <a:xfrm>
            <a:off x="4378876" y="4191742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1D34F1-2B73-E996-4E2C-ED55BBACBCBB}"/>
              </a:ext>
            </a:extLst>
          </p:cNvPr>
          <p:cNvSpPr/>
          <p:nvPr/>
        </p:nvSpPr>
        <p:spPr>
          <a:xfrm>
            <a:off x="4378876" y="4976265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AC0BB9-30B3-7789-C8E9-D267BCCE2D6A}"/>
              </a:ext>
            </a:extLst>
          </p:cNvPr>
          <p:cNvSpPr/>
          <p:nvPr/>
        </p:nvSpPr>
        <p:spPr>
          <a:xfrm>
            <a:off x="4378876" y="5483758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2E438A-D30B-D844-4C3D-164D0712A3C8}"/>
              </a:ext>
            </a:extLst>
          </p:cNvPr>
          <p:cNvSpPr txBox="1"/>
          <p:nvPr/>
        </p:nvSpPr>
        <p:spPr>
          <a:xfrm>
            <a:off x="9710980" y="98873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Questions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6268F43-AF07-5BA1-2087-57E6C8DB54DF}"/>
              </a:ext>
            </a:extLst>
          </p:cNvPr>
          <p:cNvSpPr/>
          <p:nvPr/>
        </p:nvSpPr>
        <p:spPr>
          <a:xfrm>
            <a:off x="9396196" y="1911748"/>
            <a:ext cx="1737360" cy="3693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 1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7009AA-58A6-796C-F2CB-3D6F37FEC224}"/>
              </a:ext>
            </a:extLst>
          </p:cNvPr>
          <p:cNvCxnSpPr>
            <a:stCxn id="22" idx="1"/>
            <a:endCxn id="12" idx="3"/>
          </p:cNvCxnSpPr>
          <p:nvPr/>
        </p:nvCxnSpPr>
        <p:spPr>
          <a:xfrm rot="10800000">
            <a:off x="6116236" y="1588923"/>
            <a:ext cx="3279960" cy="5074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A797CF2-462B-EC3F-2FFF-DA6CCFE1BD96}"/>
              </a:ext>
            </a:extLst>
          </p:cNvPr>
          <p:cNvCxnSpPr>
            <a:cxnSpLocks/>
            <a:stCxn id="22" idx="1"/>
            <a:endCxn id="14" idx="3"/>
          </p:cNvCxnSpPr>
          <p:nvPr/>
        </p:nvCxnSpPr>
        <p:spPr>
          <a:xfrm rot="10800000" flipV="1">
            <a:off x="6116236" y="2096414"/>
            <a:ext cx="3279960" cy="5767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A3B312A-B3E7-449D-D1F7-29C955D1056B}"/>
              </a:ext>
            </a:extLst>
          </p:cNvPr>
          <p:cNvCxnSpPr>
            <a:cxnSpLocks/>
            <a:stCxn id="22" idx="1"/>
            <a:endCxn id="16" idx="3"/>
          </p:cNvCxnSpPr>
          <p:nvPr/>
        </p:nvCxnSpPr>
        <p:spPr>
          <a:xfrm rot="10800000" flipV="1">
            <a:off x="6116236" y="2096415"/>
            <a:ext cx="3279960" cy="1703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D3E8404-1665-A683-7FA2-FD8331DBFF58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rot="10800000" flipV="1">
            <a:off x="6116236" y="2096414"/>
            <a:ext cx="3279960" cy="306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505FD4-209E-2265-5C5C-D0FAC8EFEFF0}"/>
              </a:ext>
            </a:extLst>
          </p:cNvPr>
          <p:cNvSpPr txBox="1"/>
          <p:nvPr/>
        </p:nvSpPr>
        <p:spPr>
          <a:xfrm>
            <a:off x="8623005" y="3429000"/>
            <a:ext cx="2364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2/4  = 0.5</a:t>
            </a:r>
          </a:p>
          <a:p>
            <a:r>
              <a:rPr lang="en-US" dirty="0"/>
              <a:t>Recall = 2/3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A214BF-AB71-6F66-ADA3-01A5D2E67D24}"/>
              </a:ext>
            </a:extLst>
          </p:cNvPr>
          <p:cNvSpPr txBox="1"/>
          <p:nvPr/>
        </p:nvSpPr>
        <p:spPr>
          <a:xfrm>
            <a:off x="7053840" y="5386933"/>
            <a:ext cx="4907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all chunks really relevant to the question?</a:t>
            </a:r>
          </a:p>
          <a:p>
            <a:r>
              <a:rPr lang="en-US" dirty="0"/>
              <a:t>The question was most likely generated using only subset of the text in the page.</a:t>
            </a:r>
          </a:p>
        </p:txBody>
      </p:sp>
    </p:spTree>
    <p:extLst>
      <p:ext uri="{BB962C8B-B14F-4D97-AF65-F5344CB8AC3E}">
        <p14:creationId xmlns:p14="http://schemas.microsoft.com/office/powerpoint/2010/main" val="215237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Parent Document Retriever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1D77-D672-075A-2FF4-F73E23306B14}"/>
              </a:ext>
            </a:extLst>
          </p:cNvPr>
          <p:cNvSpPr txBox="1"/>
          <p:nvPr/>
        </p:nvSpPr>
        <p:spPr>
          <a:xfrm>
            <a:off x="352696" y="868558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Documents (pages)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FD461-4329-1CB9-BE03-87154C4178C1}"/>
              </a:ext>
            </a:extLst>
          </p:cNvPr>
          <p:cNvGrpSpPr/>
          <p:nvPr/>
        </p:nvGrpSpPr>
        <p:grpSpPr>
          <a:xfrm>
            <a:off x="616130" y="1338964"/>
            <a:ext cx="2286000" cy="4647091"/>
            <a:chOff x="616130" y="1338964"/>
            <a:chExt cx="2915706" cy="4647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3A9178-AA80-143B-2D70-CD62267A7BF3}"/>
                </a:ext>
              </a:extLst>
            </p:cNvPr>
            <p:cNvSpPr/>
            <p:nvPr/>
          </p:nvSpPr>
          <p:spPr>
            <a:xfrm>
              <a:off x="616130" y="1338964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7A31B56-0502-AFA4-792B-27706B4587D4}"/>
                </a:ext>
              </a:extLst>
            </p:cNvPr>
            <p:cNvSpPr/>
            <p:nvPr/>
          </p:nvSpPr>
          <p:spPr>
            <a:xfrm>
              <a:off x="616130" y="2983241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F99A51-70C8-E2EB-7A37-1C3C82B3334C}"/>
                </a:ext>
              </a:extLst>
            </p:cNvPr>
            <p:cNvSpPr/>
            <p:nvPr/>
          </p:nvSpPr>
          <p:spPr>
            <a:xfrm>
              <a:off x="616130" y="4627518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F7099A-4BA7-3179-05FF-AF63C6592C9B}"/>
              </a:ext>
            </a:extLst>
          </p:cNvPr>
          <p:cNvSpPr txBox="1"/>
          <p:nvPr/>
        </p:nvSpPr>
        <p:spPr>
          <a:xfrm>
            <a:off x="3711918" y="864563"/>
            <a:ext cx="258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Documents (chunks)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D0A4A4-FD24-59FE-1AE9-E127C5A58051}"/>
              </a:ext>
            </a:extLst>
          </p:cNvPr>
          <p:cNvSpPr/>
          <p:nvPr/>
        </p:nvSpPr>
        <p:spPr>
          <a:xfrm>
            <a:off x="4419135" y="1324109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CF106D-428A-45C7-B8D2-9C4FFE5FD2EB}"/>
              </a:ext>
            </a:extLst>
          </p:cNvPr>
          <p:cNvSpPr/>
          <p:nvPr/>
        </p:nvSpPr>
        <p:spPr>
          <a:xfrm>
            <a:off x="4419135" y="1831602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12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B2AE697-AD4D-F5C2-1DD1-29E335452674}"/>
              </a:ext>
            </a:extLst>
          </p:cNvPr>
          <p:cNvSpPr/>
          <p:nvPr/>
        </p:nvSpPr>
        <p:spPr>
          <a:xfrm>
            <a:off x="4419135" y="2408326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13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96A0C5-10B5-BDA5-5D67-E4BC19C8FE20}"/>
              </a:ext>
            </a:extLst>
          </p:cNvPr>
          <p:cNvSpPr/>
          <p:nvPr/>
        </p:nvSpPr>
        <p:spPr>
          <a:xfrm>
            <a:off x="4419135" y="3027378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E9BCD7-3A15-D3FF-13E3-FBF2159ABE2F}"/>
              </a:ext>
            </a:extLst>
          </p:cNvPr>
          <p:cNvSpPr/>
          <p:nvPr/>
        </p:nvSpPr>
        <p:spPr>
          <a:xfrm>
            <a:off x="4419135" y="3534871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FEE459-85DE-B64E-E105-F2D270892BE0}"/>
              </a:ext>
            </a:extLst>
          </p:cNvPr>
          <p:cNvSpPr/>
          <p:nvPr/>
        </p:nvSpPr>
        <p:spPr>
          <a:xfrm>
            <a:off x="4419135" y="4111595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23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E1D34F1-2B73-E996-4E2C-ED55BBACBCBB}"/>
              </a:ext>
            </a:extLst>
          </p:cNvPr>
          <p:cNvSpPr/>
          <p:nvPr/>
        </p:nvSpPr>
        <p:spPr>
          <a:xfrm>
            <a:off x="4419135" y="4896118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31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AC0BB9-30B3-7789-C8E9-D267BCCE2D6A}"/>
              </a:ext>
            </a:extLst>
          </p:cNvPr>
          <p:cNvSpPr/>
          <p:nvPr/>
        </p:nvSpPr>
        <p:spPr>
          <a:xfrm>
            <a:off x="4419135" y="5403611"/>
            <a:ext cx="1737360" cy="3693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Chunk 32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4C2F6BC-3EBC-FBDB-DA23-881664AA8788}"/>
              </a:ext>
            </a:extLst>
          </p:cNvPr>
          <p:cNvGrpSpPr/>
          <p:nvPr/>
        </p:nvGrpSpPr>
        <p:grpSpPr>
          <a:xfrm>
            <a:off x="7804127" y="1324111"/>
            <a:ext cx="2011680" cy="4466251"/>
            <a:chOff x="6767802" y="1324111"/>
            <a:chExt cx="2011680" cy="4466251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0827E0E-5289-7E5F-ED2D-F99066AD7DFF}"/>
                </a:ext>
              </a:extLst>
            </p:cNvPr>
            <p:cNvSpPr/>
            <p:nvPr/>
          </p:nvSpPr>
          <p:spPr>
            <a:xfrm>
              <a:off x="6767802" y="1324111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11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326A342-00D6-9527-C02E-A409848888A9}"/>
                </a:ext>
              </a:extLst>
            </p:cNvPr>
            <p:cNvSpPr/>
            <p:nvPr/>
          </p:nvSpPr>
          <p:spPr>
            <a:xfrm>
              <a:off x="6767802" y="1866220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12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5F34321-1B0A-CFC6-38F3-FC6FA79DE9CD}"/>
                </a:ext>
              </a:extLst>
            </p:cNvPr>
            <p:cNvSpPr/>
            <p:nvPr/>
          </p:nvSpPr>
          <p:spPr>
            <a:xfrm>
              <a:off x="6767802" y="2408328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13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645CBE1-0D43-4A41-7C31-86F18FD8EC35}"/>
                </a:ext>
              </a:extLst>
            </p:cNvPr>
            <p:cNvSpPr/>
            <p:nvPr/>
          </p:nvSpPr>
          <p:spPr>
            <a:xfrm>
              <a:off x="6767802" y="3036087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21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419ECA6-A227-2FF7-8D17-3BB5E3F237BA}"/>
                </a:ext>
              </a:extLst>
            </p:cNvPr>
            <p:cNvSpPr/>
            <p:nvPr/>
          </p:nvSpPr>
          <p:spPr>
            <a:xfrm>
              <a:off x="6767802" y="3578196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22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1C99997-AF61-266E-5B3D-6392B5F946AE}"/>
                </a:ext>
              </a:extLst>
            </p:cNvPr>
            <p:cNvSpPr/>
            <p:nvPr/>
          </p:nvSpPr>
          <p:spPr>
            <a:xfrm>
              <a:off x="6767802" y="4120304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23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CBCFDB4-DC8A-0932-A770-5EA8F4C95016}"/>
                </a:ext>
              </a:extLst>
            </p:cNvPr>
            <p:cNvSpPr/>
            <p:nvPr/>
          </p:nvSpPr>
          <p:spPr>
            <a:xfrm>
              <a:off x="6767802" y="4913536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31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ED4B605-62B6-4386-FCF3-233E1D27BE8A}"/>
                </a:ext>
              </a:extLst>
            </p:cNvPr>
            <p:cNvSpPr/>
            <p:nvPr/>
          </p:nvSpPr>
          <p:spPr>
            <a:xfrm>
              <a:off x="6767802" y="5421029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32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7270CA8-BB78-2111-7642-BDFB53FAD1CD}"/>
              </a:ext>
            </a:extLst>
          </p:cNvPr>
          <p:cNvSpPr txBox="1"/>
          <p:nvPr/>
        </p:nvSpPr>
        <p:spPr>
          <a:xfrm>
            <a:off x="8029484" y="86766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Embeddings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BA9B66-F82A-1D36-0DE6-92A270AB2D60}"/>
              </a:ext>
            </a:extLst>
          </p:cNvPr>
          <p:cNvSpPr txBox="1"/>
          <p:nvPr/>
        </p:nvSpPr>
        <p:spPr>
          <a:xfrm>
            <a:off x="3347981" y="6083876"/>
            <a:ext cx="83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 general, parent documents can be done by text splitting with a greater chunk size, for the purpose of this project where the UI displays pages, it makes sense to use pages</a:t>
            </a:r>
          </a:p>
        </p:txBody>
      </p:sp>
    </p:spTree>
    <p:extLst>
      <p:ext uri="{BB962C8B-B14F-4D97-AF65-F5344CB8AC3E}">
        <p14:creationId xmlns:p14="http://schemas.microsoft.com/office/powerpoint/2010/main" val="381787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Parent Document Retriever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51D77-D672-075A-2FF4-F73E23306B14}"/>
              </a:ext>
            </a:extLst>
          </p:cNvPr>
          <p:cNvSpPr txBox="1"/>
          <p:nvPr/>
        </p:nvSpPr>
        <p:spPr>
          <a:xfrm>
            <a:off x="8868940" y="851706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Documents (pages)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BFD461-4329-1CB9-BE03-87154C4178C1}"/>
              </a:ext>
            </a:extLst>
          </p:cNvPr>
          <p:cNvGrpSpPr/>
          <p:nvPr/>
        </p:nvGrpSpPr>
        <p:grpSpPr>
          <a:xfrm>
            <a:off x="9132374" y="1522416"/>
            <a:ext cx="2286000" cy="4647091"/>
            <a:chOff x="616130" y="1338964"/>
            <a:chExt cx="2915706" cy="464709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3A9178-AA80-143B-2D70-CD62267A7BF3}"/>
                </a:ext>
              </a:extLst>
            </p:cNvPr>
            <p:cNvSpPr/>
            <p:nvPr/>
          </p:nvSpPr>
          <p:spPr>
            <a:xfrm>
              <a:off x="616130" y="1338964"/>
              <a:ext cx="2915706" cy="135853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1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7A31B56-0502-AFA4-792B-27706B4587D4}"/>
                </a:ext>
              </a:extLst>
            </p:cNvPr>
            <p:cNvSpPr/>
            <p:nvPr/>
          </p:nvSpPr>
          <p:spPr>
            <a:xfrm>
              <a:off x="616130" y="2983241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2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BF99A51-70C8-E2EB-7A37-1C3C82B3334C}"/>
                </a:ext>
              </a:extLst>
            </p:cNvPr>
            <p:cNvSpPr/>
            <p:nvPr/>
          </p:nvSpPr>
          <p:spPr>
            <a:xfrm>
              <a:off x="616130" y="4627518"/>
              <a:ext cx="2915706" cy="1358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Page 3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BF7099A-4BA7-3179-05FF-AF63C6592C9B}"/>
              </a:ext>
            </a:extLst>
          </p:cNvPr>
          <p:cNvSpPr txBox="1"/>
          <p:nvPr/>
        </p:nvSpPr>
        <p:spPr>
          <a:xfrm>
            <a:off x="6319640" y="818047"/>
            <a:ext cx="258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Documents (chunks)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4ADA32-40FD-EC5A-2CB7-A81FAA93BEBE}"/>
              </a:ext>
            </a:extLst>
          </p:cNvPr>
          <p:cNvGrpSpPr/>
          <p:nvPr/>
        </p:nvGrpSpPr>
        <p:grpSpPr>
          <a:xfrm>
            <a:off x="6724919" y="1620520"/>
            <a:ext cx="1737360" cy="4396581"/>
            <a:chOff x="3966286" y="1324109"/>
            <a:chExt cx="1737360" cy="439658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6D0A4A4-FD24-59FE-1AE9-E127C5A58051}"/>
                </a:ext>
              </a:extLst>
            </p:cNvPr>
            <p:cNvSpPr/>
            <p:nvPr/>
          </p:nvSpPr>
          <p:spPr>
            <a:xfrm>
              <a:off x="3966286" y="1324109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11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6CF106D-428A-45C7-B8D2-9C4FFE5FD2EB}"/>
                </a:ext>
              </a:extLst>
            </p:cNvPr>
            <p:cNvSpPr/>
            <p:nvPr/>
          </p:nvSpPr>
          <p:spPr>
            <a:xfrm>
              <a:off x="3966286" y="1831602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12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B2AE697-AD4D-F5C2-1DD1-29E335452674}"/>
                </a:ext>
              </a:extLst>
            </p:cNvPr>
            <p:cNvSpPr/>
            <p:nvPr/>
          </p:nvSpPr>
          <p:spPr>
            <a:xfrm>
              <a:off x="3966286" y="2408326"/>
              <a:ext cx="1737360" cy="36933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13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B96A0C5-10B5-BDA5-5D67-E4BC19C8FE20}"/>
                </a:ext>
              </a:extLst>
            </p:cNvPr>
            <p:cNvSpPr/>
            <p:nvPr/>
          </p:nvSpPr>
          <p:spPr>
            <a:xfrm>
              <a:off x="3966286" y="3027378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21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EE9BCD7-3A15-D3FF-13E3-FBF2159ABE2F}"/>
                </a:ext>
              </a:extLst>
            </p:cNvPr>
            <p:cNvSpPr/>
            <p:nvPr/>
          </p:nvSpPr>
          <p:spPr>
            <a:xfrm>
              <a:off x="3966286" y="3534871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22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5FEE459-85DE-B64E-E105-F2D270892BE0}"/>
                </a:ext>
              </a:extLst>
            </p:cNvPr>
            <p:cNvSpPr/>
            <p:nvPr/>
          </p:nvSpPr>
          <p:spPr>
            <a:xfrm>
              <a:off x="3966286" y="4111595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23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E1D34F1-2B73-E996-4E2C-ED55BBACBCBB}"/>
                </a:ext>
              </a:extLst>
            </p:cNvPr>
            <p:cNvSpPr/>
            <p:nvPr/>
          </p:nvSpPr>
          <p:spPr>
            <a:xfrm>
              <a:off x="3966286" y="4843864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31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FAC0BB9-30B3-7789-C8E9-D267BCCE2D6A}"/>
                </a:ext>
              </a:extLst>
            </p:cNvPr>
            <p:cNvSpPr/>
            <p:nvPr/>
          </p:nvSpPr>
          <p:spPr>
            <a:xfrm>
              <a:off x="3966286" y="5351357"/>
              <a:ext cx="1737360" cy="36933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32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7270CA8-BB78-2111-7642-BDFB53FAD1CD}"/>
              </a:ext>
            </a:extLst>
          </p:cNvPr>
          <p:cNvSpPr txBox="1"/>
          <p:nvPr/>
        </p:nvSpPr>
        <p:spPr>
          <a:xfrm>
            <a:off x="4179767" y="85170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Embeddings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6A8612-18DE-1B81-FBB2-5A6AE86FAA70}"/>
              </a:ext>
            </a:extLst>
          </p:cNvPr>
          <p:cNvGrpSpPr/>
          <p:nvPr/>
        </p:nvGrpSpPr>
        <p:grpSpPr>
          <a:xfrm>
            <a:off x="3902682" y="1620520"/>
            <a:ext cx="2011680" cy="4353034"/>
            <a:chOff x="6767802" y="1324111"/>
            <a:chExt cx="2011680" cy="435303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A13C89B-0852-CA07-4F33-8BE7BF81ACC8}"/>
                </a:ext>
              </a:extLst>
            </p:cNvPr>
            <p:cNvSpPr/>
            <p:nvPr/>
          </p:nvSpPr>
          <p:spPr>
            <a:xfrm>
              <a:off x="6767802" y="1324111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11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365775-FED7-C85A-C72D-3783EA9DF8B7}"/>
                </a:ext>
              </a:extLst>
            </p:cNvPr>
            <p:cNvSpPr/>
            <p:nvPr/>
          </p:nvSpPr>
          <p:spPr>
            <a:xfrm>
              <a:off x="6767802" y="1866220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12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7E90D70-1CAC-56BB-299D-2898B4FDC3F3}"/>
                </a:ext>
              </a:extLst>
            </p:cNvPr>
            <p:cNvSpPr/>
            <p:nvPr/>
          </p:nvSpPr>
          <p:spPr>
            <a:xfrm>
              <a:off x="6767802" y="2408328"/>
              <a:ext cx="2011680" cy="36933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13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722F781-47E6-A930-5291-2F970736FFFA}"/>
                </a:ext>
              </a:extLst>
            </p:cNvPr>
            <p:cNvSpPr/>
            <p:nvPr/>
          </p:nvSpPr>
          <p:spPr>
            <a:xfrm>
              <a:off x="6767802" y="3027378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21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96542D7-3DF4-328B-528E-3E73BD1A5F6C}"/>
                </a:ext>
              </a:extLst>
            </p:cNvPr>
            <p:cNvSpPr/>
            <p:nvPr/>
          </p:nvSpPr>
          <p:spPr>
            <a:xfrm>
              <a:off x="6767802" y="3569487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22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3392681-6860-16BD-A823-04AC5CD7DC5A}"/>
                </a:ext>
              </a:extLst>
            </p:cNvPr>
            <p:cNvSpPr/>
            <p:nvPr/>
          </p:nvSpPr>
          <p:spPr>
            <a:xfrm>
              <a:off x="6767802" y="4111595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23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FBC1ABE-1C20-DA63-1219-96C527FC92BA}"/>
                </a:ext>
              </a:extLst>
            </p:cNvPr>
            <p:cNvSpPr/>
            <p:nvPr/>
          </p:nvSpPr>
          <p:spPr>
            <a:xfrm>
              <a:off x="6767802" y="4800319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31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C5A9529-F90F-F90A-9EA8-D5DF0138499A}"/>
                </a:ext>
              </a:extLst>
            </p:cNvPr>
            <p:cNvSpPr/>
            <p:nvPr/>
          </p:nvSpPr>
          <p:spPr>
            <a:xfrm>
              <a:off x="6767802" y="5307812"/>
              <a:ext cx="2011680" cy="369333"/>
            </a:xfrm>
            <a:prstGeom prst="round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Embedding 32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C885C83-3B4B-D48C-3958-36BD5E34CD65}"/>
              </a:ext>
            </a:extLst>
          </p:cNvPr>
          <p:cNvSpPr txBox="1"/>
          <p:nvPr/>
        </p:nvSpPr>
        <p:spPr>
          <a:xfrm>
            <a:off x="706020" y="835441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Query</a:t>
            </a:r>
          </a:p>
          <a:p>
            <a:r>
              <a:rPr lang="en-US" sz="1600" dirty="0"/>
              <a:t>Embeddings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E98F8E3-DF9E-FED8-F68C-56214BBCD37A}"/>
              </a:ext>
            </a:extLst>
          </p:cNvPr>
          <p:cNvSpPr/>
          <p:nvPr/>
        </p:nvSpPr>
        <p:spPr>
          <a:xfrm>
            <a:off x="468951" y="3070434"/>
            <a:ext cx="2011680" cy="36933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F73DC7-30BA-F8E2-D618-33F59FC2A01B}"/>
              </a:ext>
            </a:extLst>
          </p:cNvPr>
          <p:cNvCxnSpPr>
            <a:stCxn id="38" idx="3"/>
            <a:endCxn id="22" idx="1"/>
          </p:cNvCxnSpPr>
          <p:nvPr/>
        </p:nvCxnSpPr>
        <p:spPr>
          <a:xfrm flipV="1">
            <a:off x="2480631" y="2889404"/>
            <a:ext cx="1422051" cy="3656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1BC5122-72A0-1BB9-E26B-8EF86E291AE6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5914362" y="2889404"/>
            <a:ext cx="81055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1162294-85C8-E0E6-7DC7-BF7701F5FECC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 flipV="1">
            <a:off x="8462279" y="2201685"/>
            <a:ext cx="670095" cy="6877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8028B2-5731-C318-CE85-778B74766432}"/>
              </a:ext>
            </a:extLst>
          </p:cNvPr>
          <p:cNvSpPr txBox="1"/>
          <p:nvPr/>
        </p:nvSpPr>
        <p:spPr>
          <a:xfrm>
            <a:off x="110992" y="4072306"/>
            <a:ext cx="3288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Commonly used metrics Precision and Recall do not apply, since those metrics use the assumption that there are several relevant documents.</a:t>
            </a:r>
          </a:p>
        </p:txBody>
      </p:sp>
    </p:spTree>
    <p:extLst>
      <p:ext uri="{BB962C8B-B14F-4D97-AF65-F5344CB8AC3E}">
        <p14:creationId xmlns:p14="http://schemas.microsoft.com/office/powerpoint/2010/main" val="371159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Retrieval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098CD-10D9-0F94-7580-E5C6E0E5CC26}"/>
                  </a:ext>
                </a:extLst>
              </p:cNvPr>
              <p:cNvSpPr txBox="1"/>
              <p:nvPr/>
            </p:nvSpPr>
            <p:spPr>
              <a:xfrm>
                <a:off x="628310" y="1950001"/>
                <a:ext cx="3269485" cy="4805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Success@K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𝑅𝑎𝑛𝑘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098CD-10D9-0F94-7580-E5C6E0E5C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10" y="1950001"/>
                <a:ext cx="3269485" cy="480581"/>
              </a:xfrm>
              <a:prstGeom prst="rect">
                <a:avLst/>
              </a:prstGeom>
              <a:blipFill>
                <a:blip r:embed="rId2"/>
                <a:stretch>
                  <a:fillRect l="-3358" t="-224051" b="-324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364CF5F-4E50-CF4D-7A5A-57515C2432B2}"/>
              </a:ext>
            </a:extLst>
          </p:cNvPr>
          <p:cNvSpPr txBox="1"/>
          <p:nvPr/>
        </p:nvSpPr>
        <p:spPr>
          <a:xfrm>
            <a:off x="555694" y="757648"/>
            <a:ext cx="3560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</a:t>
            </a:r>
            <a:r>
              <a:rPr lang="en-US" dirty="0" err="1"/>
              <a:t>Success@K</a:t>
            </a:r>
            <a:endParaRPr lang="en-US" dirty="0"/>
          </a:p>
          <a:p>
            <a:r>
              <a:rPr lang="en-US" dirty="0"/>
              <a:t>Mean Reciprocal Rank MRR@ 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86B863-4F63-CF91-FF47-94EAE0F81225}"/>
              </a:ext>
            </a:extLst>
          </p:cNvPr>
          <p:cNvSpPr txBox="1"/>
          <p:nvPr/>
        </p:nvSpPr>
        <p:spPr>
          <a:xfrm>
            <a:off x="61047" y="4617743"/>
            <a:ext cx="11920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For some use cases, where the order of the retrieved documents matters, MRR@K is a more appropriate metric</a:t>
            </a:r>
          </a:p>
          <a:p>
            <a:r>
              <a:rPr lang="en-US" sz="1400" dirty="0"/>
              <a:t>For our use case, where the order doesn’t matter*, as long as the chunks are retrieved and passed to the LLM, </a:t>
            </a:r>
            <a:r>
              <a:rPr lang="en-US" sz="1400" dirty="0" err="1"/>
              <a:t>Success@K</a:t>
            </a:r>
            <a:r>
              <a:rPr lang="en-US" sz="1400" dirty="0"/>
              <a:t> is a more appropriate metric.</a:t>
            </a:r>
          </a:p>
          <a:p>
            <a:endParaRPr lang="en-US" sz="1400" dirty="0"/>
          </a:p>
          <a:p>
            <a:r>
              <a:rPr lang="en-US" sz="1400" dirty="0"/>
              <a:t>Alternatively, sum all of the relevant documents for K. Need to account for the fact that for smaller chunks this number will naturally be higher. Maybe divide by the chunk 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228C1-108F-72CB-1F56-A32CBDBF8494}"/>
              </a:ext>
            </a:extLst>
          </p:cNvPr>
          <p:cNvSpPr txBox="1"/>
          <p:nvPr/>
        </p:nvSpPr>
        <p:spPr>
          <a:xfrm>
            <a:off x="1576251" y="6185923"/>
            <a:ext cx="10519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*The order may matter. If the chunks are returned in the same order they are found in the document may help LLM.  However, that is harder to measure.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DD4630-2B2A-AD60-7FB4-E8E25A939F90}"/>
              </a:ext>
            </a:extLst>
          </p:cNvPr>
          <p:cNvSpPr txBox="1"/>
          <p:nvPr/>
        </p:nvSpPr>
        <p:spPr>
          <a:xfrm>
            <a:off x="290566" y="1432573"/>
            <a:ext cx="105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Given document ranking </a:t>
            </a:r>
            <a:r>
              <a:rPr lang="en-US" sz="1400" i="1" dirty="0"/>
              <a:t>D = [doc</a:t>
            </a:r>
            <a:r>
              <a:rPr lang="en-US" sz="1400" i="1" baseline="-25000" dirty="0"/>
              <a:t>1</a:t>
            </a:r>
            <a:r>
              <a:rPr lang="en-US" sz="1400" i="1" dirty="0"/>
              <a:t>, …, </a:t>
            </a:r>
            <a:r>
              <a:rPr lang="en-US" sz="1400" i="1" dirty="0" err="1"/>
              <a:t>doc</a:t>
            </a:r>
            <a:r>
              <a:rPr lang="en-US" sz="1400" i="1" baseline="-25000" dirty="0" err="1"/>
              <a:t>N</a:t>
            </a:r>
            <a:r>
              <a:rPr lang="en-US" sz="1400" i="1" dirty="0"/>
              <a:t>] </a:t>
            </a:r>
            <a:r>
              <a:rPr lang="en-US" sz="1400" dirty="0"/>
              <a:t>for a query </a:t>
            </a:r>
            <a:r>
              <a:rPr lang="en-US" sz="1400" i="1" dirty="0"/>
              <a:t>q</a:t>
            </a:r>
            <a:r>
              <a:rPr lang="en-US" sz="1400" dirty="0"/>
              <a:t>, </a:t>
            </a:r>
            <a:r>
              <a:rPr lang="en-US" sz="1400" i="1" dirty="0"/>
              <a:t>Rank(</a:t>
            </a:r>
            <a:r>
              <a:rPr lang="en-US" sz="1400" i="1" dirty="0" err="1"/>
              <a:t>q,D</a:t>
            </a:r>
            <a:r>
              <a:rPr lang="en-US" sz="1400" i="1" dirty="0"/>
              <a:t>)</a:t>
            </a:r>
            <a:r>
              <a:rPr lang="en-US" sz="1400" dirty="0"/>
              <a:t> is the position of the of the </a:t>
            </a:r>
            <a:r>
              <a:rPr lang="en-US" sz="1400" b="1" dirty="0"/>
              <a:t>first</a:t>
            </a:r>
            <a:r>
              <a:rPr lang="en-US" sz="1400" dirty="0"/>
              <a:t> relevant document for </a:t>
            </a:r>
            <a:r>
              <a:rPr lang="en-US" sz="1400" i="1" dirty="0"/>
              <a:t>q</a:t>
            </a:r>
            <a:r>
              <a:rPr lang="en-US" sz="1400" dirty="0"/>
              <a:t> in </a:t>
            </a:r>
            <a:r>
              <a:rPr lang="en-US" sz="1400" i="1" dirty="0"/>
              <a:t>D</a:t>
            </a:r>
            <a:r>
              <a:rPr lang="en-US" sz="14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617A01-8319-A2ED-793C-C5B8FF533988}"/>
                  </a:ext>
                </a:extLst>
              </p:cNvPr>
              <p:cNvSpPr txBox="1"/>
              <p:nvPr/>
            </p:nvSpPr>
            <p:spPr>
              <a:xfrm>
                <a:off x="628309" y="2656805"/>
                <a:ext cx="3415359" cy="559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RR@K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𝑅𝑎𝑛𝑘</m:t>
                                </m:r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𝑅𝑎𝑛𝑘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617A01-8319-A2ED-793C-C5B8FF533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9" y="2656805"/>
                <a:ext cx="3415359" cy="559577"/>
              </a:xfrm>
              <a:prstGeom prst="rect">
                <a:avLst/>
              </a:prstGeom>
              <a:blipFill>
                <a:blip r:embed="rId3"/>
                <a:stretch>
                  <a:fillRect l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B05F5C-49A2-CE8C-130C-2FCEFB636833}"/>
                  </a:ext>
                </a:extLst>
              </p:cNvPr>
              <p:cNvSpPr txBox="1"/>
              <p:nvPr/>
            </p:nvSpPr>
            <p:spPr>
              <a:xfrm>
                <a:off x="694944" y="3569885"/>
                <a:ext cx="2342821" cy="6070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MRR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RR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@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8B05F5C-49A2-CE8C-130C-2FCEFB636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" y="3569885"/>
                <a:ext cx="2342821" cy="6070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1F00DF6-CB00-430B-4431-46D4B549B4FB}"/>
              </a:ext>
            </a:extLst>
          </p:cNvPr>
          <p:cNvGrpSpPr/>
          <p:nvPr/>
        </p:nvGrpSpPr>
        <p:grpSpPr>
          <a:xfrm>
            <a:off x="5383227" y="2078545"/>
            <a:ext cx="503958" cy="1875958"/>
            <a:chOff x="6968837" y="2928898"/>
            <a:chExt cx="503958" cy="187595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AFCF808-D005-22AB-84C2-8188FADDFA75}"/>
                </a:ext>
              </a:extLst>
            </p:cNvPr>
            <p:cNvSpPr/>
            <p:nvPr/>
          </p:nvSpPr>
          <p:spPr>
            <a:xfrm>
              <a:off x="6968837" y="3320943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E572BD-DA5D-A4AF-B818-C5639098CA56}"/>
                </a:ext>
              </a:extLst>
            </p:cNvPr>
            <p:cNvSpPr/>
            <p:nvPr/>
          </p:nvSpPr>
          <p:spPr>
            <a:xfrm>
              <a:off x="6968837" y="3712988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41F285-E1AB-8326-929E-4C96FEB88F54}"/>
                </a:ext>
              </a:extLst>
            </p:cNvPr>
            <p:cNvSpPr/>
            <p:nvPr/>
          </p:nvSpPr>
          <p:spPr>
            <a:xfrm>
              <a:off x="6968837" y="4105033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0D4E4D-2619-2401-4701-C605C768D0D5}"/>
                </a:ext>
              </a:extLst>
            </p:cNvPr>
            <p:cNvSpPr/>
            <p:nvPr/>
          </p:nvSpPr>
          <p:spPr>
            <a:xfrm>
              <a:off x="6968837" y="4497078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E3D0537-84B4-CC76-5E72-473B8127D8DB}"/>
                </a:ext>
              </a:extLst>
            </p:cNvPr>
            <p:cNvSpPr/>
            <p:nvPr/>
          </p:nvSpPr>
          <p:spPr>
            <a:xfrm>
              <a:off x="6968837" y="2928898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32B8061-0BF7-0B0E-7BD1-6C18556D8BF9}"/>
              </a:ext>
            </a:extLst>
          </p:cNvPr>
          <p:cNvSpPr txBox="1"/>
          <p:nvPr/>
        </p:nvSpPr>
        <p:spPr>
          <a:xfrm>
            <a:off x="5446039" y="162494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2664A4-D65A-DEE9-CB4C-E3D49E391761}"/>
              </a:ext>
            </a:extLst>
          </p:cNvPr>
          <p:cNvGrpSpPr/>
          <p:nvPr/>
        </p:nvGrpSpPr>
        <p:grpSpPr>
          <a:xfrm>
            <a:off x="6419816" y="2078545"/>
            <a:ext cx="503958" cy="1875958"/>
            <a:chOff x="6968837" y="2928898"/>
            <a:chExt cx="503958" cy="18759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1F4C963-735A-FC9B-4778-2970A236DC17}"/>
                </a:ext>
              </a:extLst>
            </p:cNvPr>
            <p:cNvSpPr/>
            <p:nvPr/>
          </p:nvSpPr>
          <p:spPr>
            <a:xfrm>
              <a:off x="6968837" y="3320943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32C59A-0257-BDC9-4A39-90BBB96D89AE}"/>
                </a:ext>
              </a:extLst>
            </p:cNvPr>
            <p:cNvSpPr/>
            <p:nvPr/>
          </p:nvSpPr>
          <p:spPr>
            <a:xfrm>
              <a:off x="6968837" y="3712988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371C64-6D38-7B82-F063-4773F32BF5AC}"/>
                </a:ext>
              </a:extLst>
            </p:cNvPr>
            <p:cNvSpPr/>
            <p:nvPr/>
          </p:nvSpPr>
          <p:spPr>
            <a:xfrm>
              <a:off x="6968837" y="4105033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4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B65BDF-B99E-A47A-6940-D8DD4B0153E7}"/>
                </a:ext>
              </a:extLst>
            </p:cNvPr>
            <p:cNvSpPr/>
            <p:nvPr/>
          </p:nvSpPr>
          <p:spPr>
            <a:xfrm>
              <a:off x="6968837" y="4497078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39FB98-04B3-08E5-0CA4-9AEED5B047EA}"/>
                </a:ext>
              </a:extLst>
            </p:cNvPr>
            <p:cNvSpPr/>
            <p:nvPr/>
          </p:nvSpPr>
          <p:spPr>
            <a:xfrm>
              <a:off x="6968837" y="2928898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8C15031-BBDD-4F25-8D48-FE8A1BD82AFA}"/>
              </a:ext>
            </a:extLst>
          </p:cNvPr>
          <p:cNvSpPr txBox="1"/>
          <p:nvPr/>
        </p:nvSpPr>
        <p:spPr>
          <a:xfrm>
            <a:off x="6482628" y="162494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BCE6A87-249A-4DC1-4CEA-6F2641DA2C23}"/>
              </a:ext>
            </a:extLst>
          </p:cNvPr>
          <p:cNvGrpSpPr/>
          <p:nvPr/>
        </p:nvGrpSpPr>
        <p:grpSpPr>
          <a:xfrm>
            <a:off x="7456405" y="2070578"/>
            <a:ext cx="503958" cy="1875958"/>
            <a:chOff x="6968837" y="2928898"/>
            <a:chExt cx="503958" cy="187595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78DE18D-FCAF-095D-EF37-86F4FD045232}"/>
                </a:ext>
              </a:extLst>
            </p:cNvPr>
            <p:cNvSpPr/>
            <p:nvPr/>
          </p:nvSpPr>
          <p:spPr>
            <a:xfrm>
              <a:off x="6968837" y="3320943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3FEC4D-63C9-D80E-DC72-0CFDCE88EB9C}"/>
                </a:ext>
              </a:extLst>
            </p:cNvPr>
            <p:cNvSpPr/>
            <p:nvPr/>
          </p:nvSpPr>
          <p:spPr>
            <a:xfrm>
              <a:off x="6968837" y="3712988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117EB3-1249-12B2-0B6C-F7E73FEC8E2D}"/>
                </a:ext>
              </a:extLst>
            </p:cNvPr>
            <p:cNvSpPr/>
            <p:nvPr/>
          </p:nvSpPr>
          <p:spPr>
            <a:xfrm>
              <a:off x="6968837" y="4105033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4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70A6EE7-8FF0-D169-124C-39477EFB180D}"/>
                </a:ext>
              </a:extLst>
            </p:cNvPr>
            <p:cNvSpPr/>
            <p:nvPr/>
          </p:nvSpPr>
          <p:spPr>
            <a:xfrm>
              <a:off x="6968837" y="4497078"/>
              <a:ext cx="503958" cy="3077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5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03F6CF0-EEFE-1E14-C641-8C28D4DEA735}"/>
                </a:ext>
              </a:extLst>
            </p:cNvPr>
            <p:cNvSpPr/>
            <p:nvPr/>
          </p:nvSpPr>
          <p:spPr>
            <a:xfrm>
              <a:off x="6968837" y="2928898"/>
              <a:ext cx="503958" cy="3077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/>
                <a:t>doc</a:t>
              </a:r>
              <a:r>
                <a:rPr lang="en-US" sz="1400" baseline="-25000" dirty="0"/>
                <a:t>1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3DBB1E7-9FA8-108D-8315-7BA3B2C448D8}"/>
              </a:ext>
            </a:extLst>
          </p:cNvPr>
          <p:cNvSpPr txBox="1"/>
          <p:nvPr/>
        </p:nvSpPr>
        <p:spPr>
          <a:xfrm>
            <a:off x="7519217" y="1624946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r>
              <a:rPr lang="en-US" baseline="-25000" dirty="0"/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0D2AFB-2BE0-DE55-FA4D-155458BAF567}"/>
              </a:ext>
            </a:extLst>
          </p:cNvPr>
          <p:cNvSpPr txBox="1"/>
          <p:nvPr/>
        </p:nvSpPr>
        <p:spPr>
          <a:xfrm>
            <a:off x="8903526" y="1877848"/>
            <a:ext cx="1973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Success@3(q</a:t>
            </a:r>
            <a:r>
              <a:rPr lang="en-US" sz="1400" i="1" baseline="-25000" dirty="0"/>
              <a:t>1</a:t>
            </a:r>
            <a:r>
              <a:rPr lang="en-US" sz="1400" i="1" dirty="0"/>
              <a:t>, D)=1 </a:t>
            </a:r>
          </a:p>
          <a:p>
            <a:r>
              <a:rPr lang="en-US" sz="1400" i="1" dirty="0"/>
              <a:t>RR@3(q</a:t>
            </a:r>
            <a:r>
              <a:rPr lang="en-US" sz="1400" i="1" baseline="-25000" dirty="0"/>
              <a:t>1</a:t>
            </a:r>
            <a:r>
              <a:rPr lang="en-US" sz="1400" i="1" dirty="0"/>
              <a:t>,D)=1/1 = 1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5108B5-F7EC-4E63-979F-89345B3D1C9A}"/>
              </a:ext>
            </a:extLst>
          </p:cNvPr>
          <p:cNvSpPr txBox="1"/>
          <p:nvPr/>
        </p:nvSpPr>
        <p:spPr>
          <a:xfrm>
            <a:off x="8797607" y="2634765"/>
            <a:ext cx="2185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Success@3(q</a:t>
            </a:r>
            <a:r>
              <a:rPr lang="en-US" sz="1400" i="1" baseline="-25000" dirty="0"/>
              <a:t>2</a:t>
            </a:r>
            <a:r>
              <a:rPr lang="en-US" sz="1400" i="1" dirty="0"/>
              <a:t>, D)=1 </a:t>
            </a:r>
          </a:p>
          <a:p>
            <a:r>
              <a:rPr lang="en-US" sz="1400" i="1" dirty="0"/>
              <a:t>RR@3(q</a:t>
            </a:r>
            <a:r>
              <a:rPr lang="en-US" sz="1400" i="1" baseline="-25000" dirty="0"/>
              <a:t>2</a:t>
            </a:r>
            <a:r>
              <a:rPr lang="en-US" sz="1400" i="1" dirty="0"/>
              <a:t>,D)=1/2 = 0.5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68554A-EA7F-56BC-8C17-A2DC0659D636}"/>
              </a:ext>
            </a:extLst>
          </p:cNvPr>
          <p:cNvSpPr txBox="1"/>
          <p:nvPr/>
        </p:nvSpPr>
        <p:spPr>
          <a:xfrm>
            <a:off x="8797607" y="3391683"/>
            <a:ext cx="2185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Success@3(q</a:t>
            </a:r>
            <a:r>
              <a:rPr lang="en-US" sz="1400" i="1" baseline="-25000" dirty="0"/>
              <a:t>3</a:t>
            </a:r>
            <a:r>
              <a:rPr lang="en-US" sz="1400" i="1" dirty="0"/>
              <a:t>, D)=0 </a:t>
            </a:r>
          </a:p>
          <a:p>
            <a:r>
              <a:rPr lang="en-US" sz="1400" i="1" dirty="0"/>
              <a:t>RR@3(q</a:t>
            </a:r>
            <a:r>
              <a:rPr lang="en-US" sz="1400" i="1" baseline="-25000" dirty="0"/>
              <a:t>3</a:t>
            </a:r>
            <a:r>
              <a:rPr lang="en-US" sz="1400" i="1" dirty="0"/>
              <a:t>,D)=0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9E03EE-DAE9-5FDF-AD76-04A17942EA44}"/>
              </a:ext>
            </a:extLst>
          </p:cNvPr>
          <p:cNvSpPr txBox="1"/>
          <p:nvPr/>
        </p:nvSpPr>
        <p:spPr>
          <a:xfrm>
            <a:off x="8797607" y="4085231"/>
            <a:ext cx="21857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/>
              <a:t>MeanSuccess@3=2/3 </a:t>
            </a:r>
          </a:p>
          <a:p>
            <a:r>
              <a:rPr lang="en-US" sz="1400" i="1" dirty="0"/>
              <a:t>MRR@3=1.5/3 = 0.5</a:t>
            </a:r>
          </a:p>
        </p:txBody>
      </p:sp>
    </p:spTree>
    <p:extLst>
      <p:ext uri="{BB962C8B-B14F-4D97-AF65-F5344CB8AC3E}">
        <p14:creationId xmlns:p14="http://schemas.microsoft.com/office/powerpoint/2010/main" val="311959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BB3E03-EE27-2840-8662-BED90CE98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BAA465-066D-E739-149D-38DCA4DC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66347"/>
            <a:ext cx="10811256" cy="365125"/>
          </a:xfrm>
        </p:spPr>
        <p:txBody>
          <a:bodyPr/>
          <a:lstStyle/>
          <a:p>
            <a:r>
              <a:rPr lang="en-US" sz="2400" dirty="0"/>
              <a:t>Text Splitter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CB6D0-1BB5-40F1-79E3-47B8A61651DD}"/>
              </a:ext>
            </a:extLst>
          </p:cNvPr>
          <p:cNvSpPr txBox="1"/>
          <p:nvPr/>
        </p:nvSpPr>
        <p:spPr>
          <a:xfrm>
            <a:off x="694944" y="1019176"/>
            <a:ext cx="1036694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Trade-off </a:t>
            </a:r>
          </a:p>
          <a:p>
            <a:r>
              <a:rPr lang="en-US" dirty="0"/>
              <a:t>Small chunk size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better defined meaning, i.e. the embedding vector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have much information to use for LLM</a:t>
            </a:r>
          </a:p>
          <a:p>
            <a:endParaRPr lang="en-US" dirty="0"/>
          </a:p>
          <a:p>
            <a:r>
              <a:rPr lang="en-US" dirty="0"/>
              <a:t>Big chunk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Doesn’t have a better defined meaning, the meaning is “washed-out”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much information to use for LLM</a:t>
            </a:r>
          </a:p>
          <a:p>
            <a:endParaRPr lang="en-US" dirty="0"/>
          </a:p>
          <a:p>
            <a:r>
              <a:rPr lang="en-US" dirty="0"/>
              <a:t>Solutions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many small chunks, downside the chunks are out of order and mixed with irrelevant chunks.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Parent Document Retriever, match a small sub-chunk, return the big parent chunk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7E49D-A80A-0E43-9877-DA00C65DDD54}"/>
              </a:ext>
            </a:extLst>
          </p:cNvPr>
          <p:cNvSpPr txBox="1"/>
          <p:nvPr/>
        </p:nvSpPr>
        <p:spPr>
          <a:xfrm>
            <a:off x="652463" y="4667250"/>
            <a:ext cx="337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Splitting parameters:</a:t>
            </a:r>
          </a:p>
          <a:p>
            <a:r>
              <a:rPr lang="en-US" dirty="0"/>
              <a:t>Chunk size </a:t>
            </a:r>
          </a:p>
          <a:p>
            <a:r>
              <a:rPr lang="en-US" dirty="0"/>
              <a:t>Chunk overlap </a:t>
            </a:r>
          </a:p>
          <a:p>
            <a:r>
              <a:rPr lang="en-US" dirty="0"/>
              <a:t>Separators (e.g. ['.' "\n", " ", ""]</a:t>
            </a:r>
          </a:p>
          <a:p>
            <a:r>
              <a:rPr lang="en-US" dirty="0"/>
              <a:t>Length function</a:t>
            </a:r>
          </a:p>
        </p:txBody>
      </p:sp>
    </p:spTree>
    <p:extLst>
      <p:ext uri="{BB962C8B-B14F-4D97-AF65-F5344CB8AC3E}">
        <p14:creationId xmlns:p14="http://schemas.microsoft.com/office/powerpoint/2010/main" val="368297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TX Masters: Content">
  <a:themeElements>
    <a:clrScheme name="RTX ACCENT COLORS">
      <a:dk1>
        <a:sysClr val="windowText" lastClr="000000"/>
      </a:dk1>
      <a:lt1>
        <a:sysClr val="window" lastClr="FFFFFF"/>
      </a:lt1>
      <a:dk2>
        <a:srgbClr val="CE1126"/>
      </a:dk2>
      <a:lt2>
        <a:srgbClr val="E0E1DD"/>
      </a:lt2>
      <a:accent1>
        <a:srgbClr val="616365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TX-PPT-Template.potx" id="{12F1D7A2-8B07-461D-9F49-BCABC9C5FDD1}" vid="{818B96F1-FFA6-44BB-8E3A-463EBF87FD7C}"/>
    </a:ext>
  </a:extLst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7474</TotalTime>
  <Words>863</Words>
  <Application>Microsoft Office PowerPoint</Application>
  <PresentationFormat>Widescreen</PresentationFormat>
  <Paragraphs>188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RTX Masters: Content</vt:lpstr>
      <vt:lpstr>Retrieval Optimization</vt:lpstr>
      <vt:lpstr>Test Data Generation</vt:lpstr>
      <vt:lpstr>Questions Generation and Chunking</vt:lpstr>
      <vt:lpstr>Retrieval Metrics</vt:lpstr>
      <vt:lpstr>Questions Generation and Chunking</vt:lpstr>
      <vt:lpstr>Parent Document Retriever</vt:lpstr>
      <vt:lpstr>Parent Document Retriever</vt:lpstr>
      <vt:lpstr>Retrieval Metrics</vt:lpstr>
      <vt:lpstr>Text Splitter</vt:lpstr>
      <vt:lpstr>Some Statistics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Makovoz, David      RTX</dc:creator>
  <cp:lastModifiedBy>Makovoz, David      RTX</cp:lastModifiedBy>
  <cp:revision>16</cp:revision>
  <dcterms:created xsi:type="dcterms:W3CDTF">2023-09-04T20:40:50Z</dcterms:created>
  <dcterms:modified xsi:type="dcterms:W3CDTF">2023-11-01T18:42:53Z</dcterms:modified>
</cp:coreProperties>
</file>