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F2E35-9EEA-4973-9503-57FA1AFB2002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80BA7-AAC7-41D9-8297-21CA5EBF2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2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B086-C301-4F30-A6D9-5E16200F05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97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B086-C301-4F30-A6D9-5E16200F05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27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B086-C301-4F30-A6D9-5E16200F05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29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B086-C301-4F30-A6D9-5E16200F05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719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B086-C301-4F30-A6D9-5E16200F05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139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B086-C301-4F30-A6D9-5E16200F05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04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B086-C301-4F30-A6D9-5E16200F05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91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B086-C301-4F30-A6D9-5E16200F05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001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B086-C301-4F30-A6D9-5E16200F05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70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B086-C301-4F30-A6D9-5E16200F050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4133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B086-C301-4F30-A6D9-5E16200F050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5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B086-C301-4F30-A6D9-5E16200F05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156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B086-C301-4F30-A6D9-5E16200F05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65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B086-C301-4F30-A6D9-5E16200F05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89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B086-C301-4F30-A6D9-5E16200F05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242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B086-C301-4F30-A6D9-5E16200F05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579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B086-C301-4F30-A6D9-5E16200F05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47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B086-C301-4F30-A6D9-5E16200F05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36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6B086-C301-4F30-A6D9-5E16200F05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29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2EB3-C01E-4C19-8DFD-710476664B55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C9B0-446C-4CAD-B8D6-AA3F5619D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77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2EB3-C01E-4C19-8DFD-710476664B55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C9B0-446C-4CAD-B8D6-AA3F5619D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02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2EB3-C01E-4C19-8DFD-710476664B55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C9B0-446C-4CAD-B8D6-AA3F5619D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1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2EB3-C01E-4C19-8DFD-710476664B55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C9B0-446C-4CAD-B8D6-AA3F5619D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2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2EB3-C01E-4C19-8DFD-710476664B55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C9B0-446C-4CAD-B8D6-AA3F5619D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09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2EB3-C01E-4C19-8DFD-710476664B55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C9B0-446C-4CAD-B8D6-AA3F5619D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7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2EB3-C01E-4C19-8DFD-710476664B55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C9B0-446C-4CAD-B8D6-AA3F5619D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9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2EB3-C01E-4C19-8DFD-710476664B55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C9B0-446C-4CAD-B8D6-AA3F5619D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68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2EB3-C01E-4C19-8DFD-710476664B55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C9B0-446C-4CAD-B8D6-AA3F5619D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6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2EB3-C01E-4C19-8DFD-710476664B55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C9B0-446C-4CAD-B8D6-AA3F5619D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0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2EB3-C01E-4C19-8DFD-710476664B55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BC9B0-446C-4CAD-B8D6-AA3F5619D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5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12EB3-C01E-4C19-8DFD-710476664B55}" type="datetimeFigureOut">
              <a:rPr lang="en-US" smtClean="0"/>
              <a:t>7/5/2018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3BC9B0-446C-4CAD-B8D6-AA3F5619D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3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Monte Carlo Simulations of Lead Time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2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Multi-Step Lead Time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1BD3-D927-4D3E-A7CE-D6DB9D8E5743}" type="datetime1">
              <a:rPr lang="en-US" smtClean="0"/>
              <a:t>7/5/2018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10715604" y="2945837"/>
            <a:ext cx="1259457" cy="1043797"/>
          </a:xfrm>
          <a:prstGeom prst="rect">
            <a:avLst/>
          </a:prstGeom>
          <a:solidFill>
            <a:srgbClr val="B5B5B5"/>
          </a:solidFill>
          <a:ln w="1270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dirty="0" smtClean="0"/>
              <a:t>Kit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399194" y="2339093"/>
            <a:ext cx="8904766" cy="1978485"/>
            <a:chOff x="1389118" y="2005043"/>
            <a:chExt cx="8904766" cy="1978485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1389118" y="3025576"/>
              <a:ext cx="1214849" cy="914400"/>
            </a:xfrm>
            <a:prstGeom prst="roundRect">
              <a:avLst/>
            </a:prstGeom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/>
                <a:t>Generate </a:t>
              </a:r>
            </a:p>
            <a:p>
              <a:pPr algn="ctr"/>
              <a:r>
                <a:rPr lang="en-US" sz="1600" dirty="0" smtClean="0"/>
                <a:t>PR and PO</a:t>
              </a:r>
            </a:p>
          </p:txBody>
        </p:sp>
        <p:sp>
          <p:nvSpPr>
            <p:cNvPr id="12" name="Rounded Rectangle 11"/>
            <p:cNvSpPr/>
            <p:nvPr/>
          </p:nvSpPr>
          <p:spPr bwMode="auto">
            <a:xfrm>
              <a:off x="3871848" y="3066766"/>
              <a:ext cx="1739108" cy="9144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/>
                <a:t>Supplier </a:t>
              </a:r>
            </a:p>
            <a:p>
              <a:pPr algn="ctr"/>
              <a:r>
                <a:rPr lang="en-US" sz="1600" dirty="0" smtClean="0"/>
                <a:t>Manufactures and </a:t>
              </a:r>
            </a:p>
            <a:p>
              <a:pPr algn="ctr"/>
              <a:r>
                <a:rPr lang="en-US" sz="1600" dirty="0" smtClean="0"/>
                <a:t>Delivers Part X</a:t>
              </a:r>
            </a:p>
          </p:txBody>
        </p:sp>
        <p:sp>
          <p:nvSpPr>
            <p:cNvPr id="13" name="Rounded Rectangle 12"/>
            <p:cNvSpPr/>
            <p:nvPr/>
          </p:nvSpPr>
          <p:spPr bwMode="auto">
            <a:xfrm>
              <a:off x="6823510" y="3069128"/>
              <a:ext cx="1967822" cy="914400"/>
            </a:xfrm>
            <a:prstGeom prst="roundRect">
              <a:avLst/>
            </a:prstGeom>
            <a:solidFill>
              <a:schemeClr val="accent3">
                <a:lumMod val="50000"/>
              </a:schemeClr>
            </a:solidFill>
            <a:ln>
              <a:headEnd/>
              <a:tailEnd/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 dirty="0" smtClean="0"/>
                <a:t>Receiving and </a:t>
              </a:r>
            </a:p>
            <a:p>
              <a:pPr algn="ctr"/>
              <a:r>
                <a:rPr lang="en-US" sz="1600" dirty="0" smtClean="0"/>
                <a:t>Inspecting Part X</a:t>
              </a:r>
            </a:p>
          </p:txBody>
        </p:sp>
        <p:sp>
          <p:nvSpPr>
            <p:cNvPr id="14" name="Striped Right Arrow 13"/>
            <p:cNvSpPr/>
            <p:nvPr/>
          </p:nvSpPr>
          <p:spPr bwMode="auto">
            <a:xfrm>
              <a:off x="2603967" y="2063633"/>
              <a:ext cx="1444375" cy="1174362"/>
            </a:xfrm>
            <a:prstGeom prst="stripedRightArrow">
              <a:avLst/>
            </a:prstGeom>
            <a:solidFill>
              <a:schemeClr val="accent3">
                <a:lumMod val="75000"/>
              </a:schemeClr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PR/PO 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Lead Time</a:t>
              </a:r>
            </a:p>
          </p:txBody>
        </p:sp>
        <p:sp>
          <p:nvSpPr>
            <p:cNvPr id="15" name="Striped Right Arrow 14"/>
            <p:cNvSpPr/>
            <p:nvPr/>
          </p:nvSpPr>
          <p:spPr bwMode="auto">
            <a:xfrm>
              <a:off x="5465330" y="2005043"/>
              <a:ext cx="1798633" cy="1174362"/>
            </a:xfrm>
            <a:prstGeom prst="stripedRightArrow">
              <a:avLst/>
            </a:prstGeom>
            <a:solidFill>
              <a:schemeClr val="accent1">
                <a:lumMod val="50000"/>
              </a:schemeClr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Supplier 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Lead Time</a:t>
              </a:r>
            </a:p>
          </p:txBody>
        </p:sp>
        <p:sp>
          <p:nvSpPr>
            <p:cNvPr id="16" name="Striped Right Arrow 15"/>
            <p:cNvSpPr/>
            <p:nvPr/>
          </p:nvSpPr>
          <p:spPr bwMode="auto">
            <a:xfrm>
              <a:off x="8495251" y="2063633"/>
              <a:ext cx="1798633" cy="1174362"/>
            </a:xfrm>
            <a:prstGeom prst="stripedRightArrow">
              <a:avLst/>
            </a:prstGeom>
            <a:solidFill>
              <a:schemeClr val="accent3">
                <a:lumMod val="50000"/>
              </a:schemeClr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Receipt</a:t>
              </a:r>
            </a:p>
            <a:p>
              <a:pPr algn="ctr"/>
              <a:r>
                <a:rPr lang="en-US" sz="1600" dirty="0" smtClean="0">
                  <a:solidFill>
                    <a:schemeClr val="bg1"/>
                  </a:solidFill>
                </a:rPr>
                <a:t>Lead Time</a:t>
              </a:r>
            </a:p>
          </p:txBody>
        </p:sp>
      </p:grpSp>
      <p:sp>
        <p:nvSpPr>
          <p:cNvPr id="17" name="Rounded Rectangle 16"/>
          <p:cNvSpPr>
            <a:spLocks noChangeAspect="1"/>
          </p:cNvSpPr>
          <p:nvPr/>
        </p:nvSpPr>
        <p:spPr bwMode="auto">
          <a:xfrm>
            <a:off x="211174" y="3694611"/>
            <a:ext cx="776377" cy="590046"/>
          </a:xfrm>
          <a:prstGeom prst="roundRect">
            <a:avLst/>
          </a:prstGeom>
          <a:solidFill>
            <a:srgbClr val="B5B5B5"/>
          </a:solidFill>
          <a:ln w="1270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dirty="0" smtClean="0"/>
              <a:t>Part 2</a:t>
            </a:r>
          </a:p>
        </p:txBody>
      </p:sp>
      <p:sp>
        <p:nvSpPr>
          <p:cNvPr id="18" name="Rounded Rectangle 17"/>
          <p:cNvSpPr>
            <a:spLocks noChangeAspect="1"/>
          </p:cNvSpPr>
          <p:nvPr/>
        </p:nvSpPr>
        <p:spPr bwMode="auto">
          <a:xfrm>
            <a:off x="211175" y="4958780"/>
            <a:ext cx="776377" cy="590046"/>
          </a:xfrm>
          <a:prstGeom prst="roundRect">
            <a:avLst/>
          </a:prstGeom>
          <a:solidFill>
            <a:srgbClr val="B5B5B5"/>
          </a:solidFill>
          <a:ln w="1270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dirty="0" smtClean="0"/>
              <a:t>Part 3</a:t>
            </a:r>
          </a:p>
        </p:txBody>
      </p:sp>
      <p:sp>
        <p:nvSpPr>
          <p:cNvPr id="19" name="Rounded Rectangle 18"/>
          <p:cNvSpPr>
            <a:spLocks noChangeAspect="1"/>
          </p:cNvSpPr>
          <p:nvPr/>
        </p:nvSpPr>
        <p:spPr bwMode="auto">
          <a:xfrm>
            <a:off x="214691" y="2231958"/>
            <a:ext cx="776377" cy="590046"/>
          </a:xfrm>
          <a:prstGeom prst="roundRect">
            <a:avLst/>
          </a:prstGeom>
          <a:solidFill>
            <a:srgbClr val="B5B5B5"/>
          </a:solidFill>
          <a:ln w="1270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dirty="0" smtClean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3151205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Multi-Step Lead Time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1BD3-D927-4D3E-A7CE-D6DB9D8E5743}" type="datetime1">
              <a:rPr lang="en-US" smtClean="0"/>
              <a:t>7/5/2018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" name="Striped Right Arrow 13"/>
          <p:cNvSpPr/>
          <p:nvPr/>
        </p:nvSpPr>
        <p:spPr bwMode="auto">
          <a:xfrm>
            <a:off x="731167" y="2911101"/>
            <a:ext cx="3215682" cy="1174362"/>
          </a:xfrm>
          <a:prstGeom prst="stripedRightArrow">
            <a:avLst/>
          </a:prstGeom>
          <a:solidFill>
            <a:schemeClr val="accent3">
              <a:lumMod val="75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PR/PO 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Lead Time</a:t>
            </a:r>
          </a:p>
        </p:txBody>
      </p:sp>
      <p:sp>
        <p:nvSpPr>
          <p:cNvPr id="15" name="Striped Right Arrow 14"/>
          <p:cNvSpPr/>
          <p:nvPr/>
        </p:nvSpPr>
        <p:spPr bwMode="auto">
          <a:xfrm>
            <a:off x="3946849" y="2901894"/>
            <a:ext cx="4535023" cy="1174362"/>
          </a:xfrm>
          <a:prstGeom prst="stripedRightArrow">
            <a:avLst/>
          </a:prstGeom>
          <a:solidFill>
            <a:schemeClr val="accent1">
              <a:lumMod val="5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Supplier 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Lead Time</a:t>
            </a:r>
          </a:p>
        </p:txBody>
      </p:sp>
      <p:sp>
        <p:nvSpPr>
          <p:cNvPr id="16" name="Striped Right Arrow 15"/>
          <p:cNvSpPr/>
          <p:nvPr/>
        </p:nvSpPr>
        <p:spPr bwMode="auto">
          <a:xfrm>
            <a:off x="8481872" y="2889324"/>
            <a:ext cx="2696202" cy="1174362"/>
          </a:xfrm>
          <a:prstGeom prst="stripedRightArrow">
            <a:avLst/>
          </a:prstGeom>
          <a:solidFill>
            <a:schemeClr val="accent3">
              <a:lumMod val="5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Receipt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Lead Time</a:t>
            </a:r>
          </a:p>
        </p:txBody>
      </p:sp>
      <p:sp>
        <p:nvSpPr>
          <p:cNvPr id="19" name="Rounded Rectangle 18"/>
          <p:cNvSpPr>
            <a:spLocks noChangeAspect="1"/>
          </p:cNvSpPr>
          <p:nvPr/>
        </p:nvSpPr>
        <p:spPr bwMode="auto">
          <a:xfrm>
            <a:off x="240741" y="1068138"/>
            <a:ext cx="776377" cy="590046"/>
          </a:xfrm>
          <a:prstGeom prst="roundRect">
            <a:avLst/>
          </a:prstGeom>
          <a:solidFill>
            <a:srgbClr val="B5B5B5"/>
          </a:solidFill>
          <a:ln w="1270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dirty="0" smtClean="0"/>
              <a:t>Part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-169807" y="1093974"/>
            <a:ext cx="125981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 smtClean="0"/>
              <a:t>Part1_Lead_Time </a:t>
            </a:r>
            <a:r>
              <a:rPr lang="en-US" b="1" i="1" dirty="0"/>
              <a:t>= </a:t>
            </a:r>
            <a:r>
              <a:rPr lang="en-US" b="1" i="1" dirty="0" smtClean="0"/>
              <a:t>PR/</a:t>
            </a:r>
            <a:r>
              <a:rPr lang="en-US" b="1" i="1" dirty="0" err="1" smtClean="0"/>
              <a:t>PO_Lead</a:t>
            </a:r>
            <a:r>
              <a:rPr lang="en-US" b="1" i="1" dirty="0" err="1"/>
              <a:t>_</a:t>
            </a:r>
            <a:r>
              <a:rPr lang="en-US" b="1" i="1" dirty="0" err="1" smtClean="0"/>
              <a:t>Time</a:t>
            </a:r>
            <a:r>
              <a:rPr lang="en-US" b="1" i="1" dirty="0" smtClean="0"/>
              <a:t> + </a:t>
            </a:r>
            <a:r>
              <a:rPr lang="en-US" b="1" i="1" dirty="0" err="1" smtClean="0"/>
              <a:t>Supplier_Lead</a:t>
            </a:r>
            <a:r>
              <a:rPr lang="en-US" b="1" i="1" dirty="0" err="1"/>
              <a:t>_</a:t>
            </a:r>
            <a:r>
              <a:rPr lang="en-US" b="1" i="1" dirty="0" err="1" smtClean="0"/>
              <a:t>Time</a:t>
            </a:r>
            <a:r>
              <a:rPr lang="en-US" b="1" i="1" dirty="0" smtClean="0"/>
              <a:t> + </a:t>
            </a:r>
            <a:r>
              <a:rPr lang="en-US" b="1" i="1" dirty="0" err="1" smtClean="0"/>
              <a:t>Receipt_Lead</a:t>
            </a:r>
            <a:r>
              <a:rPr lang="en-US" b="1" i="1" dirty="0" err="1"/>
              <a:t>_</a:t>
            </a:r>
            <a:r>
              <a:rPr lang="en-US" b="1" i="1" dirty="0" err="1" smtClean="0"/>
              <a:t>Time</a:t>
            </a:r>
            <a:endParaRPr lang="en-US" b="1" i="1" dirty="0" smtClean="0"/>
          </a:p>
          <a:p>
            <a:pPr algn="ctr"/>
            <a:endParaRPr lang="en-US" b="1" i="1" dirty="0" smtClean="0"/>
          </a:p>
          <a:p>
            <a:pPr algn="ctr"/>
            <a:r>
              <a:rPr lang="en-US" dirty="0" smtClean="0"/>
              <a:t>Sum of the </a:t>
            </a:r>
            <a:r>
              <a:rPr lang="en-US" b="1" i="1" dirty="0" smtClean="0"/>
              <a:t>Individual</a:t>
            </a:r>
            <a:r>
              <a:rPr lang="en-US" dirty="0" smtClean="0"/>
              <a:t> Lead Times Not Mean Times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Mean(</a:t>
            </a:r>
            <a:r>
              <a:rPr lang="en-US" b="1" i="1" dirty="0" smtClean="0"/>
              <a:t>Part1_Lead_Time</a:t>
            </a:r>
            <a:r>
              <a:rPr lang="en-US" b="1" dirty="0" smtClean="0"/>
              <a:t>) &gt; Mean(</a:t>
            </a:r>
            <a:r>
              <a:rPr lang="en-US" b="1" i="1" dirty="0" smtClean="0"/>
              <a:t>PR/</a:t>
            </a:r>
            <a:r>
              <a:rPr lang="en-US" b="1" i="1" dirty="0" err="1" smtClean="0"/>
              <a:t>PO_Lead</a:t>
            </a:r>
            <a:r>
              <a:rPr lang="en-US" b="1" i="1" dirty="0" err="1"/>
              <a:t>_</a:t>
            </a:r>
            <a:r>
              <a:rPr lang="en-US" b="1" i="1" dirty="0" err="1" smtClean="0"/>
              <a:t>Time</a:t>
            </a:r>
            <a:r>
              <a:rPr lang="en-US" b="1" dirty="0" smtClean="0"/>
              <a:t>) </a:t>
            </a:r>
            <a:r>
              <a:rPr lang="en-US" b="1" i="1" dirty="0"/>
              <a:t>+ </a:t>
            </a:r>
            <a:r>
              <a:rPr lang="en-US" b="1" dirty="0" smtClean="0"/>
              <a:t>Mean(</a:t>
            </a:r>
            <a:r>
              <a:rPr lang="en-US" b="1" dirty="0" err="1" smtClean="0"/>
              <a:t>Supplier_Lead</a:t>
            </a:r>
            <a:r>
              <a:rPr lang="en-US" b="1" dirty="0" err="1"/>
              <a:t>_</a:t>
            </a:r>
            <a:r>
              <a:rPr lang="en-US" b="1" dirty="0" err="1" smtClean="0"/>
              <a:t>Time</a:t>
            </a:r>
            <a:r>
              <a:rPr lang="en-US" b="1" i="1" dirty="0" smtClean="0"/>
              <a:t>) + </a:t>
            </a:r>
            <a:r>
              <a:rPr lang="en-US" b="1" dirty="0" smtClean="0"/>
              <a:t>Mean</a:t>
            </a:r>
            <a:r>
              <a:rPr lang="en-US" b="1" i="1" dirty="0" smtClean="0"/>
              <a:t>( </a:t>
            </a:r>
            <a:r>
              <a:rPr lang="en-US" b="1" i="1" dirty="0" err="1" smtClean="0"/>
              <a:t>Receipt_Lead_Time</a:t>
            </a:r>
            <a:r>
              <a:rPr lang="en-US" b="1" i="1" dirty="0" smtClean="0"/>
              <a:t>)</a:t>
            </a:r>
            <a:endParaRPr lang="en-US" b="1" dirty="0" smtClean="0"/>
          </a:p>
        </p:txBody>
      </p:sp>
      <p:sp>
        <p:nvSpPr>
          <p:cNvPr id="25" name="Striped Right Arrow 24"/>
          <p:cNvSpPr/>
          <p:nvPr/>
        </p:nvSpPr>
        <p:spPr bwMode="auto">
          <a:xfrm>
            <a:off x="731167" y="4059609"/>
            <a:ext cx="2702499" cy="1174362"/>
          </a:xfrm>
          <a:prstGeom prst="stripedRightArrow">
            <a:avLst/>
          </a:prstGeom>
          <a:solidFill>
            <a:schemeClr val="accent3">
              <a:lumMod val="75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PR/PO 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Lead Time</a:t>
            </a:r>
          </a:p>
        </p:txBody>
      </p:sp>
      <p:sp>
        <p:nvSpPr>
          <p:cNvPr id="26" name="Striped Right Arrow 25"/>
          <p:cNvSpPr/>
          <p:nvPr/>
        </p:nvSpPr>
        <p:spPr bwMode="auto">
          <a:xfrm>
            <a:off x="3396689" y="4025262"/>
            <a:ext cx="3423989" cy="1174362"/>
          </a:xfrm>
          <a:prstGeom prst="stripedRightArrow">
            <a:avLst/>
          </a:prstGeom>
          <a:solidFill>
            <a:schemeClr val="accent1">
              <a:lumMod val="5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Supplier 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Lead Time</a:t>
            </a:r>
          </a:p>
        </p:txBody>
      </p:sp>
      <p:sp>
        <p:nvSpPr>
          <p:cNvPr id="27" name="Striped Right Arrow 26"/>
          <p:cNvSpPr/>
          <p:nvPr/>
        </p:nvSpPr>
        <p:spPr bwMode="auto">
          <a:xfrm>
            <a:off x="6828434" y="4025262"/>
            <a:ext cx="2772766" cy="1174362"/>
          </a:xfrm>
          <a:prstGeom prst="stripedRightArrow">
            <a:avLst/>
          </a:prstGeom>
          <a:solidFill>
            <a:schemeClr val="accent3">
              <a:lumMod val="5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Receipt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Lead Time</a:t>
            </a:r>
          </a:p>
        </p:txBody>
      </p:sp>
      <p:sp>
        <p:nvSpPr>
          <p:cNvPr id="28" name="Striped Right Arrow 27"/>
          <p:cNvSpPr/>
          <p:nvPr/>
        </p:nvSpPr>
        <p:spPr bwMode="auto">
          <a:xfrm>
            <a:off x="731167" y="5103725"/>
            <a:ext cx="4167405" cy="1174362"/>
          </a:xfrm>
          <a:prstGeom prst="stripedRightArrow">
            <a:avLst/>
          </a:prstGeom>
          <a:solidFill>
            <a:schemeClr val="accent3">
              <a:lumMod val="75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PR/PO 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Lead Time</a:t>
            </a:r>
          </a:p>
        </p:txBody>
      </p:sp>
      <p:sp>
        <p:nvSpPr>
          <p:cNvPr id="29" name="Striped Right Arrow 28"/>
          <p:cNvSpPr/>
          <p:nvPr/>
        </p:nvSpPr>
        <p:spPr bwMode="auto">
          <a:xfrm>
            <a:off x="4898572" y="5103725"/>
            <a:ext cx="3423989" cy="1174362"/>
          </a:xfrm>
          <a:prstGeom prst="stripedRightArrow">
            <a:avLst/>
          </a:prstGeom>
          <a:solidFill>
            <a:schemeClr val="accent1">
              <a:lumMod val="5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Supplier 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Lead Time</a:t>
            </a:r>
          </a:p>
        </p:txBody>
      </p:sp>
      <p:sp>
        <p:nvSpPr>
          <p:cNvPr id="30" name="Striped Right Arrow 29"/>
          <p:cNvSpPr/>
          <p:nvPr/>
        </p:nvSpPr>
        <p:spPr bwMode="auto">
          <a:xfrm>
            <a:off x="8322561" y="5069378"/>
            <a:ext cx="1754500" cy="1174362"/>
          </a:xfrm>
          <a:prstGeom prst="stripedRightArrow">
            <a:avLst/>
          </a:prstGeom>
          <a:solidFill>
            <a:schemeClr val="accent3">
              <a:lumMod val="5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Receipt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Lead Time</a:t>
            </a:r>
          </a:p>
        </p:txBody>
      </p:sp>
    </p:spTree>
    <p:extLst>
      <p:ext uri="{BB962C8B-B14F-4D97-AF65-F5344CB8AC3E}">
        <p14:creationId xmlns:p14="http://schemas.microsoft.com/office/powerpoint/2010/main" val="3856616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Multi-Step Lead Time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1BD3-D927-4D3E-A7CE-D6DB9D8E5743}" type="datetime1">
              <a:rPr lang="en-US" smtClean="0"/>
              <a:t>7/5/2018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1" name="Striped Right Arrow 20"/>
          <p:cNvSpPr/>
          <p:nvPr/>
        </p:nvSpPr>
        <p:spPr bwMode="auto">
          <a:xfrm>
            <a:off x="1746997" y="2004500"/>
            <a:ext cx="1444375" cy="1174362"/>
          </a:xfrm>
          <a:prstGeom prst="stripedRightArrow">
            <a:avLst/>
          </a:prstGeom>
          <a:solidFill>
            <a:schemeClr val="accent3">
              <a:lumMod val="75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PR/PO 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Lead Time</a:t>
            </a:r>
          </a:p>
        </p:txBody>
      </p:sp>
      <p:sp>
        <p:nvSpPr>
          <p:cNvPr id="22" name="Striped Right Arrow 21"/>
          <p:cNvSpPr/>
          <p:nvPr/>
        </p:nvSpPr>
        <p:spPr bwMode="auto">
          <a:xfrm>
            <a:off x="5063333" y="2019839"/>
            <a:ext cx="1798633" cy="1174362"/>
          </a:xfrm>
          <a:prstGeom prst="stripedRightArrow">
            <a:avLst/>
          </a:prstGeom>
          <a:solidFill>
            <a:schemeClr val="accent1">
              <a:lumMod val="5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Supplier 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Lead Time</a:t>
            </a:r>
          </a:p>
        </p:txBody>
      </p:sp>
      <p:sp>
        <p:nvSpPr>
          <p:cNvPr id="23" name="Striped Right Arrow 22"/>
          <p:cNvSpPr/>
          <p:nvPr/>
        </p:nvSpPr>
        <p:spPr bwMode="auto">
          <a:xfrm>
            <a:off x="8733927" y="2004500"/>
            <a:ext cx="1798633" cy="1174362"/>
          </a:xfrm>
          <a:prstGeom prst="stripedRightArrow">
            <a:avLst/>
          </a:prstGeom>
          <a:solidFill>
            <a:schemeClr val="accent3">
              <a:lumMod val="50000"/>
            </a:schemeClr>
          </a:solidFill>
          <a:ln w="1270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Receipt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Lead Time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3305" t="11528" r="4374" b="4959"/>
          <a:stretch/>
        </p:blipFill>
        <p:spPr>
          <a:xfrm>
            <a:off x="533400" y="4703992"/>
            <a:ext cx="3962400" cy="169545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/>
          <a:srcRect l="3530" t="10487" r="3783" b="4486"/>
          <a:stretch/>
        </p:blipFill>
        <p:spPr>
          <a:xfrm>
            <a:off x="4071257" y="3657603"/>
            <a:ext cx="3995057" cy="174171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5"/>
          <a:srcRect l="3970" t="9529" r="3970" b="3882"/>
          <a:stretch/>
        </p:blipFill>
        <p:spPr>
          <a:xfrm>
            <a:off x="7586134" y="2918364"/>
            <a:ext cx="3962400" cy="17526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33399" y="998724"/>
            <a:ext cx="110151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1" dirty="0" smtClean="0"/>
              <a:t>Part1_Lead_Time </a:t>
            </a:r>
            <a:r>
              <a:rPr lang="en-US" b="1" i="1" dirty="0"/>
              <a:t>= </a:t>
            </a:r>
            <a:r>
              <a:rPr lang="en-US" b="1" i="1" dirty="0" smtClean="0"/>
              <a:t>PR/</a:t>
            </a:r>
            <a:r>
              <a:rPr lang="en-US" b="1" i="1" dirty="0" err="1" smtClean="0"/>
              <a:t>PO_Lead</a:t>
            </a:r>
            <a:r>
              <a:rPr lang="en-US" b="1" i="1" dirty="0" err="1"/>
              <a:t>_</a:t>
            </a:r>
            <a:r>
              <a:rPr lang="en-US" b="1" i="1" dirty="0" err="1" smtClean="0"/>
              <a:t>Time</a:t>
            </a:r>
            <a:r>
              <a:rPr lang="en-US" b="1" i="1" dirty="0" smtClean="0"/>
              <a:t> + </a:t>
            </a:r>
            <a:r>
              <a:rPr lang="en-US" b="1" i="1" dirty="0" err="1" smtClean="0"/>
              <a:t>Supplier_Lead</a:t>
            </a:r>
            <a:r>
              <a:rPr lang="en-US" b="1" i="1" dirty="0" err="1"/>
              <a:t>_</a:t>
            </a:r>
            <a:r>
              <a:rPr lang="en-US" b="1" i="1" dirty="0" err="1" smtClean="0"/>
              <a:t>Time</a:t>
            </a:r>
            <a:r>
              <a:rPr lang="en-US" b="1" i="1" dirty="0" smtClean="0"/>
              <a:t> + </a:t>
            </a:r>
            <a:r>
              <a:rPr lang="en-US" b="1" i="1" dirty="0" err="1" smtClean="0"/>
              <a:t>Receipt_Lead</a:t>
            </a:r>
            <a:r>
              <a:rPr lang="en-US" b="1" i="1" dirty="0" err="1"/>
              <a:t>_</a:t>
            </a:r>
            <a:r>
              <a:rPr lang="en-US" b="1" i="1" dirty="0" err="1" smtClean="0"/>
              <a:t>Time</a:t>
            </a:r>
            <a:endParaRPr lang="en-US" b="1" i="1" dirty="0" smtClean="0"/>
          </a:p>
          <a:p>
            <a:pPr algn="ctr"/>
            <a:r>
              <a:rPr lang="en-US" dirty="0" smtClean="0"/>
              <a:t>Sum of the </a:t>
            </a:r>
            <a:r>
              <a:rPr lang="en-US" b="1" i="1" dirty="0" smtClean="0"/>
              <a:t>Individual</a:t>
            </a:r>
            <a:r>
              <a:rPr lang="en-US" dirty="0" smtClean="0"/>
              <a:t> Lead Times Not Mean Times</a:t>
            </a:r>
          </a:p>
          <a:p>
            <a:r>
              <a:rPr lang="en-US" dirty="0" smtClean="0"/>
              <a:t>Run Monte Carlo simulations using probability distributions for each Lead Time</a:t>
            </a:r>
          </a:p>
        </p:txBody>
      </p:sp>
    </p:spTree>
    <p:extLst>
      <p:ext uri="{BB962C8B-B14F-4D97-AF65-F5344CB8AC3E}">
        <p14:creationId xmlns:p14="http://schemas.microsoft.com/office/powerpoint/2010/main" val="3677183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Multi-Step </a:t>
            </a:r>
            <a:r>
              <a:rPr lang="en-US" dirty="0"/>
              <a:t>Lead </a:t>
            </a:r>
            <a:r>
              <a:rPr lang="en-US" dirty="0" smtClean="0"/>
              <a:t>Time - Simulations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1BD3-D927-4D3E-A7CE-D6DB9D8E5743}" type="datetime1">
              <a:rPr lang="en-US" smtClean="0"/>
              <a:t>7/5/2018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315385" y="1064894"/>
          <a:ext cx="11394536" cy="4564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8634"/>
                <a:gridCol w="2848634"/>
                <a:gridCol w="2848634"/>
                <a:gridCol w="2848634"/>
              </a:tblGrid>
              <a:tr h="156400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PR/PO</a:t>
                      </a:r>
                      <a:r>
                        <a:rPr lang="en-US" b="1" baseline="0" dirty="0" smtClean="0"/>
                        <a:t> Lead Time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Supplier Lead Time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Receipt Lead Time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Part 1 Lead Time = PR/PO</a:t>
                      </a:r>
                      <a:r>
                        <a:rPr lang="en-US" b="1" baseline="0" dirty="0" smtClean="0"/>
                        <a:t> Lead Time + </a:t>
                      </a:r>
                      <a:r>
                        <a:rPr lang="en-US" b="1" dirty="0" smtClean="0"/>
                        <a:t>Supplier Lead Time +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Receipt Lead Time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9</a:t>
                      </a:r>
                      <a:endParaRPr lang="en-US" b="0" dirty="0"/>
                    </a:p>
                  </a:txBody>
                  <a:tcPr/>
                </a:tc>
              </a:tr>
              <a:tr h="374181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12</a:t>
                      </a:r>
                      <a:endParaRPr lang="en-US" b="0" dirty="0"/>
                    </a:p>
                  </a:txBody>
                  <a:tcPr/>
                </a:tc>
              </a:tr>
              <a:tr h="374181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/>
                </a:tc>
              </a:tr>
              <a:tr h="374181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13</a:t>
                      </a:r>
                      <a:endParaRPr lang="en-US" b="0" dirty="0"/>
                    </a:p>
                  </a:txBody>
                  <a:tcPr/>
                </a:tc>
              </a:tr>
              <a:tr h="374181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11</a:t>
                      </a:r>
                      <a:endParaRPr lang="en-US" b="0" dirty="0"/>
                    </a:p>
                  </a:txBody>
                  <a:tcPr/>
                </a:tc>
              </a:tr>
              <a:tr h="374181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10</a:t>
                      </a:r>
                      <a:endParaRPr lang="en-US" b="0" dirty="0"/>
                    </a:p>
                  </a:txBody>
                  <a:tcPr/>
                </a:tc>
              </a:tr>
              <a:tr h="374181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</a:t>
                      </a:r>
                      <a:endParaRPr lang="en-US" b="0" dirty="0"/>
                    </a:p>
                  </a:txBody>
                  <a:tcPr/>
                </a:tc>
              </a:tr>
              <a:tr h="374181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7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l="3305" t="11528" r="4374" b="4959"/>
          <a:stretch/>
        </p:blipFill>
        <p:spPr>
          <a:xfrm>
            <a:off x="402997" y="1415927"/>
            <a:ext cx="2686050" cy="11493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/>
          <a:srcRect l="3970" t="9529" r="3970" b="3882"/>
          <a:stretch/>
        </p:blipFill>
        <p:spPr>
          <a:xfrm>
            <a:off x="6115541" y="1388030"/>
            <a:ext cx="2668652" cy="1180366"/>
          </a:xfrm>
          <a:prstGeom prst="rect">
            <a:avLst/>
          </a:prstGeom>
        </p:spPr>
      </p:pic>
      <p:cxnSp>
        <p:nvCxnSpPr>
          <p:cNvPr id="55" name="Straight Arrow Connector 54"/>
          <p:cNvCxnSpPr/>
          <p:nvPr/>
        </p:nvCxnSpPr>
        <p:spPr>
          <a:xfrm flipH="1">
            <a:off x="7129179" y="2377440"/>
            <a:ext cx="14172" cy="3200400"/>
          </a:xfrm>
          <a:prstGeom prst="straightConnector1">
            <a:avLst/>
          </a:prstGeom>
          <a:ln w="88900" cmpd="sng">
            <a:solidFill>
              <a:srgbClr val="3C4C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520363" y="2377440"/>
            <a:ext cx="2641" cy="3200400"/>
          </a:xfrm>
          <a:prstGeom prst="straightConnector1">
            <a:avLst/>
          </a:prstGeom>
          <a:ln w="88900" cmpd="sng">
            <a:solidFill>
              <a:srgbClr val="59727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5"/>
          <a:srcRect l="3530" t="10487" r="3783" b="4486"/>
          <a:stretch/>
        </p:blipFill>
        <p:spPr>
          <a:xfrm>
            <a:off x="3243981" y="1380876"/>
            <a:ext cx="2716626" cy="1184371"/>
          </a:xfrm>
          <a:prstGeom prst="rect">
            <a:avLst/>
          </a:prstGeom>
        </p:spPr>
      </p:pic>
      <p:cxnSp>
        <p:nvCxnSpPr>
          <p:cNvPr id="56" name="Straight Arrow Connector 55"/>
          <p:cNvCxnSpPr/>
          <p:nvPr/>
        </p:nvCxnSpPr>
        <p:spPr>
          <a:xfrm rot="-60000" flipH="1">
            <a:off x="4325794" y="2377440"/>
            <a:ext cx="76070" cy="3200400"/>
          </a:xfrm>
          <a:prstGeom prst="straightConnector1">
            <a:avLst/>
          </a:prstGeom>
          <a:ln w="88900" cmpd="sng">
            <a:solidFill>
              <a:srgbClr val="4A54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6"/>
          <a:srcRect l="2749" t="14052" r="4175" b="2595"/>
          <a:stretch/>
        </p:blipFill>
        <p:spPr>
          <a:xfrm>
            <a:off x="9164562" y="5574791"/>
            <a:ext cx="2383972" cy="1283209"/>
          </a:xfrm>
          <a:prstGeom prst="rect">
            <a:avLst/>
          </a:prstGeom>
        </p:spPr>
      </p:pic>
      <p:cxnSp>
        <p:nvCxnSpPr>
          <p:cNvPr id="51" name="Straight Arrow Connector 50"/>
          <p:cNvCxnSpPr/>
          <p:nvPr/>
        </p:nvCxnSpPr>
        <p:spPr>
          <a:xfrm>
            <a:off x="10495956" y="2705100"/>
            <a:ext cx="595" cy="3209925"/>
          </a:xfrm>
          <a:prstGeom prst="straightConnector1">
            <a:avLst/>
          </a:prstGeom>
          <a:ln w="88900" cmpd="dbl">
            <a:solidFill>
              <a:schemeClr val="tx2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22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Lead Time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1BD3-D927-4D3E-A7CE-D6DB9D8E5743}" type="datetime1">
              <a:rPr lang="en-US" smtClean="0"/>
              <a:t>7/5/2018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428" y="1545772"/>
            <a:ext cx="5297940" cy="2590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43" y="1545771"/>
            <a:ext cx="5529943" cy="247641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397" y="4325714"/>
            <a:ext cx="1198005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CDF – Cumulative probability value for day X gives the probability all the Parts for the Kit will be delivered by day X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Mean Delivery day is ~16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Median Delivery day is ~16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There is a ~97% probability of delivery by day 21 and 100% probability of delivery by day 22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50162" y="1181796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PDF – Probability </a:t>
            </a:r>
            <a:r>
              <a:rPr lang="en-US" dirty="0">
                <a:latin typeface="Arial" pitchFamily="34" charset="0"/>
                <a:cs typeface="Arial" pitchFamily="34" charset="0"/>
              </a:rPr>
              <a:t>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ensity </a:t>
            </a:r>
            <a:r>
              <a:rPr lang="en-US" dirty="0">
                <a:latin typeface="Arial" pitchFamily="34" charset="0"/>
                <a:cs typeface="Arial" pitchFamily="34" charset="0"/>
              </a:rPr>
              <a:t>F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unction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19508" y="1168621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CDF – </a:t>
            </a:r>
            <a:r>
              <a:rPr lang="en-US" dirty="0">
                <a:latin typeface="Arial" pitchFamily="34" charset="0"/>
                <a:cs typeface="Arial" pitchFamily="34" charset="0"/>
              </a:rPr>
              <a:t>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umulative Distribution Function</a:t>
            </a:r>
          </a:p>
        </p:txBody>
      </p:sp>
    </p:spTree>
    <p:extLst>
      <p:ext uri="{BB962C8B-B14F-4D97-AF65-F5344CB8AC3E}">
        <p14:creationId xmlns:p14="http://schemas.microsoft.com/office/powerpoint/2010/main" val="2996760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Kit Production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1BD3-D927-4D3E-A7CE-D6DB9D8E5743}" type="datetime1">
              <a:rPr lang="en-US" smtClean="0"/>
              <a:t>7/5/2018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8087" y="2176959"/>
            <a:ext cx="4665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Probability distribution for the number of kits assembled in one day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80704" y="1839228"/>
            <a:ext cx="5464629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On average ~10 kits a day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We had parts for N= 200 kits to begin with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On average we run out of parts in 20 days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On average the new delivery will be in 16 days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So we are good! 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Are we?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80703" y="4592548"/>
            <a:ext cx="6082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Run Monte Carlo simulations to compute the probability distribution </a:t>
            </a:r>
            <a:r>
              <a:rPr lang="en-US" i="1" dirty="0" err="1" smtClean="0">
                <a:latin typeface="Arial" pitchFamily="34" charset="0"/>
                <a:cs typeface="Arial" pitchFamily="34" charset="0"/>
              </a:rPr>
              <a:t>Pr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X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we run out of parts on day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X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9344" y="1141097"/>
            <a:ext cx="1073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itchFamily="34" charset="0"/>
                <a:cs typeface="Arial" pitchFamily="34" charset="0"/>
              </a:rPr>
              <a:t>Finally, combine the data of Parts delivery with data on Kits assembly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87" y="2823290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211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Monte Carlo Simulation to Generate Parts Availability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1BD3-D927-4D3E-A7CE-D6DB9D8E5743}" type="datetime1">
              <a:rPr lang="en-US" smtClean="0"/>
              <a:t>7/5/2018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184024" y="1341189"/>
            <a:ext cx="6161309" cy="2029852"/>
            <a:chOff x="3026498" y="2965532"/>
            <a:chExt cx="6161309" cy="202985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0556" y="3128042"/>
              <a:ext cx="5837251" cy="1704833"/>
            </a:xfrm>
            <a:prstGeom prst="rect">
              <a:avLst/>
            </a:prstGeom>
          </p:spPr>
        </p:pic>
        <p:sp>
          <p:nvSpPr>
            <p:cNvPr id="5" name="Flowchart: Multidocument 4"/>
            <p:cNvSpPr/>
            <p:nvPr/>
          </p:nvSpPr>
          <p:spPr bwMode="auto">
            <a:xfrm rot="16563785">
              <a:off x="2391048" y="3600982"/>
              <a:ext cx="2029852" cy="758952"/>
            </a:xfrm>
            <a:prstGeom prst="flowChartMultidocument">
              <a:avLst/>
            </a:prstGeom>
            <a:solidFill>
              <a:schemeClr val="bg1"/>
            </a:solidFill>
            <a:ln w="12700" algn="ctr">
              <a:noFill/>
              <a:miter lim="800000"/>
              <a:headEnd/>
              <a:tailEnd/>
            </a:ln>
          </p:spPr>
          <p:txBody>
            <a:bodyPr wrap="none" rtlCol="0" anchor="ctr"/>
            <a:lstStyle/>
            <a:p>
              <a:pPr algn="ctr"/>
              <a:endParaRPr lang="en-US" dirty="0" err="1" smtClean="0"/>
            </a:p>
          </p:txBody>
        </p:sp>
        <p:grpSp>
          <p:nvGrpSpPr>
            <p:cNvPr id="9" name="Group 8"/>
            <p:cNvGrpSpPr/>
            <p:nvPr/>
          </p:nvGrpSpPr>
          <p:grpSpPr>
            <a:xfrm rot="21406562">
              <a:off x="7750629" y="3061855"/>
              <a:ext cx="610589" cy="1771019"/>
              <a:chOff x="7806047" y="1869271"/>
              <a:chExt cx="610589" cy="1483528"/>
            </a:xfrm>
            <a:solidFill>
              <a:schemeClr val="bg1"/>
            </a:solidFill>
          </p:grpSpPr>
          <p:sp>
            <p:nvSpPr>
              <p:cNvPr id="6" name="Flowchart: Multidocument 5"/>
              <p:cNvSpPr/>
              <p:nvPr/>
            </p:nvSpPr>
            <p:spPr bwMode="auto">
              <a:xfrm rot="5400000" flipV="1">
                <a:off x="7439425" y="2375589"/>
                <a:ext cx="1482377" cy="472044"/>
              </a:xfrm>
              <a:prstGeom prst="flowChartMultidocument">
                <a:avLst/>
              </a:prstGeom>
              <a:grpFill/>
              <a:ln w="12700" algn="ctr">
                <a:noFill/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en-US" dirty="0" err="1" smtClean="0"/>
              </a:p>
            </p:txBody>
          </p:sp>
          <p:sp>
            <p:nvSpPr>
              <p:cNvPr id="8" name="Flowchart: Multidocument 7"/>
              <p:cNvSpPr/>
              <p:nvPr/>
            </p:nvSpPr>
            <p:spPr bwMode="auto">
              <a:xfrm rot="16200000" flipV="1">
                <a:off x="7300880" y="2374438"/>
                <a:ext cx="1482377" cy="472044"/>
              </a:xfrm>
              <a:prstGeom prst="flowChartMultidocument">
                <a:avLst/>
              </a:prstGeom>
              <a:grpFill/>
              <a:ln w="12700" algn="ctr">
                <a:noFill/>
                <a:miter lim="800000"/>
                <a:headEnd/>
                <a:tailEnd/>
              </a:ln>
            </p:spPr>
            <p:txBody>
              <a:bodyPr wrap="none" rtlCol="0" anchor="ctr"/>
              <a:lstStyle/>
              <a:p>
                <a:pPr algn="ctr"/>
                <a:endParaRPr lang="en-US" dirty="0" err="1" smtClean="0"/>
              </a:p>
            </p:txBody>
          </p:sp>
        </p:grpSp>
      </p:grpSp>
      <p:sp>
        <p:nvSpPr>
          <p:cNvPr id="12" name="Right Arrow 11"/>
          <p:cNvSpPr/>
          <p:nvPr/>
        </p:nvSpPr>
        <p:spPr bwMode="auto">
          <a:xfrm>
            <a:off x="4343676" y="2049715"/>
            <a:ext cx="1332138" cy="484632"/>
          </a:xfrm>
          <a:prstGeom prst="rightArrow">
            <a:avLst/>
          </a:prstGeom>
          <a:solidFill>
            <a:srgbClr val="B5B5B5"/>
          </a:solidFill>
          <a:ln w="1270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 dirty="0" err="1" smtClean="0"/>
          </a:p>
        </p:txBody>
      </p:sp>
      <p:sp>
        <p:nvSpPr>
          <p:cNvPr id="14" name="TextBox 13"/>
          <p:cNvSpPr txBox="1"/>
          <p:nvPr/>
        </p:nvSpPr>
        <p:spPr>
          <a:xfrm>
            <a:off x="439210" y="3544782"/>
            <a:ext cx="54186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Run a computer program to simulate Kit assembly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Each day generate number of Kits assembled - the higher the probability the more often that number is used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Continue until run out of parts; record the day #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Repeat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Accumulate the results to create a histogram 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68" y="1180118"/>
            <a:ext cx="3792706" cy="2279659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 bwMode="auto">
          <a:xfrm rot="5400000">
            <a:off x="8277341" y="3336061"/>
            <a:ext cx="710897" cy="484632"/>
          </a:xfrm>
          <a:prstGeom prst="rightArrow">
            <a:avLst/>
          </a:prstGeom>
          <a:solidFill>
            <a:srgbClr val="B5B5B5"/>
          </a:solidFill>
          <a:ln w="1270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 dirty="0" err="1" smtClean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5814" y="3933826"/>
            <a:ext cx="6232884" cy="233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81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1BD3-D927-4D3E-A7CE-D6DB9D8E5743}" type="datetime1">
              <a:rPr lang="en-US" smtClean="0"/>
              <a:t>7/5/2018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019" y="1040887"/>
            <a:ext cx="4785632" cy="21430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58019" y="3177754"/>
            <a:ext cx="4047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Probability distribution of delivery on day 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81301" y="6027199"/>
            <a:ext cx="51347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Probability distribution of running out of stock on day X</a:t>
            </a:r>
          </a:p>
        </p:txBody>
      </p:sp>
      <p:sp>
        <p:nvSpPr>
          <p:cNvPr id="9" name="Multiply 8"/>
          <p:cNvSpPr/>
          <p:nvPr/>
        </p:nvSpPr>
        <p:spPr bwMode="auto">
          <a:xfrm>
            <a:off x="5517587" y="3264435"/>
            <a:ext cx="914400" cy="914400"/>
          </a:xfrm>
          <a:prstGeom prst="mathMultiply">
            <a:avLst/>
          </a:prstGeom>
          <a:solidFill>
            <a:srgbClr val="B5B5B5"/>
          </a:solidFill>
          <a:ln w="1270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 dirty="0" err="1" smtClean="0"/>
          </a:p>
        </p:txBody>
      </p:sp>
      <p:sp>
        <p:nvSpPr>
          <p:cNvPr id="10" name="Equal 9"/>
          <p:cNvSpPr/>
          <p:nvPr/>
        </p:nvSpPr>
        <p:spPr bwMode="auto">
          <a:xfrm>
            <a:off x="8129015" y="3171825"/>
            <a:ext cx="914400" cy="914400"/>
          </a:xfrm>
          <a:prstGeom prst="mathEqual">
            <a:avLst/>
          </a:prstGeom>
          <a:solidFill>
            <a:srgbClr val="B5B5B5"/>
          </a:solidFill>
          <a:ln w="1270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 dirty="0" err="1" smtClean="0"/>
          </a:p>
        </p:txBody>
      </p:sp>
      <p:sp>
        <p:nvSpPr>
          <p:cNvPr id="11" name="TextBox 10"/>
          <p:cNvSpPr txBox="1"/>
          <p:nvPr/>
        </p:nvSpPr>
        <p:spPr>
          <a:xfrm>
            <a:off x="9168273" y="3171825"/>
            <a:ext cx="2741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Probability we will run out of Parts 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01" y="4045408"/>
            <a:ext cx="5483521" cy="205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985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1BD3-D927-4D3E-A7CE-D6DB9D8E5743}" type="datetime1">
              <a:rPr lang="en-US" smtClean="0"/>
              <a:t>7/5/2018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9662" y="1480458"/>
            <a:ext cx="1141019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Once we have probability distributions for Parts availability we can answer all kinds of questions</a:t>
            </a:r>
          </a:p>
          <a:p>
            <a:pPr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What’s the probability of not running out of Parts if we order a day earlier, two days earlier, a week earlier? 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 Run a “simple” computer simulation simply enumerating all possible values of order generation date. </a:t>
            </a:r>
          </a:p>
          <a:p>
            <a:pPr>
              <a:spcAft>
                <a:spcPts val="600"/>
              </a:spcAft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Find optimal safety stock and the order generation date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Include competing costs to carry out optimization: 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Inventory Carrying Cost (ICC), Weighted Average Cost of Capital (WACC), etc.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vs. 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Lost productivity, Lost Time, etc. </a:t>
            </a:r>
          </a:p>
        </p:txBody>
      </p:sp>
    </p:spTree>
    <p:extLst>
      <p:ext uri="{BB962C8B-B14F-4D97-AF65-F5344CB8AC3E}">
        <p14:creationId xmlns:p14="http://schemas.microsoft.com/office/powerpoint/2010/main" val="2753225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Details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1BD3-D927-4D3E-A7CE-D6DB9D8E5743}" type="datetime1">
              <a:rPr lang="en-US" smtClean="0"/>
              <a:t>7/5/2018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5385" y="1284513"/>
            <a:ext cx="82958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The magic of simulations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 our hypothetical case we have 100 actual deliveries for each part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Based on this data we can generate 100 x 100 x 100 = 1 million simulation runs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5385" y="2711525"/>
            <a:ext cx="107771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Probabilities Computation</a:t>
            </a:r>
          </a:p>
          <a:p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1. If there is not enough data to produce a robust probability distribution one can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Aggregate up: find the distribution for a number of similar SKU’s from the same vendor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Fit the data with a parameterized probability distribution curve</a:t>
            </a:r>
          </a:p>
          <a:p>
            <a:pPr marL="342900" indent="-342900">
              <a:buAutoNum type="arabicPeriod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2. If individual data is not available, only the mean and standard deviation, one can use a normal or lognormal distribution determined by the mean and standard deviation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3. Have to take care of outliers</a:t>
            </a:r>
          </a:p>
        </p:txBody>
      </p:sp>
      <p:pic>
        <p:nvPicPr>
          <p:cNvPr id="2050" name="yui_3_16_0_1_1528155298827_186096" descr="Inlin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700" y="5063465"/>
            <a:ext cx="3627437" cy="10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4668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Problem (simplified)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1BD3-D927-4D3E-A7CE-D6DB9D8E5743}" type="datetime1">
              <a:rPr lang="en-US" smtClean="0"/>
              <a:t>7/5/2018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743" y="1396237"/>
            <a:ext cx="10390414" cy="5770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Kit includes three parts: Part 1, Part 2, Part 3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Every day a certain number of kits is assembled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There are N items of each Part on day 0</a:t>
            </a:r>
          </a:p>
          <a:p>
            <a:pPr>
              <a:spcAft>
                <a:spcPts val="600"/>
              </a:spcAft>
            </a:pP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A request to order a new batch of three Parts is initiated on day 0</a:t>
            </a: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process consists of three stages: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PR/PO generation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Vendor manufacturing and delivery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Receipt and inspection of Parts</a:t>
            </a:r>
          </a:p>
          <a:p>
            <a:pPr>
              <a:spcAft>
                <a:spcPts val="600"/>
              </a:spcAft>
            </a:pPr>
            <a:endParaRPr lang="en-US" b="1" dirty="0" smtClean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Assumptions</a:t>
            </a:r>
            <a:endParaRPr lang="en-US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latin typeface="Arial" pitchFamily="34" charset="0"/>
                <a:cs typeface="Arial" pitchFamily="34" charset="0"/>
              </a:rPr>
              <a:t>There is variability in the lead times of all stages and the number of kits assembled daily </a:t>
            </a:r>
            <a:endParaRPr lang="en-US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The </a:t>
            </a:r>
            <a:r>
              <a:rPr lang="en-US" dirty="0">
                <a:latin typeface="Arial" pitchFamily="34" charset="0"/>
                <a:cs typeface="Arial" pitchFamily="34" charset="0"/>
              </a:rPr>
              <a:t>lead time distributions are independent</a:t>
            </a:r>
          </a:p>
          <a:p>
            <a:pPr>
              <a:spcAft>
                <a:spcPts val="600"/>
              </a:spcAft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>
              <a:spcAft>
                <a:spcPts val="600"/>
              </a:spcAft>
            </a:pPr>
            <a:r>
              <a:rPr lang="en-US" dirty="0" smtClean="0">
                <a:latin typeface="Arial" pitchFamily="34" charset="0"/>
                <a:cs typeface="Arial" pitchFamily="34" charset="0"/>
              </a:rPr>
              <a:t>			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Question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Will we run out of parts before the next delivery?</a:t>
            </a:r>
          </a:p>
          <a:p>
            <a:pPr>
              <a:spcAft>
                <a:spcPts val="600"/>
              </a:spcAft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799288" y="1876424"/>
            <a:ext cx="1259457" cy="1043797"/>
          </a:xfrm>
          <a:prstGeom prst="rect">
            <a:avLst/>
          </a:prstGeom>
          <a:solidFill>
            <a:srgbClr val="B5B5B5"/>
          </a:solidFill>
          <a:ln w="1270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dirty="0" smtClean="0"/>
              <a:t>Kit</a:t>
            </a:r>
          </a:p>
        </p:txBody>
      </p:sp>
      <p:sp>
        <p:nvSpPr>
          <p:cNvPr id="7" name="Rounded Rectangle 6"/>
          <p:cNvSpPr>
            <a:spLocks noChangeAspect="1"/>
          </p:cNvSpPr>
          <p:nvPr/>
        </p:nvSpPr>
        <p:spPr bwMode="auto">
          <a:xfrm>
            <a:off x="9952568" y="1133204"/>
            <a:ext cx="776377" cy="590046"/>
          </a:xfrm>
          <a:prstGeom prst="roundRect">
            <a:avLst/>
          </a:prstGeom>
          <a:solidFill>
            <a:srgbClr val="B5B5B5"/>
          </a:solidFill>
          <a:ln w="1270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dirty="0" smtClean="0"/>
              <a:t>Part 2</a:t>
            </a:r>
          </a:p>
        </p:txBody>
      </p:sp>
      <p:sp>
        <p:nvSpPr>
          <p:cNvPr id="8" name="Rounded Rectangle 7"/>
          <p:cNvSpPr>
            <a:spLocks noChangeAspect="1"/>
          </p:cNvSpPr>
          <p:nvPr/>
        </p:nvSpPr>
        <p:spPr bwMode="auto">
          <a:xfrm>
            <a:off x="10809568" y="1133204"/>
            <a:ext cx="776377" cy="590046"/>
          </a:xfrm>
          <a:prstGeom prst="roundRect">
            <a:avLst/>
          </a:prstGeom>
          <a:solidFill>
            <a:srgbClr val="B5B5B5"/>
          </a:solidFill>
          <a:ln w="1270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dirty="0" smtClean="0"/>
              <a:t>Part 3</a:t>
            </a:r>
          </a:p>
        </p:txBody>
      </p:sp>
      <p:sp>
        <p:nvSpPr>
          <p:cNvPr id="9" name="Rounded Rectangle 8"/>
          <p:cNvSpPr>
            <a:spLocks noChangeAspect="1"/>
          </p:cNvSpPr>
          <p:nvPr/>
        </p:nvSpPr>
        <p:spPr bwMode="auto">
          <a:xfrm>
            <a:off x="9095568" y="1123408"/>
            <a:ext cx="776377" cy="590046"/>
          </a:xfrm>
          <a:prstGeom prst="roundRect">
            <a:avLst/>
          </a:prstGeom>
          <a:solidFill>
            <a:srgbClr val="B5B5B5"/>
          </a:solidFill>
          <a:ln w="1270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dirty="0" smtClean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2377663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>
            <a:stCxn id="5" idx="2"/>
            <a:endCxn id="24" idx="2"/>
          </p:cNvCxnSpPr>
          <p:nvPr/>
        </p:nvCxnSpPr>
        <p:spPr>
          <a:xfrm flipH="1">
            <a:off x="7719409" y="2004235"/>
            <a:ext cx="1" cy="3229924"/>
          </a:xfrm>
          <a:prstGeom prst="line">
            <a:avLst/>
          </a:prstGeom>
          <a:ln w="28575">
            <a:solidFill>
              <a:srgbClr val="B5B5B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Multi-Part Lead </a:t>
            </a:r>
            <a:r>
              <a:rPr lang="en-US" dirty="0"/>
              <a:t>Time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1BD3-D927-4D3E-A7CE-D6DB9D8E5743}" type="datetime1">
              <a:rPr lang="en-US" smtClean="0"/>
              <a:t>7/5/2018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7089681" y="960438"/>
            <a:ext cx="1259457" cy="1043797"/>
          </a:xfrm>
          <a:prstGeom prst="rect">
            <a:avLst/>
          </a:prstGeom>
          <a:solidFill>
            <a:srgbClr val="B5B5B5"/>
          </a:solidFill>
          <a:ln w="1270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dirty="0" smtClean="0"/>
              <a:t>Kit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36560" y="3193589"/>
            <a:ext cx="3692108" cy="0"/>
          </a:xfrm>
          <a:prstGeom prst="straightConnector1">
            <a:avLst/>
          </a:prstGeom>
          <a:ln w="38100">
            <a:solidFill>
              <a:srgbClr val="B5B5B5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72215" y="282425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10 days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402053" y="4209485"/>
            <a:ext cx="5292661" cy="0"/>
          </a:xfrm>
          <a:prstGeom prst="straightConnector1">
            <a:avLst/>
          </a:prstGeom>
          <a:ln w="38100">
            <a:solidFill>
              <a:schemeClr val="accent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14482" y="384015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14 days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402053" y="5193449"/>
            <a:ext cx="6280034" cy="0"/>
          </a:xfrm>
          <a:prstGeom prst="straightConnector1">
            <a:avLst/>
          </a:prstGeom>
          <a:ln w="38100">
            <a:solidFill>
              <a:srgbClr val="B5B5B5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23119" y="486482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16 days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4787" y="1208196"/>
            <a:ext cx="6609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Each part has a lead time with a different mean value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Kit is available when the part with longest lead time is available</a:t>
            </a:r>
          </a:p>
          <a:p>
            <a:endParaRPr lang="en-US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ounded Rectangle 24"/>
          <p:cNvSpPr>
            <a:spLocks noChangeAspect="1"/>
          </p:cNvSpPr>
          <p:nvPr/>
        </p:nvSpPr>
        <p:spPr bwMode="auto">
          <a:xfrm>
            <a:off x="679346" y="3914462"/>
            <a:ext cx="776377" cy="590046"/>
          </a:xfrm>
          <a:prstGeom prst="roundRect">
            <a:avLst/>
          </a:prstGeom>
          <a:solidFill>
            <a:srgbClr val="B5B5B5"/>
          </a:solidFill>
          <a:ln w="1270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dirty="0" smtClean="0"/>
              <a:t>Part 2</a:t>
            </a:r>
          </a:p>
        </p:txBody>
      </p:sp>
      <p:sp>
        <p:nvSpPr>
          <p:cNvPr id="26" name="Rounded Rectangle 25"/>
          <p:cNvSpPr>
            <a:spLocks noChangeAspect="1"/>
          </p:cNvSpPr>
          <p:nvPr/>
        </p:nvSpPr>
        <p:spPr bwMode="auto">
          <a:xfrm>
            <a:off x="650739" y="4894293"/>
            <a:ext cx="776377" cy="590046"/>
          </a:xfrm>
          <a:prstGeom prst="roundRect">
            <a:avLst/>
          </a:prstGeom>
          <a:solidFill>
            <a:srgbClr val="B5B5B5"/>
          </a:solidFill>
          <a:ln w="1270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dirty="0" smtClean="0"/>
              <a:t>Part 3</a:t>
            </a:r>
          </a:p>
        </p:txBody>
      </p:sp>
      <p:sp>
        <p:nvSpPr>
          <p:cNvPr id="27" name="Rounded Rectangle 26"/>
          <p:cNvSpPr>
            <a:spLocks noChangeAspect="1"/>
          </p:cNvSpPr>
          <p:nvPr/>
        </p:nvSpPr>
        <p:spPr bwMode="auto">
          <a:xfrm>
            <a:off x="684277" y="2879133"/>
            <a:ext cx="776377" cy="590046"/>
          </a:xfrm>
          <a:prstGeom prst="roundRect">
            <a:avLst/>
          </a:prstGeom>
          <a:solidFill>
            <a:srgbClr val="B5B5B5"/>
          </a:solidFill>
          <a:ln w="1270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dirty="0" smtClean="0"/>
              <a:t>Part 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788554" y="5610589"/>
            <a:ext cx="8759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Kit Lead Time = MAX(Part1 Lead Time, Part2 Lead Time, Part 3 Lead Time)</a:t>
            </a:r>
          </a:p>
        </p:txBody>
      </p:sp>
    </p:spTree>
    <p:extLst>
      <p:ext uri="{BB962C8B-B14F-4D97-AF65-F5344CB8AC3E}">
        <p14:creationId xmlns:p14="http://schemas.microsoft.com/office/powerpoint/2010/main" val="2539016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Multi-Part Lead </a:t>
            </a:r>
            <a:r>
              <a:rPr lang="en-US" dirty="0"/>
              <a:t>Time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1BD3-D927-4D3E-A7CE-D6DB9D8E5743}" type="datetime1">
              <a:rPr lang="en-US" smtClean="0"/>
              <a:t>7/5/2018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6954996" y="952658"/>
            <a:ext cx="1259457" cy="1043797"/>
          </a:xfrm>
          <a:prstGeom prst="rect">
            <a:avLst/>
          </a:prstGeom>
          <a:solidFill>
            <a:srgbClr val="B5B5B5"/>
          </a:solidFill>
          <a:ln w="1270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dirty="0" smtClean="0"/>
              <a:t>Kit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36560" y="3193589"/>
            <a:ext cx="3692108" cy="0"/>
          </a:xfrm>
          <a:prstGeom prst="straightConnector1">
            <a:avLst/>
          </a:prstGeom>
          <a:ln w="38100">
            <a:solidFill>
              <a:srgbClr val="B5B5B5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972215" y="282425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10 days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402053" y="4209485"/>
            <a:ext cx="526000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135679" y="384015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14 days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402053" y="5193449"/>
            <a:ext cx="6280034" cy="0"/>
          </a:xfrm>
          <a:prstGeom prst="straightConnector1">
            <a:avLst/>
          </a:prstGeom>
          <a:ln w="38100">
            <a:solidFill>
              <a:srgbClr val="B5B5B5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185797" y="482411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16 days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8761259" y="1852622"/>
            <a:ext cx="28177" cy="3344771"/>
          </a:xfrm>
          <a:prstGeom prst="line">
            <a:avLst/>
          </a:prstGeom>
          <a:ln w="28575">
            <a:solidFill>
              <a:srgbClr val="B5B5B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50739" y="1206291"/>
            <a:ext cx="4904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Take into account the spread in the Lead </a:t>
            </a:r>
            <a:r>
              <a:rPr lang="en-US" dirty="0">
                <a:latin typeface="Arial" pitchFamily="34" charset="0"/>
                <a:cs typeface="Arial" pitchFamily="34" charset="0"/>
              </a:rPr>
              <a:t>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ime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Add the standard deviation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4283085" y="2809615"/>
            <a:ext cx="1772818" cy="722678"/>
            <a:chOff x="8826758" y="2574378"/>
            <a:chExt cx="1772818" cy="72267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8826759" y="2947736"/>
              <a:ext cx="1772817" cy="0"/>
            </a:xfrm>
            <a:prstGeom prst="line">
              <a:avLst/>
            </a:prstGeom>
            <a:ln w="5715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8826758" y="2574379"/>
              <a:ext cx="1" cy="722677"/>
            </a:xfrm>
            <a:prstGeom prst="line">
              <a:avLst/>
            </a:prstGeom>
            <a:ln w="5715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10599575" y="2574378"/>
              <a:ext cx="1" cy="722677"/>
            </a:xfrm>
            <a:prstGeom prst="line">
              <a:avLst/>
            </a:prstGeom>
            <a:ln w="5715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430937" y="3827668"/>
            <a:ext cx="2153787" cy="722678"/>
            <a:chOff x="8826758" y="2574378"/>
            <a:chExt cx="1772818" cy="722678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8826759" y="2947736"/>
              <a:ext cx="1772817" cy="0"/>
            </a:xfrm>
            <a:prstGeom prst="line">
              <a:avLst/>
            </a:prstGeom>
            <a:ln w="5715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8826758" y="2574379"/>
              <a:ext cx="1" cy="722677"/>
            </a:xfrm>
            <a:prstGeom prst="line">
              <a:avLst/>
            </a:prstGeom>
            <a:ln w="5715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10599575" y="2574378"/>
              <a:ext cx="1" cy="722677"/>
            </a:xfrm>
            <a:prstGeom prst="line">
              <a:avLst/>
            </a:prstGeom>
            <a:ln w="5715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6419461" y="4827978"/>
            <a:ext cx="2369976" cy="722678"/>
            <a:chOff x="8826758" y="2574378"/>
            <a:chExt cx="1772818" cy="722678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8826759" y="2947736"/>
              <a:ext cx="1772817" cy="0"/>
            </a:xfrm>
            <a:prstGeom prst="line">
              <a:avLst/>
            </a:prstGeom>
            <a:ln w="5715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8826758" y="2574379"/>
              <a:ext cx="1" cy="722677"/>
            </a:xfrm>
            <a:prstGeom prst="line">
              <a:avLst/>
            </a:prstGeom>
            <a:ln w="5715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10599575" y="2574378"/>
              <a:ext cx="1" cy="722677"/>
            </a:xfrm>
            <a:prstGeom prst="line">
              <a:avLst/>
            </a:prstGeom>
            <a:ln w="57150">
              <a:solidFill>
                <a:srgbClr val="B5B5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 flipH="1">
            <a:off x="6167441" y="1861953"/>
            <a:ext cx="68576" cy="3332941"/>
          </a:xfrm>
          <a:prstGeom prst="line">
            <a:avLst/>
          </a:prstGeom>
          <a:ln w="28575">
            <a:solidFill>
              <a:srgbClr val="B5B5B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264302" y="2104549"/>
            <a:ext cx="2553419" cy="0"/>
          </a:xfrm>
          <a:prstGeom prst="straightConnector1">
            <a:avLst/>
          </a:prstGeom>
          <a:ln w="12700">
            <a:solidFill>
              <a:srgbClr val="B5B5B5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217847" y="201996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68.2%</a:t>
            </a:r>
          </a:p>
        </p:txBody>
      </p:sp>
      <p:sp>
        <p:nvSpPr>
          <p:cNvPr id="43" name="Rounded Rectangle 42"/>
          <p:cNvSpPr>
            <a:spLocks noChangeAspect="1"/>
          </p:cNvSpPr>
          <p:nvPr/>
        </p:nvSpPr>
        <p:spPr bwMode="auto">
          <a:xfrm>
            <a:off x="679346" y="3914462"/>
            <a:ext cx="776377" cy="590046"/>
          </a:xfrm>
          <a:prstGeom prst="roundRect">
            <a:avLst/>
          </a:prstGeom>
          <a:solidFill>
            <a:srgbClr val="B5B5B5"/>
          </a:solidFill>
          <a:ln w="1270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dirty="0" smtClean="0"/>
              <a:t>Part 2</a:t>
            </a:r>
          </a:p>
        </p:txBody>
      </p:sp>
      <p:sp>
        <p:nvSpPr>
          <p:cNvPr id="44" name="Rounded Rectangle 43"/>
          <p:cNvSpPr>
            <a:spLocks noChangeAspect="1"/>
          </p:cNvSpPr>
          <p:nvPr/>
        </p:nvSpPr>
        <p:spPr bwMode="auto">
          <a:xfrm>
            <a:off x="650739" y="4894293"/>
            <a:ext cx="776377" cy="590046"/>
          </a:xfrm>
          <a:prstGeom prst="roundRect">
            <a:avLst/>
          </a:prstGeom>
          <a:solidFill>
            <a:srgbClr val="B5B5B5"/>
          </a:solidFill>
          <a:ln w="1270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dirty="0" smtClean="0"/>
              <a:t>Part 3</a:t>
            </a:r>
          </a:p>
        </p:txBody>
      </p:sp>
      <p:sp>
        <p:nvSpPr>
          <p:cNvPr id="45" name="Rounded Rectangle 44"/>
          <p:cNvSpPr>
            <a:spLocks noChangeAspect="1"/>
          </p:cNvSpPr>
          <p:nvPr/>
        </p:nvSpPr>
        <p:spPr bwMode="auto">
          <a:xfrm>
            <a:off x="684277" y="2879133"/>
            <a:ext cx="776377" cy="590046"/>
          </a:xfrm>
          <a:prstGeom prst="roundRect">
            <a:avLst/>
          </a:prstGeom>
          <a:solidFill>
            <a:srgbClr val="B5B5B5"/>
          </a:solidFill>
          <a:ln w="1270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dirty="0" smtClean="0"/>
              <a:t>Part 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965836" y="5703972"/>
            <a:ext cx="8759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Kit Lead Time = MAX(Part1 Lead Time, Part2 Lead Time, Part 3 Lead Time</a:t>
            </a:r>
            <a:r>
              <a:rPr lang="en-US" b="1" i="1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2390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Multi-Part Lead Time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 smtClean="0"/>
          </a:p>
          <a:p>
            <a:fld id="{A8EE1BD3-D927-4D3E-A7CE-D6DB9D8E5743}" type="datetime1">
              <a:rPr lang="en-US" smtClean="0"/>
              <a:t>7/5/2018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50739" y="1206291"/>
            <a:ext cx="6878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Each Part Lead Time has a probability distribution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Run simulations to create the distribution for the longest lead time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8227659" y="1130477"/>
            <a:ext cx="1259457" cy="1043797"/>
          </a:xfrm>
          <a:prstGeom prst="rect">
            <a:avLst/>
          </a:prstGeom>
          <a:solidFill>
            <a:srgbClr val="B5B5B5"/>
          </a:solidFill>
          <a:ln w="1270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dirty="0" smtClean="0"/>
              <a:t>Kit</a:t>
            </a:r>
          </a:p>
        </p:txBody>
      </p:sp>
      <p:sp>
        <p:nvSpPr>
          <p:cNvPr id="8" name="Rounded Rectangle 7"/>
          <p:cNvSpPr>
            <a:spLocks noChangeAspect="1"/>
          </p:cNvSpPr>
          <p:nvPr/>
        </p:nvSpPr>
        <p:spPr bwMode="auto">
          <a:xfrm>
            <a:off x="308749" y="3935629"/>
            <a:ext cx="776377" cy="590046"/>
          </a:xfrm>
          <a:prstGeom prst="roundRect">
            <a:avLst/>
          </a:prstGeom>
          <a:solidFill>
            <a:srgbClr val="B5B5B5"/>
          </a:solidFill>
          <a:ln w="1270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dirty="0" smtClean="0"/>
              <a:t>Part 2</a:t>
            </a:r>
          </a:p>
        </p:txBody>
      </p:sp>
      <p:sp>
        <p:nvSpPr>
          <p:cNvPr id="9" name="Rounded Rectangle 8"/>
          <p:cNvSpPr>
            <a:spLocks noChangeAspect="1"/>
          </p:cNvSpPr>
          <p:nvPr/>
        </p:nvSpPr>
        <p:spPr bwMode="auto">
          <a:xfrm>
            <a:off x="308749" y="5302149"/>
            <a:ext cx="776377" cy="590046"/>
          </a:xfrm>
          <a:prstGeom prst="roundRect">
            <a:avLst/>
          </a:prstGeom>
          <a:solidFill>
            <a:srgbClr val="B5B5B5"/>
          </a:solidFill>
          <a:ln w="1270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dirty="0" smtClean="0"/>
              <a:t>Part 3</a:t>
            </a:r>
          </a:p>
        </p:txBody>
      </p:sp>
      <p:sp>
        <p:nvSpPr>
          <p:cNvPr id="7" name="Rounded Rectangle 6"/>
          <p:cNvSpPr>
            <a:spLocks noChangeAspect="1"/>
          </p:cNvSpPr>
          <p:nvPr/>
        </p:nvSpPr>
        <p:spPr bwMode="auto">
          <a:xfrm>
            <a:off x="308749" y="2524040"/>
            <a:ext cx="776377" cy="590046"/>
          </a:xfrm>
          <a:prstGeom prst="roundRect">
            <a:avLst/>
          </a:prstGeom>
          <a:solidFill>
            <a:srgbClr val="B5B5B5"/>
          </a:solidFill>
          <a:ln w="1270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dirty="0" smtClean="0"/>
              <a:t>Part 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788554" y="6033185"/>
            <a:ext cx="87599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Kit Lead Time = MAX(Part1 Lead Time, Part2 Lead Time, Part 3 Lead Time</a:t>
            </a:r>
            <a:r>
              <a:rPr lang="en-US" i="1" dirty="0" smtClean="0"/>
              <a:t>)</a:t>
            </a:r>
          </a:p>
          <a:p>
            <a:pPr algn="ctr"/>
            <a:r>
              <a:rPr lang="en-US" dirty="0" smtClean="0"/>
              <a:t>Maximum of the </a:t>
            </a:r>
            <a:r>
              <a:rPr lang="en-US" b="1" i="1" dirty="0" smtClean="0"/>
              <a:t>Individual</a:t>
            </a:r>
            <a:r>
              <a:rPr lang="en-US" dirty="0" smtClean="0"/>
              <a:t> Times Not Mean Times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3"/>
          <a:srcRect l="1641" t="13290" r="1332" b="4803"/>
          <a:stretch/>
        </p:blipFill>
        <p:spPr>
          <a:xfrm>
            <a:off x="1066800" y="2275114"/>
            <a:ext cx="6814457" cy="108857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4"/>
          <a:srcRect l="1557" t="9825" r="886" b="6682"/>
          <a:stretch/>
        </p:blipFill>
        <p:spPr>
          <a:xfrm>
            <a:off x="1617653" y="4893128"/>
            <a:ext cx="9492343" cy="109945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5"/>
          <a:srcRect l="779" t="16656" r="1531" b="4258"/>
          <a:stretch/>
        </p:blipFill>
        <p:spPr>
          <a:xfrm>
            <a:off x="2068285" y="3679292"/>
            <a:ext cx="8469086" cy="105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42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Monte Carlo Simulations </a:t>
            </a:r>
            <a:r>
              <a:rPr lang="en-US" dirty="0"/>
              <a:t>W</a:t>
            </a:r>
            <a:r>
              <a:rPr lang="en-US" dirty="0" smtClean="0"/>
              <a:t>ork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1BD3-D927-4D3E-A7CE-D6DB9D8E5743}" type="datetime1">
              <a:rPr lang="en-US" smtClean="0"/>
              <a:t>7/5/2018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2242" y="1130339"/>
            <a:ext cx="6469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 computer program is run to “relive” the same delivery process many times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Every run the program picks a lead time according to the probability; the higher the probability the more likely the lead time is picked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702473" y="2013832"/>
          <a:ext cx="5315355" cy="4213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1785"/>
                <a:gridCol w="1771785"/>
                <a:gridCol w="1771785"/>
              </a:tblGrid>
              <a:tr h="2064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Lead Time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Probability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# times</a:t>
                      </a:r>
                      <a:r>
                        <a:rPr lang="en-US" sz="18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for </a:t>
                      </a:r>
                      <a:r>
                        <a:rPr lang="en-US" sz="1800" b="1" i="0" u="none" strike="noStrike" baseline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100 simulations = Probability * 100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 bwMode="auto">
          <a:xfrm>
            <a:off x="5225144" y="3947749"/>
            <a:ext cx="1386160" cy="484632"/>
          </a:xfrm>
          <a:prstGeom prst="rightArrow">
            <a:avLst/>
          </a:prstGeom>
          <a:solidFill>
            <a:srgbClr val="B5B5B5"/>
          </a:solidFill>
          <a:ln w="1270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 dirty="0" err="1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86" y="3054566"/>
            <a:ext cx="4584589" cy="275563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477000" y="96043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 table shows the number of times each Lead Time value is picked, on average, if we run 100 simulations</a:t>
            </a:r>
          </a:p>
        </p:txBody>
      </p:sp>
    </p:spTree>
    <p:extLst>
      <p:ext uri="{BB962C8B-B14F-4D97-AF65-F5344CB8AC3E}">
        <p14:creationId xmlns:p14="http://schemas.microsoft.com/office/powerpoint/2010/main" val="2785751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Multi-Part Lead Time – Monte Carlo Simulations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1BD3-D927-4D3E-A7CE-D6DB9D8E5743}" type="datetime1">
              <a:rPr lang="en-US" smtClean="0"/>
              <a:t>7/5/2018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315385" y="1064894"/>
          <a:ext cx="11394536" cy="4653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8634"/>
                <a:gridCol w="2848634"/>
                <a:gridCol w="2848634"/>
                <a:gridCol w="2848634"/>
              </a:tblGrid>
              <a:tr h="9120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r>
                        <a:rPr lang="en-US" dirty="0" smtClean="0"/>
                        <a:t>MAX(Part1</a:t>
                      </a:r>
                      <a:r>
                        <a:rPr lang="en-US" baseline="0" dirty="0" smtClean="0"/>
                        <a:t>, Part2, Part3)</a:t>
                      </a:r>
                      <a:endParaRPr lang="en-US" dirty="0"/>
                    </a:p>
                  </a:txBody>
                  <a:tcPr/>
                </a:tc>
              </a:tr>
              <a:tr h="3741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3741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41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418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</a:tr>
              <a:tr h="3741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418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41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41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/>
                </a:tc>
              </a:tr>
              <a:tr h="3741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4181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/>
          <a:srcRect l="2206" t="15210" r="2166" b="2550"/>
          <a:stretch/>
        </p:blipFill>
        <p:spPr>
          <a:xfrm>
            <a:off x="403396" y="1231640"/>
            <a:ext cx="2736986" cy="60517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4"/>
          <a:srcRect l="1466" t="13002" r="1326" b="3150"/>
          <a:stretch/>
        </p:blipFill>
        <p:spPr>
          <a:xfrm>
            <a:off x="6022981" y="1223901"/>
            <a:ext cx="2804199" cy="636925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/>
          <a:srcRect l="1751" t="16525" r="1907" b="5325"/>
          <a:stretch/>
        </p:blipFill>
        <p:spPr>
          <a:xfrm>
            <a:off x="3223657" y="1231640"/>
            <a:ext cx="2716049" cy="636925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6">
            <a:grayscl/>
          </a:blip>
          <a:srcRect l="2024" t="2399" r="1289" b="2286"/>
          <a:stretch/>
        </p:blipFill>
        <p:spPr>
          <a:xfrm>
            <a:off x="8665793" y="5698412"/>
            <a:ext cx="2882741" cy="1023064"/>
          </a:xfrm>
          <a:prstGeom prst="rect">
            <a:avLst/>
          </a:prstGeom>
        </p:spPr>
      </p:pic>
      <p:cxnSp>
        <p:nvCxnSpPr>
          <p:cNvPr id="51" name="Straight Arrow Connector 50"/>
          <p:cNvCxnSpPr/>
          <p:nvPr/>
        </p:nvCxnSpPr>
        <p:spPr>
          <a:xfrm flipH="1">
            <a:off x="10496550" y="1947505"/>
            <a:ext cx="34945" cy="3967520"/>
          </a:xfrm>
          <a:prstGeom prst="straightConnector1">
            <a:avLst/>
          </a:prstGeom>
          <a:ln w="88900" cmpd="dbl">
            <a:solidFill>
              <a:schemeClr val="tx2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243666" y="1681498"/>
            <a:ext cx="14384" cy="3977433"/>
          </a:xfrm>
          <a:prstGeom prst="straightConnector1">
            <a:avLst/>
          </a:prstGeom>
          <a:ln w="88900" cmpd="sng">
            <a:solidFill>
              <a:srgbClr val="00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4403777" y="1681498"/>
            <a:ext cx="25348" cy="3982334"/>
          </a:xfrm>
          <a:prstGeom prst="straightConnector1">
            <a:avLst/>
          </a:prstGeom>
          <a:ln w="88900" cmpd="sng">
            <a:solidFill>
              <a:srgbClr val="00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1521036" y="1681498"/>
            <a:ext cx="12489" cy="3977433"/>
          </a:xfrm>
          <a:prstGeom prst="straightConnector1">
            <a:avLst/>
          </a:prstGeom>
          <a:ln w="88900" cmpd="sng">
            <a:solidFill>
              <a:srgbClr val="0066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111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Probabilities are Computed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1BD3-D927-4D3E-A7CE-D6DB9D8E5743}" type="datetime1">
              <a:rPr lang="en-US" smtClean="0"/>
              <a:t>7/5/2018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403231" y="1309198"/>
            <a:ext cx="6477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To compute probabilities work backward (forward, really)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Count the number of times each Lead Time value is present in the historical data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Create a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histrogram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5133976" y="3731136"/>
            <a:ext cx="1332138" cy="484632"/>
          </a:xfrm>
          <a:prstGeom prst="rightArrow">
            <a:avLst/>
          </a:prstGeom>
          <a:solidFill>
            <a:srgbClr val="B5B5B5"/>
          </a:solidFill>
          <a:ln w="1270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endParaRPr lang="en-US" dirty="0" err="1" smtClean="0"/>
          </a:p>
        </p:txBody>
      </p:sp>
      <p:sp>
        <p:nvSpPr>
          <p:cNvPr id="9" name="TextBox 8"/>
          <p:cNvSpPr txBox="1"/>
          <p:nvPr/>
        </p:nvSpPr>
        <p:spPr>
          <a:xfrm>
            <a:off x="4299856" y="6125518"/>
            <a:ext cx="376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See more in Technical Details slide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15383" y="1309198"/>
          <a:ext cx="4602666" cy="3939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4222"/>
                <a:gridCol w="1534222"/>
                <a:gridCol w="1534222"/>
              </a:tblGrid>
              <a:tr h="20648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Actual Lead Time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# times</a:t>
                      </a:r>
                      <a:r>
                        <a:rPr lang="en-US" sz="1800" b="1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for 100 actual </a:t>
                      </a:r>
                      <a:r>
                        <a:rPr lang="en-US" sz="1800" b="1" i="0" u="none" strike="noStrike" baseline="0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deliveris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Probability =    # times/100</a:t>
                      </a:r>
                      <a:endParaRPr lang="en-US" sz="18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solidFill>
                      <a:srgbClr val="0070C0"/>
                    </a:solidFill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</a:t>
                      </a: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</a:t>
                      </a: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7620" marR="7620" marT="7620" marB="0" anchor="b"/>
                </a:tc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0.02</a:t>
                      </a: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040" y="2717623"/>
            <a:ext cx="4584589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045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/>
          <a:srcRect l="2625" t="12485" r="1369" b="2582"/>
          <a:stretch/>
        </p:blipFill>
        <p:spPr>
          <a:xfrm>
            <a:off x="1938407" y="2350659"/>
            <a:ext cx="8540527" cy="28916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Multi-Part Lead Time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E1BD3-D927-4D3E-A7CE-D6DB9D8E5743}" type="datetime1">
              <a:rPr lang="en-US" smtClean="0"/>
              <a:t>7/5/2018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DBB9-07C6-49AB-BFD5-E737C7E241F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6954996" y="952658"/>
            <a:ext cx="1259457" cy="1043797"/>
          </a:xfrm>
          <a:prstGeom prst="rect">
            <a:avLst/>
          </a:prstGeom>
          <a:solidFill>
            <a:srgbClr val="B5B5B5"/>
          </a:solidFill>
          <a:ln w="1270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dirty="0" smtClean="0"/>
              <a:t>Kit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9545216" y="1852622"/>
            <a:ext cx="19803" cy="1555576"/>
          </a:xfrm>
          <a:prstGeom prst="line">
            <a:avLst/>
          </a:prstGeom>
          <a:ln w="28575">
            <a:solidFill>
              <a:srgbClr val="B5B5B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31639" y="1186543"/>
            <a:ext cx="6750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Combined probability distribution for the complete Kit Lead Time 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6096058" y="1861953"/>
            <a:ext cx="0" cy="1385100"/>
          </a:xfrm>
          <a:prstGeom prst="line">
            <a:avLst/>
          </a:prstGeom>
          <a:ln w="28575">
            <a:solidFill>
              <a:srgbClr val="B5B5B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76255" y="2047395"/>
            <a:ext cx="3468961" cy="9331"/>
          </a:xfrm>
          <a:prstGeom prst="straightConnector1">
            <a:avLst/>
          </a:prstGeom>
          <a:ln w="12700">
            <a:solidFill>
              <a:srgbClr val="B5B5B5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661842" y="1996455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Arial" pitchFamily="34" charset="0"/>
                <a:cs typeface="Arial" pitchFamily="34" charset="0"/>
              </a:rPr>
              <a:t>68.2%</a:t>
            </a:r>
          </a:p>
        </p:txBody>
      </p:sp>
      <p:sp>
        <p:nvSpPr>
          <p:cNvPr id="40" name="Rounded Rectangle 39"/>
          <p:cNvSpPr>
            <a:spLocks noChangeAspect="1"/>
          </p:cNvSpPr>
          <p:nvPr/>
        </p:nvSpPr>
        <p:spPr bwMode="auto">
          <a:xfrm>
            <a:off x="36601" y="3935629"/>
            <a:ext cx="776377" cy="590046"/>
          </a:xfrm>
          <a:prstGeom prst="roundRect">
            <a:avLst/>
          </a:prstGeom>
          <a:solidFill>
            <a:srgbClr val="B5B5B5"/>
          </a:solidFill>
          <a:ln w="1270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dirty="0" smtClean="0"/>
              <a:t>Part 2</a:t>
            </a:r>
          </a:p>
        </p:txBody>
      </p:sp>
      <p:sp>
        <p:nvSpPr>
          <p:cNvPr id="42" name="Rounded Rectangle 41"/>
          <p:cNvSpPr>
            <a:spLocks noChangeAspect="1"/>
          </p:cNvSpPr>
          <p:nvPr/>
        </p:nvSpPr>
        <p:spPr bwMode="auto">
          <a:xfrm>
            <a:off x="36601" y="5302149"/>
            <a:ext cx="776377" cy="590046"/>
          </a:xfrm>
          <a:prstGeom prst="roundRect">
            <a:avLst/>
          </a:prstGeom>
          <a:solidFill>
            <a:srgbClr val="B5B5B5"/>
          </a:solidFill>
          <a:ln w="1270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dirty="0" smtClean="0"/>
              <a:t>Part 3</a:t>
            </a:r>
          </a:p>
        </p:txBody>
      </p:sp>
      <p:sp>
        <p:nvSpPr>
          <p:cNvPr id="43" name="Rounded Rectangle 42"/>
          <p:cNvSpPr>
            <a:spLocks noChangeAspect="1"/>
          </p:cNvSpPr>
          <p:nvPr/>
        </p:nvSpPr>
        <p:spPr bwMode="auto">
          <a:xfrm>
            <a:off x="36601" y="2524040"/>
            <a:ext cx="776377" cy="590046"/>
          </a:xfrm>
          <a:prstGeom prst="roundRect">
            <a:avLst/>
          </a:prstGeom>
          <a:solidFill>
            <a:srgbClr val="B5B5B5"/>
          </a:solidFill>
          <a:ln w="12700" algn="ctr">
            <a:noFill/>
            <a:miter lim="800000"/>
            <a:headEnd/>
            <a:tailEnd/>
          </a:ln>
        </p:spPr>
        <p:txBody>
          <a:bodyPr wrap="none" rtlCol="0" anchor="ctr"/>
          <a:lstStyle/>
          <a:p>
            <a:pPr algn="ctr"/>
            <a:r>
              <a:rPr lang="en-US" dirty="0" smtClean="0"/>
              <a:t>Part 1</a:t>
            </a:r>
          </a:p>
        </p:txBody>
      </p:sp>
      <p:sp>
        <p:nvSpPr>
          <p:cNvPr id="38" name="Right Brace 37"/>
          <p:cNvSpPr/>
          <p:nvPr/>
        </p:nvSpPr>
        <p:spPr>
          <a:xfrm>
            <a:off x="717181" y="2393780"/>
            <a:ext cx="457198" cy="3632965"/>
          </a:xfrm>
          <a:prstGeom prst="rightBrace">
            <a:avLst/>
          </a:prstGeom>
          <a:ln w="57150">
            <a:solidFill>
              <a:srgbClr val="B5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90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1223</Words>
  <Application>Microsoft Office PowerPoint</Application>
  <PresentationFormat>Widescreen</PresentationFormat>
  <Paragraphs>389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</vt:lpstr>
      <vt:lpstr>Office Theme</vt:lpstr>
      <vt:lpstr>Monte Carlo Simulations of Lead Time </vt:lpstr>
      <vt:lpstr>Business Problem (simplified)</vt:lpstr>
      <vt:lpstr>Multi-Part Lead Time</vt:lpstr>
      <vt:lpstr>Multi-Part Lead Time</vt:lpstr>
      <vt:lpstr>Multi-Part Lead Time</vt:lpstr>
      <vt:lpstr>How Monte Carlo Simulations Work</vt:lpstr>
      <vt:lpstr>Multi-Part Lead Time – Monte Carlo Simulations</vt:lpstr>
      <vt:lpstr>How Probabilities are Computed</vt:lpstr>
      <vt:lpstr>Multi-Part Lead Time</vt:lpstr>
      <vt:lpstr>Multi-Step Lead Time</vt:lpstr>
      <vt:lpstr>Multi-Step Lead Time</vt:lpstr>
      <vt:lpstr>Multi-Step Lead Time</vt:lpstr>
      <vt:lpstr>Multi-Step Lead Time - Simulations</vt:lpstr>
      <vt:lpstr>Total Lead Time</vt:lpstr>
      <vt:lpstr>Kit Production</vt:lpstr>
      <vt:lpstr>Monte Carlo Simulation to Generate Parts Availability</vt:lpstr>
      <vt:lpstr>Answer</vt:lpstr>
      <vt:lpstr>Optimization</vt:lpstr>
      <vt:lpstr>Technical Details</vt:lpstr>
    </vt:vector>
  </TitlesOfParts>
  <Company>Raytheon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Simulations of Lead Time </dc:title>
  <dc:creator>David Makovoz</dc:creator>
  <cp:lastModifiedBy>David Makovoz</cp:lastModifiedBy>
  <cp:revision>1</cp:revision>
  <dcterms:created xsi:type="dcterms:W3CDTF">2018-07-05T15:22:33Z</dcterms:created>
  <dcterms:modified xsi:type="dcterms:W3CDTF">2018-07-05T15:23:31Z</dcterms:modified>
</cp:coreProperties>
</file>