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2" r:id="rId7"/>
    <p:sldId id="273" r:id="rId8"/>
    <p:sldId id="262" r:id="rId9"/>
    <p:sldId id="274" r:id="rId10"/>
    <p:sldId id="270" r:id="rId11"/>
    <p:sldId id="276" r:id="rId12"/>
    <p:sldId id="277" r:id="rId13"/>
  </p:sldIdLst>
  <p:sldSz cx="12188825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30/6/2016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4A4844B-5D5D-4D8E-9E71-6B297DF4019B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30/6/2016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8DE0FDE7-FE71-46E3-9512-437B13AD5F4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 rtlCol="0">
            <a:no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Alternativ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1" name="Retângulo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rtlCol="0" anchor="t"/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1" name="Retângulo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 dirty="0"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3" name="Retângulo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30/6/2016</a:t>
            </a:r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30/6/2016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9542E4-2CCF-42F6-9D92-ED568035133D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3812" y="620688"/>
            <a:ext cx="10207353" cy="3200400"/>
          </a:xfrm>
        </p:spPr>
        <p:txBody>
          <a:bodyPr rtlCol="0"/>
          <a:lstStyle/>
          <a:p>
            <a:r>
              <a:rPr lang="pt-PT" dirty="0"/>
              <a:t>Construção de um Interpretador e Compilador para a linguagem </a:t>
            </a:r>
            <a:r>
              <a:rPr lang="pt-PT" dirty="0" err="1"/>
              <a:t>Natrix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780" y="4221088"/>
            <a:ext cx="8071792" cy="2448272"/>
          </a:xfrm>
        </p:spPr>
        <p:txBody>
          <a:bodyPr rtlCol="0">
            <a:normAutofit/>
          </a:bodyPr>
          <a:lstStyle/>
          <a:p>
            <a:r>
              <a:rPr lang="pt-PT" dirty="0"/>
              <a:t> Processamento de Linguagem</a:t>
            </a:r>
          </a:p>
          <a:p>
            <a:r>
              <a:rPr lang="pt-PT" dirty="0"/>
              <a:t> Professor Doutor Simão Melo de Sousa</a:t>
            </a:r>
          </a:p>
          <a:p>
            <a:endParaRPr lang="pt-PT" dirty="0">
              <a:solidFill>
                <a:srgbClr val="96B86B"/>
              </a:solidFill>
            </a:endParaRPr>
          </a:p>
          <a:p>
            <a:endParaRPr lang="pt-PT" dirty="0">
              <a:solidFill>
                <a:srgbClr val="96B86B"/>
              </a:solidFill>
            </a:endParaRPr>
          </a:p>
          <a:p>
            <a:endParaRPr lang="pt-PT" dirty="0">
              <a:solidFill>
                <a:srgbClr val="96B86B"/>
              </a:solidFill>
            </a:endParaRPr>
          </a:p>
          <a:p>
            <a:r>
              <a:rPr lang="pt-PT" dirty="0">
                <a:solidFill>
                  <a:srgbClr val="96B86B"/>
                </a:solidFill>
              </a:rPr>
              <a:t> Rafael MARQUES nº 37157</a:t>
            </a:r>
          </a:p>
          <a:p>
            <a:r>
              <a:rPr lang="pt-PT" dirty="0">
                <a:solidFill>
                  <a:srgbClr val="96B86B"/>
                </a:solidFill>
              </a:rPr>
              <a:t> David pires Nº 37272</a:t>
            </a:r>
            <a:endParaRPr lang="pt-pt" dirty="0">
              <a:solidFill>
                <a:srgbClr val="96B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/>
              <a:t>Introdução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pt-PT" dirty="0"/>
              <a:t>O objetivo do trabalho proposto é: </a:t>
            </a:r>
          </a:p>
          <a:p>
            <a:r>
              <a:rPr lang="pt-PT" dirty="0"/>
              <a:t> Criar uma semântica operacional; </a:t>
            </a:r>
          </a:p>
          <a:p>
            <a:r>
              <a:rPr lang="pt-PT" dirty="0"/>
              <a:t>Criar uma gramática (LR) com os respetivos </a:t>
            </a:r>
            <a:r>
              <a:rPr lang="pt-PT" dirty="0" err="1"/>
              <a:t>Lexer</a:t>
            </a:r>
            <a:r>
              <a:rPr lang="pt-PT" dirty="0"/>
              <a:t> e </a:t>
            </a:r>
            <a:r>
              <a:rPr lang="pt-PT" dirty="0" err="1"/>
              <a:t>Parser</a:t>
            </a:r>
            <a:r>
              <a:rPr lang="pt-PT" dirty="0"/>
              <a:t> ; </a:t>
            </a:r>
          </a:p>
          <a:p>
            <a:r>
              <a:rPr lang="pt-PT" dirty="0"/>
              <a:t> Criação de um interpretador e compilador para a linguagem </a:t>
            </a:r>
            <a:r>
              <a:rPr lang="pt-PT" dirty="0" err="1"/>
              <a:t>Natrix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PT" sz="4800" dirty="0"/>
              <a:t>Árvore de sintaxe abstrata </a:t>
            </a:r>
            <a:endParaRPr lang="pt-pt" sz="4800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EF9B2F-8190-43ED-BFFD-188D7947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840" y="1524000"/>
            <a:ext cx="10297144" cy="5145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4900" dirty="0" err="1"/>
              <a:t>Statements</a:t>
            </a:r>
            <a:endParaRPr lang="pt-PT" sz="4900" dirty="0"/>
          </a:p>
          <a:p>
            <a:pPr marL="0" indent="0">
              <a:buNone/>
            </a:pPr>
            <a:r>
              <a:rPr lang="pt-PT" sz="3100" dirty="0"/>
              <a:t>Composto por 10 </a:t>
            </a:r>
            <a:r>
              <a:rPr lang="pt-PT" sz="3100" dirty="0" err="1"/>
              <a:t>statements</a:t>
            </a:r>
            <a:r>
              <a:rPr lang="pt-PT" sz="3100" dirty="0"/>
              <a:t>:</a:t>
            </a:r>
          </a:p>
          <a:p>
            <a:r>
              <a:rPr lang="pt-PT" sz="3100" dirty="0"/>
              <a:t>Temos dois tipos de “</a:t>
            </a:r>
            <a:r>
              <a:rPr lang="pt-PT" sz="3100" dirty="0" err="1"/>
              <a:t>ifs</a:t>
            </a:r>
            <a:r>
              <a:rPr lang="pt-PT" sz="3100" dirty="0"/>
              <a:t>”;</a:t>
            </a:r>
          </a:p>
          <a:p>
            <a:r>
              <a:rPr lang="pt-PT" sz="3100" dirty="0"/>
              <a:t>Declaração de variáveis;</a:t>
            </a:r>
          </a:p>
          <a:p>
            <a:r>
              <a:rPr lang="pt-PT" sz="3100" dirty="0"/>
              <a:t>Declaração de </a:t>
            </a:r>
            <a:r>
              <a:rPr lang="pt-PT" sz="3100" dirty="0" err="1"/>
              <a:t>arrays</a:t>
            </a:r>
            <a:r>
              <a:rPr lang="pt-PT" sz="3100" dirty="0"/>
              <a:t>;</a:t>
            </a:r>
          </a:p>
          <a:p>
            <a:r>
              <a:rPr lang="pt-PT" sz="3100" dirty="0"/>
              <a:t>Redefinir o valor de uma variável;</a:t>
            </a:r>
          </a:p>
          <a:p>
            <a:r>
              <a:rPr lang="pt-PT" sz="3100" dirty="0"/>
              <a:t>Redefinir um valor num </a:t>
            </a:r>
            <a:r>
              <a:rPr lang="pt-PT" sz="3100" dirty="0" err="1"/>
              <a:t>array</a:t>
            </a:r>
            <a:r>
              <a:rPr lang="pt-PT" sz="3100" dirty="0"/>
              <a:t>;</a:t>
            </a:r>
          </a:p>
          <a:p>
            <a:r>
              <a:rPr lang="pt-PT" sz="3100" dirty="0"/>
              <a:t>Ciclo “for”;</a:t>
            </a:r>
          </a:p>
          <a:p>
            <a:r>
              <a:rPr lang="pt-PT" sz="3100" dirty="0"/>
              <a:t>“print”;</a:t>
            </a:r>
          </a:p>
          <a:p>
            <a:r>
              <a:rPr lang="pt-PT" sz="3100" dirty="0"/>
              <a:t>Dois tipos de “</a:t>
            </a:r>
            <a:r>
              <a:rPr lang="pt-PT" sz="3100" dirty="0" err="1"/>
              <a:t>type</a:t>
            </a:r>
            <a:r>
              <a:rPr lang="pt-PT" sz="3100" dirty="0"/>
              <a:t>” um para </a:t>
            </a:r>
            <a:r>
              <a:rPr lang="pt-PT" sz="3100" dirty="0" err="1"/>
              <a:t>arrays</a:t>
            </a:r>
            <a:r>
              <a:rPr lang="pt-PT" sz="3100" dirty="0"/>
              <a:t> e </a:t>
            </a:r>
          </a:p>
          <a:p>
            <a:pPr marL="0" indent="0">
              <a:buNone/>
            </a:pPr>
            <a:r>
              <a:rPr lang="pt-PT" sz="3100" dirty="0"/>
              <a:t>outro para intervalos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26" name="Picture 2" descr="https://scontent.fopo2-2.fna.fbcdn.net/v/t1.15752-9/82341195_2532591090311485_2323324591260303360_n.png?_nc_cat=110&amp;_nc_ohc=xoS0UiNqudkAX-qf3lU&amp;_nc_ht=scontent.fopo2-2.fna&amp;oh=27616168571a84cd07e23987df18c1f7&amp;oe=5ED8F93B">
            <a:extLst>
              <a:ext uri="{FF2B5EF4-FFF2-40B4-BE49-F238E27FC236}">
                <a16:creationId xmlns:a16="http://schemas.microsoft.com/office/drawing/2014/main" id="{B46CFACB-6541-4C77-934F-93486296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3876675"/>
            <a:ext cx="55530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PT" sz="4800" dirty="0"/>
              <a:t>Árvore de sintaxe abstrata </a:t>
            </a:r>
            <a:endParaRPr lang="pt-pt" sz="4800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601199" cy="4343400"/>
          </a:xfrm>
        </p:spPr>
        <p:txBody>
          <a:bodyPr rtlCol="0"/>
          <a:lstStyle/>
          <a:p>
            <a:pPr marL="0" indent="0">
              <a:buNone/>
            </a:pPr>
            <a:endParaRPr lang="pt-PT" dirty="0"/>
          </a:p>
          <a:p>
            <a:pPr marL="0" indent="0" rtl="0">
              <a:buNone/>
            </a:pPr>
            <a:endParaRPr lang="pt-pt" dirty="0"/>
          </a:p>
        </p:txBody>
      </p:sp>
      <p:sp>
        <p:nvSpPr>
          <p:cNvPr id="7" name="Marcador de Posição de Conteúdo 4">
            <a:extLst>
              <a:ext uri="{FF2B5EF4-FFF2-40B4-BE49-F238E27FC236}">
                <a16:creationId xmlns:a16="http://schemas.microsoft.com/office/drawing/2014/main" id="{7127D7A3-D5ED-4F4A-81D0-DA5E678A7447}"/>
              </a:ext>
            </a:extLst>
          </p:cNvPr>
          <p:cNvSpPr txBox="1">
            <a:spLocks/>
          </p:cNvSpPr>
          <p:nvPr/>
        </p:nvSpPr>
        <p:spPr>
          <a:xfrm>
            <a:off x="1701924" y="2104120"/>
            <a:ext cx="960119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316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468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t-PT"/>
          </a:p>
          <a:p>
            <a:endParaRPr lang="pt-pt" dirty="0"/>
          </a:p>
        </p:txBody>
      </p:sp>
      <p:sp>
        <p:nvSpPr>
          <p:cNvPr id="8" name="Marcador de Posição de Conteúdo 3">
            <a:extLst>
              <a:ext uri="{FF2B5EF4-FFF2-40B4-BE49-F238E27FC236}">
                <a16:creationId xmlns:a16="http://schemas.microsoft.com/office/drawing/2014/main" id="{35F8C1B6-F31B-472A-BBBC-038D60C406A5}"/>
              </a:ext>
            </a:extLst>
          </p:cNvPr>
          <p:cNvSpPr txBox="1">
            <a:spLocks/>
          </p:cNvSpPr>
          <p:nvPr/>
        </p:nvSpPr>
        <p:spPr>
          <a:xfrm>
            <a:off x="1413892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316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468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sz="3800" dirty="0"/>
              <a:t>Expressões</a:t>
            </a:r>
          </a:p>
          <a:p>
            <a:pPr marL="0" indent="0">
              <a:buNone/>
            </a:pPr>
            <a:r>
              <a:rPr lang="pt-PT" dirty="0"/>
              <a:t>Composto por 8 expressões:</a:t>
            </a:r>
          </a:p>
          <a:p>
            <a:r>
              <a:rPr lang="pt-PT" dirty="0"/>
              <a:t>Constante;</a:t>
            </a:r>
          </a:p>
          <a:p>
            <a:r>
              <a:rPr lang="pt-PT" dirty="0" err="1"/>
              <a:t>Ident</a:t>
            </a:r>
            <a:r>
              <a:rPr lang="pt-PT" dirty="0"/>
              <a:t> (identificador);</a:t>
            </a:r>
          </a:p>
          <a:p>
            <a:r>
              <a:rPr lang="pt-PT" dirty="0"/>
              <a:t>Operações aritméticas;</a:t>
            </a:r>
          </a:p>
          <a:p>
            <a:r>
              <a:rPr lang="pt-PT" dirty="0"/>
              <a:t>Intervalo;</a:t>
            </a:r>
          </a:p>
          <a:p>
            <a:r>
              <a:rPr lang="pt-PT" dirty="0" err="1"/>
              <a:t>Size</a:t>
            </a:r>
            <a:r>
              <a:rPr lang="pt-PT" dirty="0"/>
              <a:t>();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2050" name="Picture 2" descr="https://scontent.fopo2-1.fna.fbcdn.net/v/t1.15752-9/82064642_609662846522100_6807804338488999936_n.png?_nc_cat=105&amp;_nc_ohc=45E2KvlitF0AX9rxftT&amp;_nc_ht=scontent.fopo2-1.fna&amp;oh=6ed1cbea1560aa1603fcd62e9d53eeeb&amp;oe=5EA29935">
            <a:extLst>
              <a:ext uri="{FF2B5EF4-FFF2-40B4-BE49-F238E27FC236}">
                <a16:creationId xmlns:a16="http://schemas.microsoft.com/office/drawing/2014/main" id="{EE01EE38-75D7-4E63-9548-4FECC346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4657725"/>
            <a:ext cx="5724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2" y="116632"/>
            <a:ext cx="9601200" cy="1143000"/>
          </a:xfrm>
        </p:spPr>
        <p:txBody>
          <a:bodyPr rtlCol="0"/>
          <a:lstStyle/>
          <a:p>
            <a:pPr rtl="0"/>
            <a:r>
              <a:rPr lang="pt-PT" dirty="0" err="1"/>
              <a:t>Lexer</a:t>
            </a:r>
            <a:endParaRPr lang="pt-pt" dirty="0"/>
          </a:p>
        </p:txBody>
      </p:sp>
      <p:sp>
        <p:nvSpPr>
          <p:cNvPr id="3" name="Marcador de Posição de Conteúdo 5">
            <a:extLst>
              <a:ext uri="{FF2B5EF4-FFF2-40B4-BE49-F238E27FC236}">
                <a16:creationId xmlns:a16="http://schemas.microsoft.com/office/drawing/2014/main" id="{D2B41813-9321-46D2-A4D0-0BE4D0274E94}"/>
              </a:ext>
            </a:extLst>
          </p:cNvPr>
          <p:cNvSpPr txBox="1">
            <a:spLocks/>
          </p:cNvSpPr>
          <p:nvPr/>
        </p:nvSpPr>
        <p:spPr>
          <a:xfrm>
            <a:off x="909836" y="1289417"/>
            <a:ext cx="10369152" cy="43434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entury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316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468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dirty="0"/>
              <a:t> Converte uma sequencia de carateres em sequencia de “</a:t>
            </a:r>
            <a:r>
              <a:rPr lang="pt-PT" dirty="0" err="1"/>
              <a:t>tokens</a:t>
            </a:r>
            <a:r>
              <a:rPr lang="pt-PT" dirty="0"/>
              <a:t>”, ou seja, em “palavras chave”.</a:t>
            </a:r>
          </a:p>
          <a:p>
            <a:pPr marL="0" indent="0">
              <a:buFont typeface="Arial" pitchFamily="34" charset="0"/>
              <a:buNone/>
            </a:pPr>
            <a:r>
              <a:rPr lang="pt-PT" dirty="0"/>
              <a:t>Foram utilizadas palavras reservadas como por exemplo:</a:t>
            </a:r>
          </a:p>
          <a:p>
            <a:pPr marL="0" indent="0">
              <a:buFont typeface="Arial" pitchFamily="34" charset="0"/>
              <a:buNone/>
            </a:pPr>
            <a:r>
              <a:rPr lang="pt-PT" dirty="0"/>
              <a:t>“</a:t>
            </a:r>
            <a:r>
              <a:rPr lang="pt-PT" dirty="0" err="1"/>
              <a:t>type</a:t>
            </a:r>
            <a:r>
              <a:rPr lang="pt-PT" dirty="0"/>
              <a:t>”, “var”, “</a:t>
            </a:r>
            <a:r>
              <a:rPr lang="pt-PT" dirty="0" err="1"/>
              <a:t>array</a:t>
            </a:r>
            <a:r>
              <a:rPr lang="pt-PT" dirty="0"/>
              <a:t>”, “</a:t>
            </a:r>
            <a:r>
              <a:rPr lang="pt-PT" dirty="0" err="1"/>
              <a:t>if</a:t>
            </a:r>
            <a:r>
              <a:rPr lang="pt-PT" dirty="0"/>
              <a:t>” , “</a:t>
            </a:r>
            <a:r>
              <a:rPr lang="pt-PT" dirty="0" err="1"/>
              <a:t>then</a:t>
            </a:r>
            <a:r>
              <a:rPr lang="pt-PT" dirty="0"/>
              <a:t>”, “</a:t>
            </a:r>
            <a:r>
              <a:rPr lang="pt-PT" dirty="0" err="1"/>
              <a:t>else</a:t>
            </a:r>
            <a:r>
              <a:rPr lang="pt-PT" dirty="0"/>
              <a:t>”,”</a:t>
            </a:r>
            <a:r>
              <a:rPr lang="pt-PT" dirty="0" err="1"/>
              <a:t>foreach</a:t>
            </a:r>
            <a:r>
              <a:rPr lang="pt-PT" dirty="0"/>
              <a:t>” entre outras na </a:t>
            </a:r>
            <a:r>
              <a:rPr lang="pt-PT" dirty="0" err="1"/>
              <a:t>contrução</a:t>
            </a:r>
            <a:r>
              <a:rPr lang="pt-PT" dirty="0"/>
              <a:t> do </a:t>
            </a:r>
            <a:r>
              <a:rPr lang="pt-PT" dirty="0" err="1"/>
              <a:t>lexer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F00051-0D2D-4B23-AD8F-2B9E9E8B9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3356992"/>
            <a:ext cx="5414162" cy="29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PARSER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909836" y="1700808"/>
            <a:ext cx="10369152" cy="4343400"/>
          </a:xfrm>
        </p:spPr>
        <p:txBody>
          <a:bodyPr rtlCol="0"/>
          <a:lstStyle/>
          <a:p>
            <a:pPr marL="0" indent="0">
              <a:buNone/>
            </a:pPr>
            <a:r>
              <a:rPr lang="pt-PT" dirty="0"/>
              <a:t> Com as “palavras chaves” mencionadas no </a:t>
            </a:r>
            <a:r>
              <a:rPr lang="pt-PT" dirty="0" err="1"/>
              <a:t>lexer</a:t>
            </a:r>
            <a:r>
              <a:rPr lang="pt-PT" dirty="0"/>
              <a:t>, o </a:t>
            </a:r>
            <a:r>
              <a:rPr lang="pt-PT" dirty="0" err="1"/>
              <a:t>parser</a:t>
            </a:r>
            <a:r>
              <a:rPr lang="pt-PT" dirty="0"/>
              <a:t> verifica a estrutura segundo a gramática definida.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610712-FBEF-4B87-A538-9AA68672E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10" y="2924944"/>
            <a:ext cx="7962225" cy="28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3582" y="404664"/>
            <a:ext cx="9700666" cy="998512"/>
          </a:xfrm>
        </p:spPr>
        <p:txBody>
          <a:bodyPr rtlCol="0"/>
          <a:lstStyle/>
          <a:p>
            <a:pPr rtl="0"/>
            <a:r>
              <a:rPr lang="pt-PT" dirty="0"/>
              <a:t>Interpretador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5059DB9-942C-48E6-8F0E-E4B079589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4293096"/>
            <a:ext cx="4743450" cy="13239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ACB78E-C1C9-4D31-A27C-20CF65F4FF7B}"/>
              </a:ext>
            </a:extLst>
          </p:cNvPr>
          <p:cNvSpPr txBox="1"/>
          <p:nvPr/>
        </p:nvSpPr>
        <p:spPr>
          <a:xfrm>
            <a:off x="1269876" y="1668308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Expressões retornam sempre um valor do tipo “</a:t>
            </a:r>
            <a:r>
              <a:rPr lang="pt-PT" sz="2000" dirty="0" err="1"/>
              <a:t>value</a:t>
            </a:r>
            <a:r>
              <a:rPr lang="pt-PT" sz="2000" dirty="0"/>
              <a:t>”</a:t>
            </a:r>
          </a:p>
          <a:p>
            <a:r>
              <a:rPr lang="pt-PT" sz="2000" dirty="0"/>
              <a:t>Usamos um </a:t>
            </a:r>
            <a:r>
              <a:rPr lang="pt-PT" sz="2000" dirty="0" err="1"/>
              <a:t>Hash</a:t>
            </a:r>
            <a:r>
              <a:rPr lang="pt-PT" sz="2000" dirty="0"/>
              <a:t> </a:t>
            </a:r>
            <a:r>
              <a:rPr lang="pt-PT" sz="2000" dirty="0" err="1"/>
              <a:t>Table</a:t>
            </a:r>
            <a:r>
              <a:rPr lang="pt-PT" sz="2000" dirty="0"/>
              <a:t> para guardar as variáveis definidas, </a:t>
            </a:r>
            <a:r>
              <a:rPr lang="pt-PT" sz="2000" dirty="0" err="1"/>
              <a:t>arrays</a:t>
            </a:r>
            <a:r>
              <a:rPr lang="pt-PT" sz="2000" dirty="0"/>
              <a:t> e tipos.</a:t>
            </a:r>
          </a:p>
          <a:p>
            <a:r>
              <a:rPr lang="pt-PT" sz="2000" dirty="0"/>
              <a:t>Inteiros são de 64 bits exceto no tamanho dos </a:t>
            </a:r>
            <a:r>
              <a:rPr lang="pt-PT" sz="2000" dirty="0" err="1"/>
              <a:t>arrays</a:t>
            </a:r>
            <a:endParaRPr lang="pt-PT" sz="2000" dirty="0"/>
          </a:p>
          <a:p>
            <a:r>
              <a:rPr lang="pt-PT" sz="2000" dirty="0"/>
              <a:t>Intervalos são positivos e o primeiro valor é menor que o segundo.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535A71D-8EEB-44A9-BC30-47858DF9FC6C}"/>
              </a:ext>
            </a:extLst>
          </p:cNvPr>
          <p:cNvSpPr txBox="1"/>
          <p:nvPr/>
        </p:nvSpPr>
        <p:spPr>
          <a:xfrm>
            <a:off x="1269876" y="162880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Utilizamos o módulo x86_64 que o professor utilizou na aula prática O nosso compilador infelizmente só compila print de inteiros e de operações binarias.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3DB5B6E-3E9A-4151-8DBA-178AFF6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700666" cy="998512"/>
          </a:xfrm>
        </p:spPr>
        <p:txBody>
          <a:bodyPr rtlCol="0"/>
          <a:lstStyle/>
          <a:p>
            <a:pPr rtl="0"/>
            <a:r>
              <a:rPr lang="pt-PT" dirty="0"/>
              <a:t>Compilador</a:t>
            </a:r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642F840-AD35-49C8-BD84-FA3E28969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2564904"/>
            <a:ext cx="53816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C5581-9880-4B68-961C-7E7ADDA1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Reflexão critica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32028C-FE1B-4371-ACEF-7DA44DC9C820}"/>
              </a:ext>
            </a:extLst>
          </p:cNvPr>
          <p:cNvSpPr txBox="1"/>
          <p:nvPr/>
        </p:nvSpPr>
        <p:spPr>
          <a:xfrm>
            <a:off x="1269876" y="162880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778B37-BF77-47F7-85EF-842FF41E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100000" l="10000" r="90000">
                        <a14:foregroundMark x1="66000" y1="34000" x2="66000" y2="35333"/>
                        <a14:foregroundMark x1="66000" y1="35333" x2="66000" y2="35333"/>
                        <a14:foregroundMark x1="69667" y1="30667" x2="69667" y2="30667"/>
                        <a14:foregroundMark x1="71667" y1="18000" x2="71667" y2="18000"/>
                        <a14:foregroundMark x1="44000" y1="41667" x2="44000" y2="41667"/>
                        <a14:foregroundMark x1="42000" y1="30000" x2="42000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2497824"/>
            <a:ext cx="4392488" cy="439248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DB8BFD-FA6D-4923-A14B-B9847EAF4867}"/>
              </a:ext>
            </a:extLst>
          </p:cNvPr>
          <p:cNvSpPr txBox="1"/>
          <p:nvPr/>
        </p:nvSpPr>
        <p:spPr>
          <a:xfrm>
            <a:off x="1269876" y="1628800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Melhorar o compilador para compilar  as restantes instruções e expressões da linguagem em questão.</a:t>
            </a:r>
          </a:p>
          <a:p>
            <a:r>
              <a:rPr lang="pt-PT" dirty="0"/>
              <a:t>Implementação do “</a:t>
            </a:r>
            <a:r>
              <a:rPr lang="pt-PT" dirty="0" err="1"/>
              <a:t>let</a:t>
            </a:r>
            <a:r>
              <a:rPr lang="pt-PT" dirty="0"/>
              <a:t> in” no interpretador.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37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feito de madeira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714_TF02801115_TF02801115" id="{FB845496-4E83-421E-838A-6D40A85E289E}" vid="{81BC9439-63DA-4047-8E6F-B93F1E7864A0}"/>
    </a:ext>
  </a:extLst>
</a:theme>
</file>

<file path=ppt/theme/theme2.xml><?xml version="1.0" encoding="utf-8"?>
<a:theme xmlns:a="http://schemas.openxmlformats.org/drawingml/2006/main" name="Tema do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com textura de madeira (ecrã panorâmico)</Template>
  <TotalTime>96</TotalTime>
  <Words>330</Words>
  <Application>Microsoft Office PowerPoint</Application>
  <PresentationFormat>Personalizados</PresentationFormat>
  <Paragraphs>59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Century</vt:lpstr>
      <vt:lpstr>Efeito de madeira 16x9</vt:lpstr>
      <vt:lpstr>Construção de um Interpretador e Compilador para a linguagem Natrix</vt:lpstr>
      <vt:lpstr>Introdução</vt:lpstr>
      <vt:lpstr>Árvore de sintaxe abstrata </vt:lpstr>
      <vt:lpstr>Árvore de sintaxe abstrata </vt:lpstr>
      <vt:lpstr>Lexer</vt:lpstr>
      <vt:lpstr>PARSER</vt:lpstr>
      <vt:lpstr>Interpretador</vt:lpstr>
      <vt:lpstr>Compilador</vt:lpstr>
      <vt:lpstr>Reflexão critica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Construção de um Interpretador e Compilador para a linguagem Natrix</dc:title>
  <dc:creator>Rafa MARQUES</dc:creator>
  <cp:lastModifiedBy>David Pires</cp:lastModifiedBy>
  <cp:revision>10</cp:revision>
  <dcterms:created xsi:type="dcterms:W3CDTF">2020-01-13T23:05:46Z</dcterms:created>
  <dcterms:modified xsi:type="dcterms:W3CDTF">2020-01-14T12:39:40Z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