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8" r:id="rId4"/>
    <p:sldId id="316" r:id="rId5"/>
    <p:sldId id="317" r:id="rId6"/>
    <p:sldId id="318" r:id="rId7"/>
    <p:sldId id="309" r:id="rId8"/>
    <p:sldId id="307" r:id="rId9"/>
    <p:sldId id="312" r:id="rId10"/>
    <p:sldId id="315" r:id="rId11"/>
    <p:sldId id="324" r:id="rId12"/>
    <p:sldId id="326" r:id="rId13"/>
    <p:sldId id="327" r:id="rId14"/>
    <p:sldId id="319" r:id="rId15"/>
    <p:sldId id="323" r:id="rId16"/>
    <p:sldId id="314" r:id="rId17"/>
    <p:sldId id="322" r:id="rId18"/>
    <p:sldId id="320" r:id="rId19"/>
    <p:sldId id="321" r:id="rId20"/>
    <p:sldId id="311" r:id="rId21"/>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702"/>
    <a:srgbClr val="151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F4C55-9230-FD4C-4728-C2F346490EDA}"/>
              </a:ext>
            </a:extLst>
          </p:cNvPr>
          <p:cNvSpPr>
            <a:spLocks noGrp="1"/>
          </p:cNvSpPr>
          <p:nvPr>
            <p:ph type="dt" sz="half" idx="10"/>
          </p:nvPr>
        </p:nvSpPr>
        <p:spPr/>
        <p:txBody>
          <a:bodyPr/>
          <a:lstStyle>
            <a:defPPr/>
          </a:lstStyle>
          <a:p>
            <a:fld id="{D9C213B2-69ED-4A4B-9461-703B3D693295}" type="datetimeFigureOut">
              <a:rPr lang="en-IN" smtClean="0"/>
              <a:pPr/>
              <a:t>23-02-2025</a:t>
            </a:fld>
            <a:endParaRPr lang="en-IN"/>
          </a:p>
        </p:txBody>
      </p:sp>
      <p:sp>
        <p:nvSpPr>
          <p:cNvPr id="3" name="Footer Placeholder 2">
            <a:extLst>
              <a:ext uri="{FF2B5EF4-FFF2-40B4-BE49-F238E27FC236}">
                <a16:creationId xmlns:a16="http://schemas.microsoft.com/office/drawing/2014/main" id="{04119EF3-2889-C448-8EC3-84E0E685E346}"/>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a16="http://schemas.microsoft.com/office/drawing/2014/main" id="{B7F5A055-C564-7BD1-B34B-688B71124A6F}"/>
              </a:ext>
            </a:extLst>
          </p:cNvPr>
          <p:cNvSpPr>
            <a:spLocks noGrp="1"/>
          </p:cNvSpPr>
          <p:nvPr>
            <p:ph type="sldNum" sz="quarter" idx="12"/>
          </p:nvPr>
        </p:nvSpPr>
        <p:spPr/>
        <p:txBody>
          <a:bodyPr/>
          <a:lstStyle>
            <a:defPPr/>
          </a:lstStyle>
          <a:p>
            <a:fld id="{B7DE08D5-F823-4D3A-9347-2179301368A5}" type="slidenum">
              <a:rPr lang="en-IN" smtClean="0"/>
              <a:pPr/>
              <a:t>‹#›</a:t>
            </a:fld>
            <a:endParaRPr lang="en-IN"/>
          </a:p>
        </p:txBody>
      </p:sp>
    </p:spTree>
    <p:extLst>
      <p:ext uri="{BB962C8B-B14F-4D97-AF65-F5344CB8AC3E}">
        <p14:creationId xmlns:p14="http://schemas.microsoft.com/office/powerpoint/2010/main" val="1577447986"/>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A7309-57C9-3052-A1B5-145C05C986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4412E2B1-5106-6C99-106F-A65ECE4BA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CB7841-3333-5920-D3FB-02A6CE559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lvl1pPr algn="l">
              <a:defRPr sz="1200">
                <a:solidFill>
                  <a:schemeClr val="tx1">
                    <a:tint val="75000"/>
                  </a:schemeClr>
                </a:solidFill>
              </a:defRPr>
            </a:lvl1pPr>
          </a:lstStyle>
          <a:p>
            <a:fld id="{D9C213B2-69ED-4A4B-9461-703B3D693295}" type="datetimeFigureOut">
              <a:rPr lang="en-IN" smtClean="0"/>
              <a:pPr/>
              <a:t>23-02-2025</a:t>
            </a:fld>
            <a:endParaRPr lang="en-IN"/>
          </a:p>
        </p:txBody>
      </p:sp>
      <p:sp>
        <p:nvSpPr>
          <p:cNvPr id="5" name="Footer Placeholder 4">
            <a:extLst>
              <a:ext uri="{FF2B5EF4-FFF2-40B4-BE49-F238E27FC236}">
                <a16:creationId xmlns:a16="http://schemas.microsoft.com/office/drawing/2014/main" id="{81124901-3D43-6ADD-8505-8F13F1740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83332F-2928-4E78-2E9E-A855B99DF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lvl1pPr algn="r">
              <a:defRPr sz="1200">
                <a:solidFill>
                  <a:schemeClr val="tx1">
                    <a:tint val="75000"/>
                  </a:schemeClr>
                </a:solidFill>
              </a:defRPr>
            </a:lvl1pPr>
          </a:lstStyle>
          <a:p>
            <a:fld id="{B7DE08D5-F823-4D3A-9347-2179301368A5}" type="slidenum">
              <a:rPr lang="en-IN" smtClean="0"/>
              <a:pPr/>
              <a:t>‹#›</a:t>
            </a:fld>
            <a:endParaRPr lang="en-IN"/>
          </a:p>
        </p:txBody>
      </p:sp>
    </p:spTree>
    <p:extLst>
      <p:ext uri="{BB962C8B-B14F-4D97-AF65-F5344CB8AC3E}">
        <p14:creationId xmlns:p14="http://schemas.microsoft.com/office/powerpoint/2010/main" val="3019592306"/>
      </p:ext>
    </p:extLst>
  </p:cSld>
  <p:clrMap bg1="lt1" tx1="dk1" bg2="lt2" tx2="dk2" accent1="accent1" accent2="accent2" accent3="accent3" accent4="accent4" accent5="accent5" accent6="accent6" hlink="hlink" folHlink="folHlink"/>
  <p:sldLayoutIdLst>
    <p:sldLayoutId id="2147483655" r:id="rId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slideegg.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723"/>
        </a:solidFill>
        <a:effectLst/>
      </p:bgPr>
    </p:bg>
    <p:spTree>
      <p:nvGrpSpPr>
        <p:cNvPr id="1" name=""/>
        <p:cNvGrpSpPr/>
        <p:nvPr/>
      </p:nvGrpSpPr>
      <p:grpSpPr>
        <a:xfrm>
          <a:off x="0" y="0"/>
          <a:ext cx="0" cy="0"/>
          <a:chOff x="0" y="0"/>
          <a:chExt cx="0" cy="0"/>
        </a:xfrm>
      </p:grpSpPr>
      <p:pic>
        <p:nvPicPr>
          <p:cNvPr id="1030" name="Picture 6" descr="Tottenham Hotspur on Twitter: &quot;The journey was incredible, the memories  will live with us forever. It wasn't to be this time, but we're only just  getting started. Thank you for your incredible">
            <a:extLst>
              <a:ext uri="{FF2B5EF4-FFF2-40B4-BE49-F238E27FC236}">
                <a16:creationId xmlns:a16="http://schemas.microsoft.com/office/drawing/2014/main" id="{7E2155BD-9AC8-8CE1-9943-D8C1DE22E049}"/>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E0A20BB-198A-97E8-97FC-91FAC9AD82A7}"/>
              </a:ext>
            </a:extLst>
          </p:cNvPr>
          <p:cNvSpPr/>
          <p:nvPr/>
        </p:nvSpPr>
        <p:spPr>
          <a:xfrm>
            <a:off x="0" y="0"/>
            <a:ext cx="12192000" cy="6858000"/>
          </a:xfrm>
          <a:prstGeom prst="rect">
            <a:avLst/>
          </a:prstGeom>
          <a:solidFill>
            <a:schemeClr val="accent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sp>
        <p:nvSpPr>
          <p:cNvPr id="4" name="TextBox 3">
            <a:extLst>
              <a:ext uri="{FF2B5EF4-FFF2-40B4-BE49-F238E27FC236}">
                <a16:creationId xmlns:a16="http://schemas.microsoft.com/office/drawing/2014/main" id="{4DB15ED6-06B3-1F1F-C527-9D60E3F708BF}"/>
              </a:ext>
            </a:extLst>
          </p:cNvPr>
          <p:cNvSpPr txBox="1"/>
          <p:nvPr/>
        </p:nvSpPr>
        <p:spPr>
          <a:xfrm>
            <a:off x="602333" y="2274838"/>
            <a:ext cx="6700164" cy="1077218"/>
          </a:xfrm>
          <a:prstGeom prst="rect">
            <a:avLst/>
          </a:prstGeom>
          <a:noFill/>
        </p:spPr>
        <p:txBody>
          <a:bodyPr wrap="square">
            <a:spAutoFit/>
          </a:bodyPr>
          <a:lstStyle>
            <a:defPPr/>
          </a:lstStyle>
          <a:p>
            <a:r>
              <a:rPr lang="en-IN" sz="3200" b="1" dirty="0" smtClean="0">
                <a:solidFill>
                  <a:schemeClr val="bg1"/>
                </a:solidFill>
                <a:latin typeface="Montserrat" panose="00000500000000000000" pitchFamily="2" charset="0"/>
              </a:rPr>
              <a:t>Data-Driven Recruitment Strategy</a:t>
            </a:r>
            <a:endParaRPr lang="en-IN" sz="3200" b="1" dirty="0">
              <a:solidFill>
                <a:schemeClr val="bg1"/>
              </a:solidFill>
              <a:latin typeface="Montserrat" panose="00000500000000000000" pitchFamily="2" charset="0"/>
            </a:endParaRPr>
          </a:p>
        </p:txBody>
      </p:sp>
      <p:grpSp>
        <p:nvGrpSpPr>
          <p:cNvPr id="36" name="Group 35">
            <a:extLst>
              <a:ext uri="{FF2B5EF4-FFF2-40B4-BE49-F238E27FC236}">
                <a16:creationId xmlns:a16="http://schemas.microsoft.com/office/drawing/2014/main" id="{D93EAB2D-5467-43DD-562E-793406EEA30B}"/>
              </a:ext>
            </a:extLst>
          </p:cNvPr>
          <p:cNvGrpSpPr/>
          <p:nvPr/>
        </p:nvGrpSpPr>
        <p:grpSpPr>
          <a:xfrm>
            <a:off x="10253002" y="-563349"/>
            <a:ext cx="540028" cy="7520560"/>
            <a:chOff x="10253002" y="-563349"/>
            <a:chExt cx="540028" cy="7520560"/>
          </a:xfrm>
        </p:grpSpPr>
        <p:sp>
          <p:nvSpPr>
            <p:cNvPr id="20" name="Freeform: Shape 19">
              <a:extLst>
                <a:ext uri="{FF2B5EF4-FFF2-40B4-BE49-F238E27FC236}">
                  <a16:creationId xmlns:a16="http://schemas.microsoft.com/office/drawing/2014/main" id="{619962A0-C020-982C-C75A-945BCB919676}"/>
                </a:ext>
              </a:extLst>
            </p:cNvPr>
            <p:cNvSpPr/>
            <p:nvPr/>
          </p:nvSpPr>
          <p:spPr>
            <a:xfrm rot="19746316">
              <a:off x="10253002" y="-563349"/>
              <a:ext cx="116114" cy="7520560"/>
            </a:xfrm>
            <a:custGeom>
              <a:avLst/>
              <a:gdLst>
                <a:gd name="connsiteX0" fmla="*/ 0 w 116114"/>
                <a:gd name="connsiteY0" fmla="*/ 0 h 7520560"/>
                <a:gd name="connsiteX1" fmla="*/ 116114 w 116114"/>
                <a:gd name="connsiteY1" fmla="*/ 69478 h 7520560"/>
                <a:gd name="connsiteX2" fmla="*/ 116114 w 116114"/>
                <a:gd name="connsiteY2" fmla="*/ 7326507 h 7520560"/>
                <a:gd name="connsiteX3" fmla="*/ 0 w 116114"/>
                <a:gd name="connsiteY3" fmla="*/ 7520560 h 7520560"/>
                <a:gd name="connsiteX4" fmla="*/ 0 w 116114"/>
                <a:gd name="connsiteY4" fmla="*/ 0 h 752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 h="7520560">
                  <a:moveTo>
                    <a:pt x="0" y="0"/>
                  </a:moveTo>
                  <a:lnTo>
                    <a:pt x="116114" y="69478"/>
                  </a:lnTo>
                  <a:lnTo>
                    <a:pt x="116114" y="7326507"/>
                  </a:lnTo>
                  <a:lnTo>
                    <a:pt x="0" y="752056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9" name="Freeform: Shape 18">
              <a:extLst>
                <a:ext uri="{FF2B5EF4-FFF2-40B4-BE49-F238E27FC236}">
                  <a16:creationId xmlns:a16="http://schemas.microsoft.com/office/drawing/2014/main" id="{AA8EFD80-C142-5FC3-3DED-D720187C5AEB}"/>
                </a:ext>
              </a:extLst>
            </p:cNvPr>
            <p:cNvSpPr/>
            <p:nvPr/>
          </p:nvSpPr>
          <p:spPr>
            <a:xfrm rot="19746316">
              <a:off x="10358980" y="-534063"/>
              <a:ext cx="116114" cy="7107763"/>
            </a:xfrm>
            <a:custGeom>
              <a:avLst/>
              <a:gdLst>
                <a:gd name="connsiteX0" fmla="*/ 0 w 116114"/>
                <a:gd name="connsiteY0" fmla="*/ 0 h 7107763"/>
                <a:gd name="connsiteX1" fmla="*/ 116114 w 116114"/>
                <a:gd name="connsiteY1" fmla="*/ 69478 h 7107763"/>
                <a:gd name="connsiteX2" fmla="*/ 116114 w 116114"/>
                <a:gd name="connsiteY2" fmla="*/ 6913710 h 7107763"/>
                <a:gd name="connsiteX3" fmla="*/ 0 w 116114"/>
                <a:gd name="connsiteY3" fmla="*/ 7107763 h 7107763"/>
                <a:gd name="connsiteX4" fmla="*/ 0 w 116114"/>
                <a:gd name="connsiteY4" fmla="*/ 0 h 7107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 h="7107762">
                  <a:moveTo>
                    <a:pt x="0" y="0"/>
                  </a:moveTo>
                  <a:lnTo>
                    <a:pt x="116114" y="69478"/>
                  </a:lnTo>
                  <a:lnTo>
                    <a:pt x="116114" y="6913710"/>
                  </a:lnTo>
                  <a:lnTo>
                    <a:pt x="0" y="710776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8" name="Freeform: Shape 17">
              <a:extLst>
                <a:ext uri="{FF2B5EF4-FFF2-40B4-BE49-F238E27FC236}">
                  <a16:creationId xmlns:a16="http://schemas.microsoft.com/office/drawing/2014/main" id="{9206D724-FAF9-F7A4-3CAA-09FC96EEDA24}"/>
                </a:ext>
              </a:extLst>
            </p:cNvPr>
            <p:cNvSpPr/>
            <p:nvPr/>
          </p:nvSpPr>
          <p:spPr>
            <a:xfrm rot="19746316">
              <a:off x="10464957" y="-504778"/>
              <a:ext cx="116115" cy="6694966"/>
            </a:xfrm>
            <a:custGeom>
              <a:avLst/>
              <a:gdLst>
                <a:gd name="connsiteX0" fmla="*/ 0 w 116115"/>
                <a:gd name="connsiteY0" fmla="*/ 0 h 6694966"/>
                <a:gd name="connsiteX1" fmla="*/ 116115 w 116115"/>
                <a:gd name="connsiteY1" fmla="*/ 69479 h 6694966"/>
                <a:gd name="connsiteX2" fmla="*/ 116115 w 116115"/>
                <a:gd name="connsiteY2" fmla="*/ 6500913 h 6694966"/>
                <a:gd name="connsiteX3" fmla="*/ 1 w 116115"/>
                <a:gd name="connsiteY3" fmla="*/ 6694966 h 6694966"/>
                <a:gd name="connsiteX4" fmla="*/ 0 w 116115"/>
                <a:gd name="connsiteY4" fmla="*/ 0 h 669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5" h="6694966">
                  <a:moveTo>
                    <a:pt x="0" y="0"/>
                  </a:moveTo>
                  <a:lnTo>
                    <a:pt x="116115" y="69479"/>
                  </a:lnTo>
                  <a:lnTo>
                    <a:pt x="116115" y="6500913"/>
                  </a:lnTo>
                  <a:lnTo>
                    <a:pt x="1" y="669496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7" name="Freeform: Shape 16">
              <a:extLst>
                <a:ext uri="{FF2B5EF4-FFF2-40B4-BE49-F238E27FC236}">
                  <a16:creationId xmlns:a16="http://schemas.microsoft.com/office/drawing/2014/main" id="{7AFA528B-8F7F-B142-911D-A4A44DB07B49}"/>
                </a:ext>
              </a:extLst>
            </p:cNvPr>
            <p:cNvSpPr/>
            <p:nvPr/>
          </p:nvSpPr>
          <p:spPr>
            <a:xfrm rot="19746316">
              <a:off x="10570936" y="-475492"/>
              <a:ext cx="116114" cy="6282168"/>
            </a:xfrm>
            <a:custGeom>
              <a:avLst/>
              <a:gdLst>
                <a:gd name="connsiteX0" fmla="*/ 0 w 116114"/>
                <a:gd name="connsiteY0" fmla="*/ 0 h 6282168"/>
                <a:gd name="connsiteX1" fmla="*/ 116114 w 116114"/>
                <a:gd name="connsiteY1" fmla="*/ 69478 h 6282168"/>
                <a:gd name="connsiteX2" fmla="*/ 116114 w 116114"/>
                <a:gd name="connsiteY2" fmla="*/ 6088115 h 6282168"/>
                <a:gd name="connsiteX3" fmla="*/ 0 w 116114"/>
                <a:gd name="connsiteY3" fmla="*/ 6282168 h 6282168"/>
                <a:gd name="connsiteX4" fmla="*/ 0 w 116114"/>
                <a:gd name="connsiteY4" fmla="*/ 0 h 6282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 h="6282168">
                  <a:moveTo>
                    <a:pt x="0" y="0"/>
                  </a:moveTo>
                  <a:lnTo>
                    <a:pt x="116114" y="69478"/>
                  </a:lnTo>
                  <a:lnTo>
                    <a:pt x="116114" y="6088115"/>
                  </a:lnTo>
                  <a:lnTo>
                    <a:pt x="0" y="628216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6" name="Freeform: Shape 15">
              <a:extLst>
                <a:ext uri="{FF2B5EF4-FFF2-40B4-BE49-F238E27FC236}">
                  <a16:creationId xmlns:a16="http://schemas.microsoft.com/office/drawing/2014/main" id="{FD718753-FF1A-B25E-E929-6B19560E9FC4}"/>
                </a:ext>
              </a:extLst>
            </p:cNvPr>
            <p:cNvSpPr/>
            <p:nvPr/>
          </p:nvSpPr>
          <p:spPr>
            <a:xfrm rot="19746316">
              <a:off x="10676915" y="-446207"/>
              <a:ext cx="116115" cy="5869366"/>
            </a:xfrm>
            <a:custGeom>
              <a:avLst/>
              <a:gdLst>
                <a:gd name="connsiteX0" fmla="*/ 0 w 116115"/>
                <a:gd name="connsiteY0" fmla="*/ 0 h 5869366"/>
                <a:gd name="connsiteX1" fmla="*/ 116115 w 116115"/>
                <a:gd name="connsiteY1" fmla="*/ 69478 h 5869366"/>
                <a:gd name="connsiteX2" fmla="*/ 116114 w 116115"/>
                <a:gd name="connsiteY2" fmla="*/ 5675313 h 5869366"/>
                <a:gd name="connsiteX3" fmla="*/ 0 w 116115"/>
                <a:gd name="connsiteY3" fmla="*/ 5869366 h 5869366"/>
                <a:gd name="connsiteX4" fmla="*/ 0 w 116115"/>
                <a:gd name="connsiteY4" fmla="*/ 0 h 586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5" h="5869366">
                  <a:moveTo>
                    <a:pt x="0" y="0"/>
                  </a:moveTo>
                  <a:lnTo>
                    <a:pt x="116115" y="69478"/>
                  </a:lnTo>
                  <a:lnTo>
                    <a:pt x="116114" y="5675313"/>
                  </a:lnTo>
                  <a:lnTo>
                    <a:pt x="0" y="586936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grpSp>
      <p:pic>
        <p:nvPicPr>
          <p:cNvPr id="12" name="Picture 11" descr="A person in a football uniform running&#10;&#10;Description automatically generated with low confidence">
            <a:extLst>
              <a:ext uri="{FF2B5EF4-FFF2-40B4-BE49-F238E27FC236}">
                <a16:creationId xmlns:a16="http://schemas.microsoft.com/office/drawing/2014/main" id="{004ADE8F-9A52-D564-D385-C060E38080C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60421" y="348344"/>
            <a:ext cx="3691642" cy="6306353"/>
          </a:xfrm>
          <a:prstGeom prst="rect">
            <a:avLst/>
          </a:prstGeom>
        </p:spPr>
      </p:pic>
      <p:grpSp>
        <p:nvGrpSpPr>
          <p:cNvPr id="42" name="Group 41">
            <a:extLst>
              <a:ext uri="{FF2B5EF4-FFF2-40B4-BE49-F238E27FC236}">
                <a16:creationId xmlns:a16="http://schemas.microsoft.com/office/drawing/2014/main" id="{89AAFE69-4C62-06BE-D1FD-EC22937C9ECD}"/>
              </a:ext>
            </a:extLst>
          </p:cNvPr>
          <p:cNvGrpSpPr/>
          <p:nvPr/>
        </p:nvGrpSpPr>
        <p:grpSpPr>
          <a:xfrm>
            <a:off x="0" y="6099257"/>
            <a:ext cx="1954586" cy="749922"/>
            <a:chOff x="0" y="6364547"/>
            <a:chExt cx="1263138" cy="484632"/>
          </a:xfrm>
        </p:grpSpPr>
        <p:sp>
          <p:nvSpPr>
            <p:cNvPr id="38" name="Arrow: Chevron 37">
              <a:extLst>
                <a:ext uri="{FF2B5EF4-FFF2-40B4-BE49-F238E27FC236}">
                  <a16:creationId xmlns:a16="http://schemas.microsoft.com/office/drawing/2014/main" id="{B0A4C7B3-4CD0-FFF7-DF34-169AB0A1EB7D}"/>
                </a:ext>
              </a:extLst>
            </p:cNvPr>
            <p:cNvSpPr/>
            <p:nvPr/>
          </p:nvSpPr>
          <p:spPr>
            <a:xfrm>
              <a:off x="0" y="6364547"/>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solidFill>
                  <a:schemeClr val="tx1"/>
                </a:solidFill>
              </a:endParaRPr>
            </a:p>
          </p:txBody>
        </p:sp>
        <p:sp>
          <p:nvSpPr>
            <p:cNvPr id="39" name="Arrow: Chevron 38">
              <a:extLst>
                <a:ext uri="{FF2B5EF4-FFF2-40B4-BE49-F238E27FC236}">
                  <a16:creationId xmlns:a16="http://schemas.microsoft.com/office/drawing/2014/main" id="{6A2BB3B4-C9CF-6285-9707-C0E676CE759D}"/>
                </a:ext>
              </a:extLst>
            </p:cNvPr>
            <p:cNvSpPr/>
            <p:nvPr/>
          </p:nvSpPr>
          <p:spPr>
            <a:xfrm>
              <a:off x="389253" y="6364547"/>
              <a:ext cx="484632" cy="484632"/>
            </a:xfrm>
            <a:prstGeom prst="chevron">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solidFill>
                  <a:schemeClr val="tx1"/>
                </a:solidFill>
              </a:endParaRPr>
            </a:p>
          </p:txBody>
        </p:sp>
        <p:sp>
          <p:nvSpPr>
            <p:cNvPr id="40" name="Arrow: Chevron 39">
              <a:extLst>
                <a:ext uri="{FF2B5EF4-FFF2-40B4-BE49-F238E27FC236}">
                  <a16:creationId xmlns:a16="http://schemas.microsoft.com/office/drawing/2014/main" id="{2B1F9ACD-66AA-D900-5041-5253317189EB}"/>
                </a:ext>
              </a:extLst>
            </p:cNvPr>
            <p:cNvSpPr/>
            <p:nvPr/>
          </p:nvSpPr>
          <p:spPr>
            <a:xfrm>
              <a:off x="778506" y="6364547"/>
              <a:ext cx="484632" cy="484632"/>
            </a:xfrm>
            <a:prstGeom prst="chevron">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solidFill>
                  <a:schemeClr val="tx1"/>
                </a:solidFill>
              </a:endParaRPr>
            </a:p>
          </p:txBody>
        </p:sp>
      </p:grpSp>
    </p:spTree>
    <p:extLst>
      <p:ext uri="{BB962C8B-B14F-4D97-AF65-F5344CB8AC3E}">
        <p14:creationId xmlns:p14="http://schemas.microsoft.com/office/powerpoint/2010/main" val="2783834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5112208" y="656221"/>
            <a:ext cx="1967590" cy="547842"/>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3200" b="1" u="sng" dirty="0" smtClean="0"/>
              <a:t>Evaluation</a:t>
            </a:r>
            <a:endParaRPr kumimoji="0" lang="en-US" sz="3200" b="1" i="0" u="sng"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1211785" y="1126306"/>
            <a:ext cx="10394061" cy="6463308"/>
          </a:xfrm>
          <a:prstGeom prst="rect">
            <a:avLst/>
          </a:prstGeom>
        </p:spPr>
        <p:txBody>
          <a:bodyPr wrap="square">
            <a:spAutoFit/>
          </a:bodyPr>
          <a:lstStyle>
            <a:defPPr/>
          </a:lstStyle>
          <a:p>
            <a:r>
              <a:rPr lang="en-US" b="1" u="sng" dirty="0" smtClean="0">
                <a:solidFill>
                  <a:srgbClr val="FF0000"/>
                </a:solidFill>
              </a:rPr>
              <a:t>1.Primary Model Evaluation </a:t>
            </a:r>
            <a:r>
              <a:rPr lang="en-US" b="1" u="sng" dirty="0">
                <a:solidFill>
                  <a:srgbClr val="FF0000"/>
                </a:solidFill>
              </a:rPr>
              <a:t>Metrics</a:t>
            </a:r>
            <a:r>
              <a:rPr lang="en-US" b="1" u="sng" dirty="0" smtClean="0">
                <a:solidFill>
                  <a:srgbClr val="FF0000"/>
                </a:solidFill>
              </a:rPr>
              <a:t>:</a:t>
            </a:r>
          </a:p>
          <a:p>
            <a:endParaRPr lang="en-US" b="1" u="sng" dirty="0" smtClean="0">
              <a:solidFill>
                <a:srgbClr val="FF0000"/>
              </a:solidFill>
            </a:endParaRPr>
          </a:p>
          <a:p>
            <a:r>
              <a:rPr lang="en-US" b="1" dirty="0"/>
              <a:t>Classification Metrics</a:t>
            </a:r>
            <a:r>
              <a:rPr lang="en-US" b="1" dirty="0" smtClean="0"/>
              <a:t>:</a:t>
            </a:r>
          </a:p>
          <a:p>
            <a:endParaRPr lang="en-US" b="1" dirty="0"/>
          </a:p>
          <a:p>
            <a:r>
              <a:rPr lang="en-US" b="1" dirty="0" smtClean="0"/>
              <a:t>Precision</a:t>
            </a:r>
            <a:r>
              <a:rPr lang="en-US" b="1" dirty="0"/>
              <a:t>:</a:t>
            </a:r>
            <a:r>
              <a:rPr lang="en-US" dirty="0"/>
              <a:t> Ensures that when a player is flagged as profitable, they truly are</a:t>
            </a:r>
            <a:r>
              <a:rPr lang="en-US" dirty="0" smtClean="0"/>
              <a:t>.</a:t>
            </a:r>
          </a:p>
          <a:p>
            <a:r>
              <a:rPr lang="en-US" dirty="0"/>
              <a:t/>
            </a:r>
            <a:br>
              <a:rPr lang="en-US" dirty="0"/>
            </a:br>
            <a:r>
              <a:rPr lang="en-US" dirty="0"/>
              <a:t>Business Impact:</a:t>
            </a:r>
          </a:p>
          <a:p>
            <a:r>
              <a:rPr lang="en-US" dirty="0"/>
              <a:t/>
            </a:r>
            <a:br>
              <a:rPr lang="en-US" dirty="0"/>
            </a:br>
            <a:r>
              <a:rPr lang="en-US" i="1" dirty="0" smtClean="0"/>
              <a:t>Precision </a:t>
            </a:r>
            <a:r>
              <a:rPr lang="en-US" i="1" dirty="0"/>
              <a:t>answers: "When we predict a player is high-potential, how often are we right?"*</a:t>
            </a:r>
            <a:endParaRPr lang="en-US" dirty="0"/>
          </a:p>
          <a:p>
            <a:r>
              <a:rPr lang="en-US" dirty="0"/>
              <a:t/>
            </a:r>
            <a:br>
              <a:rPr lang="en-US" dirty="0"/>
            </a:br>
            <a:r>
              <a:rPr lang="en-US" dirty="0" smtClean="0"/>
              <a:t>Why use it : If </a:t>
            </a:r>
            <a:r>
              <a:rPr lang="en-US" dirty="0"/>
              <a:t>we misclassify an average player as high-potential (false positive), clubs waste money on bad transfers.</a:t>
            </a:r>
          </a:p>
          <a:p>
            <a:endParaRPr lang="en-US" dirty="0"/>
          </a:p>
          <a:p>
            <a:r>
              <a:rPr lang="en-US" b="1" u="sng" dirty="0" smtClean="0">
                <a:solidFill>
                  <a:srgbClr val="FF0000"/>
                </a:solidFill>
              </a:rPr>
              <a:t>2</a:t>
            </a:r>
            <a:r>
              <a:rPr lang="en-US" b="1" u="sng" dirty="0">
                <a:solidFill>
                  <a:srgbClr val="FF0000"/>
                </a:solidFill>
              </a:rPr>
              <a:t>. Business Impact Metric</a:t>
            </a:r>
            <a:r>
              <a:rPr lang="en-US" b="1" u="sng" dirty="0" smtClean="0">
                <a:solidFill>
                  <a:srgbClr val="FF0000"/>
                </a:solidFill>
              </a:rPr>
              <a:t>:</a:t>
            </a:r>
          </a:p>
          <a:p>
            <a:endParaRPr lang="en-US" b="1" u="sng" dirty="0" smtClean="0">
              <a:solidFill>
                <a:srgbClr val="FF0000"/>
              </a:solidFill>
            </a:endParaRPr>
          </a:p>
          <a:p>
            <a:r>
              <a:rPr lang="en-US" b="1" dirty="0" smtClean="0"/>
              <a:t>Profitability </a:t>
            </a:r>
            <a:r>
              <a:rPr lang="en-US" b="1" dirty="0"/>
              <a:t>Ratio (ROI</a:t>
            </a:r>
            <a:r>
              <a:rPr lang="en-US" b="1" dirty="0" smtClean="0"/>
              <a:t>):</a:t>
            </a:r>
          </a:p>
          <a:p>
            <a:endParaRPr lang="en-US" b="1" dirty="0"/>
          </a:p>
          <a:p>
            <a:r>
              <a:rPr lang="en-US" b="1" dirty="0" smtClean="0"/>
              <a:t>Definition</a:t>
            </a:r>
            <a:r>
              <a:rPr lang="en-US" b="1" dirty="0"/>
              <a:t>:</a:t>
            </a:r>
            <a:r>
              <a:rPr lang="en-US" dirty="0"/>
              <a:t> (Predicted Future Value – Purchase Price) / Purchase Price</a:t>
            </a:r>
          </a:p>
          <a:p>
            <a:endParaRPr lang="en-US" b="1" dirty="0" smtClean="0"/>
          </a:p>
          <a:p>
            <a:r>
              <a:rPr lang="en-US" b="1" dirty="0" smtClean="0"/>
              <a:t>Why</a:t>
            </a:r>
            <a:r>
              <a:rPr lang="en-US" b="1" dirty="0"/>
              <a:t>:</a:t>
            </a:r>
            <a:r>
              <a:rPr lang="en-US" dirty="0"/>
              <a:t> Directly aligns with our financial goals.</a:t>
            </a:r>
          </a:p>
          <a:p>
            <a:endParaRPr lang="en-US" b="1" u="sng" dirty="0">
              <a:solidFill>
                <a:srgbClr val="FF0000"/>
              </a:solidFill>
            </a:endParaRPr>
          </a:p>
          <a:p>
            <a:endParaRPr lang="en-US" b="1" u="sng" dirty="0">
              <a:solidFill>
                <a:srgbClr val="FF0000"/>
              </a:solidFill>
            </a:endParaRPr>
          </a:p>
          <a:p>
            <a:endParaRPr lang="en-US" b="1" u="sng" dirty="0">
              <a:solidFill>
                <a:srgbClr val="FF0000"/>
              </a:solidFill>
            </a:endParaRPr>
          </a:p>
        </p:txBody>
      </p:sp>
    </p:spTree>
    <p:extLst>
      <p:ext uri="{BB962C8B-B14F-4D97-AF65-F5344CB8AC3E}">
        <p14:creationId xmlns:p14="http://schemas.microsoft.com/office/powerpoint/2010/main" val="774194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3907456" y="656221"/>
            <a:ext cx="4377096" cy="547842"/>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3200" b="1" u="sng" dirty="0"/>
              <a:t>Why Focus on Precision?</a:t>
            </a:r>
            <a:endParaRPr kumimoji="0" lang="en-US" sz="3200" b="1" i="0" u="sng"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1211785" y="1126306"/>
            <a:ext cx="10394061" cy="3693319"/>
          </a:xfrm>
          <a:prstGeom prst="rect">
            <a:avLst/>
          </a:prstGeom>
        </p:spPr>
        <p:txBody>
          <a:bodyPr wrap="square">
            <a:spAutoFit/>
          </a:bodyPr>
          <a:lstStyle>
            <a:defPPr/>
          </a:lstStyle>
          <a:p>
            <a:pPr marL="285750" indent="-285750">
              <a:buFont typeface="Arial" panose="020B0604020202020204" pitchFamily="34" charset="0"/>
              <a:buChar char="•"/>
            </a:pPr>
            <a:r>
              <a:rPr lang="en-US" b="1" dirty="0"/>
              <a:t>Avoiding Costly Mistakes:</a:t>
            </a:r>
            <a:r>
              <a:rPr lang="en-US" dirty="0"/>
              <a:t/>
            </a:r>
            <a:br>
              <a:rPr lang="en-US" dirty="0"/>
            </a:br>
            <a:r>
              <a:rPr lang="en-US" dirty="0"/>
              <a:t>A false positive—where the model incorrectly flags a player as profitable—can lead to a costly signing. Since each erroneous signing represents a significant financial risk, ensuring that when a player is flagged as profitable they truly are is critical.</a:t>
            </a:r>
          </a:p>
          <a:p>
            <a:pPr marL="285750" indent="-285750">
              <a:buFont typeface="Arial" panose="020B0604020202020204" pitchFamily="34" charset="0"/>
              <a:buChar char="•"/>
            </a:pPr>
            <a:r>
              <a:rPr lang="en-US" b="1" dirty="0"/>
              <a:t>Financial Discipline:</a:t>
            </a:r>
            <a:r>
              <a:rPr lang="en-US" dirty="0"/>
              <a:t/>
            </a:r>
            <a:br>
              <a:rPr lang="en-US" dirty="0"/>
            </a:br>
            <a:r>
              <a:rPr lang="en-US" dirty="0"/>
              <a:t>High precision means we are more confident in our recommendations. The club can then commit resources (both financial and scouting time) to players who are very likely to deliver a good return on investment.</a:t>
            </a:r>
          </a:p>
          <a:p>
            <a:pPr marL="285750" indent="-285750">
              <a:buFont typeface="Arial" panose="020B0604020202020204" pitchFamily="34" charset="0"/>
              <a:buChar char="•"/>
            </a:pPr>
            <a:r>
              <a:rPr lang="en-US" b="1" dirty="0"/>
              <a:t>Quality Over Quantity:</a:t>
            </a:r>
            <a:r>
              <a:rPr lang="en-US" dirty="0"/>
              <a:t/>
            </a:r>
            <a:br>
              <a:rPr lang="en-US" dirty="0"/>
            </a:br>
            <a:r>
              <a:rPr lang="en-US" dirty="0"/>
              <a:t>While missing a few high-ROI players (false negatives) is not ideal, the cost of pursuing a player who turns out to be unprofitable can be much higher. Focusing on precision helps maintain the club’s financial discipline.</a:t>
            </a:r>
          </a:p>
          <a:p>
            <a:endParaRPr lang="en-US" b="1" u="sng" dirty="0">
              <a:solidFill>
                <a:srgbClr val="FF0000"/>
              </a:solidFill>
            </a:endParaRPr>
          </a:p>
        </p:txBody>
      </p:sp>
    </p:spTree>
    <p:extLst>
      <p:ext uri="{BB962C8B-B14F-4D97-AF65-F5344CB8AC3E}">
        <p14:creationId xmlns:p14="http://schemas.microsoft.com/office/powerpoint/2010/main" val="25876875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3907456" y="656221"/>
            <a:ext cx="3201839" cy="584775"/>
          </a:xfrm>
          <a:prstGeom prst="rect">
            <a:avLst/>
          </a:prstGeom>
        </p:spPr>
        <p:txBody>
          <a:bodyPr wrap="none">
            <a:spAutoFit/>
          </a:bodyPr>
          <a:lstStyle>
            <a:defPPr/>
          </a:lstStyle>
          <a:p>
            <a:r>
              <a:rPr lang="en-US" sz="3200" b="1" u="sng" dirty="0"/>
              <a:t>The Role of Recall</a:t>
            </a:r>
            <a:endParaRPr lang="en-US" sz="3200" b="1" u="sng" dirty="0"/>
          </a:p>
        </p:txBody>
      </p:sp>
      <p:sp>
        <p:nvSpPr>
          <p:cNvPr id="4" name="Rectangle 3">
            <a:extLst>
              <a:ext uri="{FF2B5EF4-FFF2-40B4-BE49-F238E27FC236}">
                <a16:creationId xmlns:a16="http://schemas.microsoft.com/office/drawing/2014/main" id="{EF4EFE59-A53E-B22C-0976-C1399964FFFD}"/>
              </a:ext>
            </a:extLst>
          </p:cNvPr>
          <p:cNvSpPr/>
          <p:nvPr/>
        </p:nvSpPr>
        <p:spPr>
          <a:xfrm>
            <a:off x="1211785" y="1126306"/>
            <a:ext cx="10394061" cy="3970318"/>
          </a:xfrm>
          <a:prstGeom prst="rect">
            <a:avLst/>
          </a:prstGeom>
        </p:spPr>
        <p:txBody>
          <a:bodyPr wrap="square">
            <a:spAutoFit/>
          </a:bodyPr>
          <a:lstStyle>
            <a:defPPr/>
          </a:lstStyle>
          <a:p>
            <a:pPr marL="285750" indent="-285750">
              <a:buFont typeface="Arial" panose="020B0604020202020204" pitchFamily="34" charset="0"/>
              <a:buChar char="•"/>
            </a:pPr>
            <a:r>
              <a:rPr lang="en-US" b="1" dirty="0" smtClean="0"/>
              <a:t>Capturing </a:t>
            </a:r>
            <a:r>
              <a:rPr lang="en-US" b="1" dirty="0"/>
              <a:t>Opportunities:</a:t>
            </a:r>
            <a:r>
              <a:rPr lang="en-US" dirty="0"/>
              <a:t/>
            </a:r>
            <a:br>
              <a:rPr lang="en-US" dirty="0"/>
            </a:br>
            <a:r>
              <a:rPr lang="en-US" dirty="0"/>
              <a:t>Recall measures how many of the truly profitable signings we capture. A high recall ensures that we don’t overlook hidden gems.</a:t>
            </a:r>
          </a:p>
          <a:p>
            <a:pPr marL="285750" indent="-285750">
              <a:buFont typeface="Arial" panose="020B0604020202020204" pitchFamily="34" charset="0"/>
              <a:buChar char="•"/>
            </a:pPr>
            <a:r>
              <a:rPr lang="en-US" b="1" dirty="0"/>
              <a:t>Balanced Approach:</a:t>
            </a:r>
            <a:r>
              <a:rPr lang="en-US" dirty="0"/>
              <a:t/>
            </a:r>
            <a:br>
              <a:rPr lang="en-US" dirty="0"/>
            </a:br>
            <a:r>
              <a:rPr lang="en-US" dirty="0"/>
              <a:t>Although our primary emphasis will be on precision, we don’t want recall to drop too low. We still need a sufficient number of candidates in our shortlist so that potential opportunities aren’t missed entirely.</a:t>
            </a:r>
          </a:p>
          <a:p>
            <a:pPr marL="285750" indent="-285750">
              <a:buFont typeface="Arial" panose="020B0604020202020204" pitchFamily="34" charset="0"/>
              <a:buChar char="•"/>
            </a:pPr>
            <a:r>
              <a:rPr lang="en-US" b="1" dirty="0"/>
              <a:t>Overall Model Health:</a:t>
            </a:r>
            <a:r>
              <a:rPr lang="en-US" dirty="0"/>
              <a:t/>
            </a:r>
            <a:br>
              <a:rPr lang="en-US" dirty="0"/>
            </a:br>
            <a:r>
              <a:rPr lang="en-US" dirty="0"/>
              <a:t>Metrics like the F1-score and ROC-AUC will be monitored to ensure that while we are prioritizing precision, our model still performs well overall. This balance helps in refining the model further</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u="sng" dirty="0"/>
              <a:t>Precision</a:t>
            </a:r>
            <a:r>
              <a:rPr lang="en-US" dirty="0"/>
              <a:t> is </a:t>
            </a:r>
            <a:r>
              <a:rPr lang="en-US" dirty="0">
                <a:solidFill>
                  <a:srgbClr val="FF0000"/>
                </a:solidFill>
              </a:rPr>
              <a:t>prioritized</a:t>
            </a:r>
            <a:r>
              <a:rPr lang="en-US" dirty="0"/>
              <a:t> to </a:t>
            </a:r>
            <a:r>
              <a:rPr lang="en-US" dirty="0">
                <a:solidFill>
                  <a:srgbClr val="FF0000"/>
                </a:solidFill>
              </a:rPr>
              <a:t>avoid the significant financial costs associated with unprofitable signings</a:t>
            </a:r>
            <a:r>
              <a:rPr lang="en-US" dirty="0"/>
              <a:t>.</a:t>
            </a:r>
          </a:p>
          <a:p>
            <a:pPr marL="285750" indent="-285750">
              <a:buFont typeface="Arial" panose="020B0604020202020204" pitchFamily="34" charset="0"/>
              <a:buChar char="•"/>
            </a:pPr>
            <a:r>
              <a:rPr lang="en-US" dirty="0"/>
              <a:t>Recall is monitored to ensure we capture enough potential opportunities.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0119872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2458484" y="541531"/>
            <a:ext cx="8645637" cy="584775"/>
          </a:xfrm>
          <a:prstGeom prst="rect">
            <a:avLst/>
          </a:prstGeom>
          <a:blipFill>
            <a:blip r:embed="rId2"/>
            <a:tile tx="0" ty="0" sx="100000" sy="100000" flip="none" algn="tl"/>
          </a:blipFill>
        </p:spPr>
        <p:txBody>
          <a:bodyPr wrap="none">
            <a:spAutoFit/>
          </a:bodyPr>
          <a:lstStyle>
            <a:defPPr/>
          </a:lstStyle>
          <a:p>
            <a:r>
              <a:rPr lang="en-US" sz="3200" b="1" dirty="0"/>
              <a:t>Practical Implications for Our Classification Model</a:t>
            </a:r>
            <a:endParaRPr lang="en-US" sz="3200" b="1" dirty="0"/>
          </a:p>
        </p:txBody>
      </p:sp>
      <p:sp>
        <p:nvSpPr>
          <p:cNvPr id="4" name="Rectangle 3">
            <a:extLst>
              <a:ext uri="{FF2B5EF4-FFF2-40B4-BE49-F238E27FC236}">
                <a16:creationId xmlns:a16="http://schemas.microsoft.com/office/drawing/2014/main" id="{EF4EFE59-A53E-B22C-0976-C1399964FFFD}"/>
              </a:ext>
            </a:extLst>
          </p:cNvPr>
          <p:cNvSpPr/>
          <p:nvPr/>
        </p:nvSpPr>
        <p:spPr>
          <a:xfrm>
            <a:off x="1211785" y="1126306"/>
            <a:ext cx="10394061" cy="2862322"/>
          </a:xfrm>
          <a:prstGeom prst="rect">
            <a:avLst/>
          </a:prstGeom>
        </p:spPr>
        <p:txBody>
          <a:bodyPr wrap="square">
            <a:spAutoFit/>
          </a:bodyPr>
          <a:lstStyle>
            <a:defPPr/>
          </a:lstStyle>
          <a:p>
            <a:pPr marL="285750" indent="-285750">
              <a:buFont typeface="Arial" panose="020B0604020202020204" pitchFamily="34" charset="0"/>
              <a:buChar char="•"/>
            </a:pPr>
            <a:r>
              <a:rPr lang="en-US" b="1" dirty="0" smtClean="0"/>
              <a:t>Threshold </a:t>
            </a:r>
            <a:r>
              <a:rPr lang="en-US" b="1" dirty="0"/>
              <a:t>Tuning:</a:t>
            </a:r>
            <a:r>
              <a:rPr lang="en-US" dirty="0"/>
              <a:t/>
            </a:r>
            <a:br>
              <a:rPr lang="en-US" dirty="0"/>
            </a:br>
            <a:r>
              <a:rPr lang="en-US" dirty="0"/>
              <a:t>We will adjust the classification threshold during model training to favor precision. This means setting a higher confidence level for flagging a player as profitable.</a:t>
            </a:r>
          </a:p>
          <a:p>
            <a:pPr marL="285750" indent="-285750">
              <a:buFont typeface="Arial" panose="020B0604020202020204" pitchFamily="34" charset="0"/>
              <a:buChar char="•"/>
            </a:pPr>
            <a:r>
              <a:rPr lang="en-US" b="1" dirty="0"/>
              <a:t>Iterative Refinement:</a:t>
            </a:r>
            <a:r>
              <a:rPr lang="en-US" dirty="0"/>
              <a:t/>
            </a:r>
            <a:br>
              <a:rPr lang="en-US" dirty="0"/>
            </a:br>
            <a:r>
              <a:rPr lang="en-US" dirty="0"/>
              <a:t>Our model’s performance will be continually evaluated. If the precision is very high but recall falls to an unacceptable level (missing too many opportunities), we’ll iteratively adjust and balance the metrics.</a:t>
            </a:r>
          </a:p>
          <a:p>
            <a:pPr marL="285750" indent="-285750">
              <a:buFont typeface="Arial" panose="020B0604020202020204" pitchFamily="34" charset="0"/>
              <a:buChar char="•"/>
            </a:pPr>
            <a:r>
              <a:rPr lang="en-US" b="1" dirty="0"/>
              <a:t>Decision-Making Impact:</a:t>
            </a:r>
            <a:r>
              <a:rPr lang="en-US" dirty="0"/>
              <a:t/>
            </a:r>
            <a:br>
              <a:rPr lang="en-US" dirty="0"/>
            </a:br>
            <a:r>
              <a:rPr lang="en-US" dirty="0"/>
              <a:t>For the club, this means that while our list of recommended signings might be smaller, each recommendation is backed by a high likelihood of delivering a profitable return, aligning with the club’s risk management strategy.</a:t>
            </a:r>
          </a:p>
        </p:txBody>
      </p:sp>
    </p:spTree>
    <p:extLst>
      <p:ext uri="{BB962C8B-B14F-4D97-AF65-F5344CB8AC3E}">
        <p14:creationId xmlns:p14="http://schemas.microsoft.com/office/powerpoint/2010/main" val="110003723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871916" y="656221"/>
            <a:ext cx="10448181" cy="661720"/>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4000" b="1" u="sng" dirty="0"/>
              <a:t>Feature Engineering – Capturing Undervaluation</a:t>
            </a:r>
            <a:endParaRPr kumimoji="0" lang="en-US" sz="4000" b="1" i="0" u="sng"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926036" y="1388279"/>
            <a:ext cx="10394061" cy="5632311"/>
          </a:xfrm>
          <a:prstGeom prst="rect">
            <a:avLst/>
          </a:prstGeom>
        </p:spPr>
        <p:txBody>
          <a:bodyPr wrap="square">
            <a:spAutoFit/>
          </a:bodyPr>
          <a:lstStyle>
            <a:defPPr/>
          </a:lstStyle>
          <a:p>
            <a:r>
              <a:rPr lang="en-US" sz="2000" b="1" dirty="0" smtClean="0">
                <a:solidFill>
                  <a:srgbClr val="FF0000"/>
                </a:solidFill>
              </a:rPr>
              <a:t>Undervaluation: </a:t>
            </a:r>
            <a:r>
              <a:rPr lang="en-US" sz="2000" dirty="0" smtClean="0"/>
              <a:t>Players </a:t>
            </a:r>
            <a:r>
              <a:rPr lang="en-US" sz="2000" dirty="0"/>
              <a:t>whose abilities exceed their current market price</a:t>
            </a:r>
            <a:r>
              <a:rPr lang="en-US" sz="2000" dirty="0" smtClean="0"/>
              <a:t>.</a:t>
            </a:r>
            <a:endParaRPr lang="en-US" sz="2000" dirty="0"/>
          </a:p>
          <a:p>
            <a:endParaRPr lang="en-US" sz="2000" b="1" dirty="0" smtClean="0"/>
          </a:p>
          <a:p>
            <a:pPr marL="342900" indent="-342900">
              <a:buFont typeface="Arial" panose="020B0604020202020204" pitchFamily="34" charset="0"/>
              <a:buChar char="•"/>
            </a:pPr>
            <a:r>
              <a:rPr lang="en-US" sz="2000" b="1" u="sng" dirty="0" smtClean="0"/>
              <a:t>Value </a:t>
            </a:r>
            <a:r>
              <a:rPr lang="en-US" sz="2000" b="1" u="sng" dirty="0"/>
              <a:t>Efficiency Ratio:</a:t>
            </a:r>
            <a:r>
              <a:rPr lang="en-US" sz="2000" u="sng" dirty="0"/>
              <a:t> </a:t>
            </a:r>
            <a:endParaRPr lang="en-US" sz="2000" u="sng" dirty="0" smtClean="0"/>
          </a:p>
          <a:p>
            <a:r>
              <a:rPr lang="en-US" sz="2000" dirty="0" smtClean="0"/>
              <a:t>[</a:t>
            </a:r>
            <a:r>
              <a:rPr lang="en-US" sz="2000" dirty="0" err="1" smtClean="0"/>
              <a:t>Value_Efficiency_Ratio</a:t>
            </a:r>
            <a:r>
              <a:rPr lang="en-US" sz="2000" dirty="0" smtClean="0"/>
              <a:t>=Total </a:t>
            </a:r>
            <a:r>
              <a:rPr lang="en-US" sz="2000" dirty="0"/>
              <a:t>Attributes Score / Market </a:t>
            </a:r>
            <a:r>
              <a:rPr lang="en-US" sz="2000" dirty="0" smtClean="0"/>
              <a:t>Value]</a:t>
            </a:r>
          </a:p>
          <a:p>
            <a:r>
              <a:rPr lang="en-US" sz="2000" dirty="0" smtClean="0"/>
              <a:t>Highlights </a:t>
            </a:r>
            <a:r>
              <a:rPr lang="en-US" sz="2000" dirty="0"/>
              <a:t>players who offer more quality per investment unit</a:t>
            </a:r>
            <a:r>
              <a:rPr lang="en-US" sz="2000" dirty="0" smtClean="0"/>
              <a:t>.</a:t>
            </a:r>
          </a:p>
          <a:p>
            <a:endParaRPr lang="en-US" sz="2000" dirty="0" smtClean="0"/>
          </a:p>
          <a:p>
            <a:pPr marL="342900" indent="-342900">
              <a:buFont typeface="Arial" panose="020B0604020202020204" pitchFamily="34" charset="0"/>
              <a:buChar char="•"/>
            </a:pPr>
            <a:r>
              <a:rPr lang="en-US" sz="2000" b="1" u="sng" dirty="0" smtClean="0"/>
              <a:t>Predicted </a:t>
            </a:r>
            <a:r>
              <a:rPr lang="en-US" sz="2000" b="1" u="sng" dirty="0"/>
              <a:t>vs. Actual Value Differential</a:t>
            </a:r>
            <a:r>
              <a:rPr lang="en-US" sz="2000" b="1" u="sng" dirty="0" smtClean="0"/>
              <a:t>:</a:t>
            </a:r>
            <a:endParaRPr lang="en-US" sz="2000" b="1" dirty="0"/>
          </a:p>
          <a:p>
            <a:r>
              <a:rPr lang="en-US" sz="2000" dirty="0" smtClean="0"/>
              <a:t>Measures </a:t>
            </a:r>
            <a:r>
              <a:rPr lang="en-US" sz="2000" dirty="0"/>
              <a:t>the gap between what a player should be worth versus their market price</a:t>
            </a:r>
            <a:r>
              <a:rPr lang="en-US" sz="2000" dirty="0" smtClean="0"/>
              <a:t>.</a:t>
            </a:r>
          </a:p>
          <a:p>
            <a:endParaRPr lang="en-US" sz="2000" dirty="0"/>
          </a:p>
          <a:p>
            <a:pPr marL="342900" indent="-342900">
              <a:buFont typeface="Arial" panose="020B0604020202020204" pitchFamily="34" charset="0"/>
              <a:buChar char="•"/>
            </a:pPr>
            <a:r>
              <a:rPr lang="en-US" sz="2000" b="1" u="sng" dirty="0"/>
              <a:t>Growth-Adjusted Undervaluation</a:t>
            </a:r>
            <a:r>
              <a:rPr lang="en-US" sz="2000" b="1" u="sng" dirty="0" smtClean="0"/>
              <a:t>:</a:t>
            </a:r>
            <a:endParaRPr lang="en-US" sz="2000" b="1" dirty="0"/>
          </a:p>
          <a:p>
            <a:r>
              <a:rPr lang="en-US" sz="2000" dirty="0" smtClean="0"/>
              <a:t>Combines </a:t>
            </a:r>
            <a:r>
              <a:rPr lang="en-US" sz="2000" dirty="0"/>
              <a:t>the differential with the player’s expected improvement</a:t>
            </a:r>
            <a:r>
              <a:rPr lang="en-US" sz="2000" dirty="0" smtClean="0"/>
              <a:t>.</a:t>
            </a:r>
          </a:p>
          <a:p>
            <a:endParaRPr lang="en-US" sz="2000" dirty="0"/>
          </a:p>
          <a:p>
            <a:r>
              <a:rPr lang="en-US" sz="2000" dirty="0" smtClean="0"/>
              <a:t>.</a:t>
            </a:r>
            <a:endParaRPr lang="en-US" sz="2000" dirty="0"/>
          </a:p>
          <a:p>
            <a:endParaRPr lang="en-US" sz="2000" dirty="0"/>
          </a:p>
          <a:p>
            <a:endParaRPr lang="en-US" sz="2000" b="1" u="sng" dirty="0" smtClean="0">
              <a:solidFill>
                <a:srgbClr val="FF0000"/>
              </a:solidFill>
            </a:endParaRPr>
          </a:p>
          <a:p>
            <a:endParaRPr lang="en-US" sz="2000" b="1" u="sng" dirty="0">
              <a:solidFill>
                <a:srgbClr val="FF0000"/>
              </a:solidFill>
            </a:endParaRPr>
          </a:p>
          <a:p>
            <a:endParaRPr lang="en-US" sz="2000" b="1" u="sng" dirty="0">
              <a:solidFill>
                <a:srgbClr val="FF0000"/>
              </a:solidFill>
            </a:endParaRPr>
          </a:p>
          <a:p>
            <a:endParaRPr lang="en-US" sz="2000" b="1" u="sng" dirty="0">
              <a:solidFill>
                <a:srgbClr val="FF0000"/>
              </a:solidFill>
            </a:endParaRPr>
          </a:p>
        </p:txBody>
      </p:sp>
    </p:spTree>
    <p:extLst>
      <p:ext uri="{BB962C8B-B14F-4D97-AF65-F5344CB8AC3E}">
        <p14:creationId xmlns:p14="http://schemas.microsoft.com/office/powerpoint/2010/main" val="40774937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1470770" y="656221"/>
            <a:ext cx="9250482" cy="646331"/>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4000" b="1" u="sng" dirty="0" smtClean="0"/>
              <a:t>Effect of Feature </a:t>
            </a:r>
            <a:r>
              <a:rPr lang="en-US" sz="4000" b="1" u="sng" dirty="0"/>
              <a:t>Engineering </a:t>
            </a:r>
            <a:r>
              <a:rPr lang="en-US" sz="4000" b="1" u="sng" dirty="0" smtClean="0"/>
              <a:t>on Modelling</a:t>
            </a:r>
            <a:endParaRPr kumimoji="0" lang="en-US" sz="4000" b="1" i="0" u="sng"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926036" y="1388279"/>
            <a:ext cx="10394061" cy="5632311"/>
          </a:xfrm>
          <a:prstGeom prst="rect">
            <a:avLst/>
          </a:prstGeom>
        </p:spPr>
        <p:txBody>
          <a:bodyPr wrap="square">
            <a:spAutoFit/>
          </a:bodyPr>
          <a:lstStyle>
            <a:defPPr/>
          </a:lstStyle>
          <a:p>
            <a:pPr marL="342900" indent="-342900">
              <a:buFont typeface="Arial" panose="020B0604020202020204" pitchFamily="34" charset="0"/>
              <a:buChar char="•"/>
            </a:pPr>
            <a:r>
              <a:rPr lang="en-US" sz="2000" b="1" dirty="0" smtClean="0"/>
              <a:t>Enhanced Predictive Power:</a:t>
            </a:r>
            <a:r>
              <a:rPr lang="en-US" sz="2000" dirty="0" smtClean="0"/>
              <a:t/>
            </a:r>
            <a:br>
              <a:rPr lang="en-US" sz="2000" dirty="0" smtClean="0"/>
            </a:br>
            <a:r>
              <a:rPr lang="en-US" sz="2000" dirty="0" smtClean="0"/>
              <a:t>Incorporating these continuous undervaluation features into our classification model provided a richer, more nuanced view than using raw ratings alone. The model will learn that players with high undervaluation metrics are more likely to yield profitable outcomes.</a:t>
            </a:r>
          </a:p>
          <a:p>
            <a:pPr marL="342900" indent="-342900">
              <a:buFont typeface="Arial" panose="020B0604020202020204" pitchFamily="34" charset="0"/>
              <a:buChar char="•"/>
            </a:pPr>
            <a:r>
              <a:rPr lang="en-US" sz="2000" b="1" dirty="0" smtClean="0"/>
              <a:t>Risk </a:t>
            </a:r>
            <a:r>
              <a:rPr lang="en-US" sz="2000" b="1" dirty="0"/>
              <a:t>Mitigation:</a:t>
            </a:r>
            <a:r>
              <a:rPr lang="en-US" sz="2000" dirty="0"/>
              <a:t/>
            </a:r>
            <a:br>
              <a:rPr lang="en-US" sz="2000" dirty="0"/>
            </a:br>
            <a:r>
              <a:rPr lang="en-US" sz="2000" dirty="0"/>
              <a:t>By highlighting market inefficiencies, the metrics reduce the risk of overpaying for talent. </a:t>
            </a:r>
            <a:r>
              <a:rPr lang="en-US" sz="2000" dirty="0" smtClean="0"/>
              <a:t>Our </a:t>
            </a:r>
            <a:br>
              <a:rPr lang="en-US" sz="2000" dirty="0" smtClean="0"/>
            </a:br>
            <a:r>
              <a:rPr lang="en-US" sz="2000" dirty="0" smtClean="0"/>
              <a:t>logistic </a:t>
            </a:r>
            <a:r>
              <a:rPr lang="en-US" sz="2000" dirty="0"/>
              <a:t>classifier can better differentiate between players who look good on paper versus those who offer a hidden value proposition.</a:t>
            </a:r>
          </a:p>
          <a:p>
            <a:pPr marL="342900" indent="-342900">
              <a:buFont typeface="Arial" panose="020B0604020202020204" pitchFamily="34" charset="0"/>
              <a:buChar char="•"/>
            </a:pPr>
            <a:r>
              <a:rPr lang="en-US" sz="2000" b="1" dirty="0"/>
              <a:t>Actionable Insights:</a:t>
            </a:r>
            <a:r>
              <a:rPr lang="en-US" sz="2000" dirty="0"/>
              <a:t/>
            </a:r>
            <a:br>
              <a:rPr lang="en-US" sz="2000" dirty="0"/>
            </a:br>
            <a:r>
              <a:rPr lang="en-US" sz="2000" dirty="0"/>
              <a:t>These metrics translate into clear recommendations for the club. For example, a high Growth-Adjusted Undervaluation score might trigger a “buy” signal, suggesting that scouts should prioritize such players even if their overall rating isn’t the top of the chart.</a:t>
            </a:r>
          </a:p>
          <a:p>
            <a:pPr marL="342900" indent="-342900">
              <a:buFont typeface="Arial" panose="020B0604020202020204" pitchFamily="34" charset="0"/>
              <a:buChar char="•"/>
            </a:pPr>
            <a:r>
              <a:rPr lang="en-US" sz="2000" b="1" dirty="0"/>
              <a:t>Integration with ROI Target:</a:t>
            </a:r>
            <a:r>
              <a:rPr lang="en-US" sz="2000" dirty="0"/>
              <a:t/>
            </a:r>
            <a:br>
              <a:rPr lang="en-US" sz="2000" dirty="0"/>
            </a:br>
            <a:r>
              <a:rPr lang="en-US" sz="2000" dirty="0"/>
              <a:t>When these features are fed into your binary classifier—where the target is defined by whether the predicted ROI exceeds a given threshold—they directly contribute to estimating profitability. In essence, they serve as early indicators that a player’s future resale value (and thus ROI) is likely to be higher than expected.</a:t>
            </a:r>
          </a:p>
          <a:p>
            <a:endParaRPr lang="en-US" sz="2000" b="1" u="sng" dirty="0">
              <a:solidFill>
                <a:srgbClr val="FF0000"/>
              </a:solidFill>
            </a:endParaRPr>
          </a:p>
        </p:txBody>
      </p:sp>
    </p:spTree>
    <p:extLst>
      <p:ext uri="{BB962C8B-B14F-4D97-AF65-F5344CB8AC3E}">
        <p14:creationId xmlns:p14="http://schemas.microsoft.com/office/powerpoint/2010/main" val="32606710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3901271" y="656221"/>
            <a:ext cx="4389471" cy="661720"/>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4000" b="1" dirty="0" smtClean="0"/>
              <a:t>Modeling Approach</a:t>
            </a:r>
            <a:endParaRPr kumimoji="0" lang="en-US" sz="4000" b="1" i="0" u="none"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1211785" y="1417854"/>
            <a:ext cx="10394061" cy="7171194"/>
          </a:xfrm>
          <a:prstGeom prst="rect">
            <a:avLst/>
          </a:prstGeom>
        </p:spPr>
        <p:txBody>
          <a:bodyPr wrap="square">
            <a:spAutoFit/>
          </a:bodyPr>
          <a:lstStyle>
            <a:defPPr/>
          </a:lstStyle>
          <a:p>
            <a:pPr marL="457200" indent="-457200">
              <a:buAutoNum type="arabicPeriod"/>
            </a:pPr>
            <a:r>
              <a:rPr lang="it-IT" sz="2300" b="1" u="sng" dirty="0" smtClean="0">
                <a:solidFill>
                  <a:srgbClr val="FF0000"/>
                </a:solidFill>
              </a:rPr>
              <a:t>Baseline </a:t>
            </a:r>
            <a:r>
              <a:rPr lang="it-IT" sz="2300" b="1" u="sng" dirty="0">
                <a:solidFill>
                  <a:srgbClr val="FF0000"/>
                </a:solidFill>
              </a:rPr>
              <a:t>Model: Logistic </a:t>
            </a:r>
            <a:r>
              <a:rPr lang="it-IT" sz="2300" b="1" u="sng" dirty="0" smtClean="0">
                <a:solidFill>
                  <a:srgbClr val="FF0000"/>
                </a:solidFill>
              </a:rPr>
              <a:t>Regression</a:t>
            </a:r>
            <a:endParaRPr lang="en-US" sz="2300" b="1" dirty="0"/>
          </a:p>
          <a:p>
            <a:pPr marL="342900" indent="-342900">
              <a:buFont typeface="Arial" panose="020B0604020202020204" pitchFamily="34" charset="0"/>
              <a:buChar char="•"/>
            </a:pPr>
            <a:r>
              <a:rPr lang="en-US" sz="2300" b="1" dirty="0" smtClean="0"/>
              <a:t>Interpretability</a:t>
            </a:r>
            <a:r>
              <a:rPr lang="en-US" sz="2300" b="1" dirty="0"/>
              <a:t>:</a:t>
            </a:r>
            <a:r>
              <a:rPr lang="en-US" sz="2300" dirty="0"/>
              <a:t> Provides clear insights into how each predictor contributes to the probability of a profitable signing</a:t>
            </a:r>
            <a:r>
              <a:rPr lang="en-US" sz="2300" dirty="0" smtClean="0"/>
              <a:t>.</a:t>
            </a:r>
            <a:endParaRPr lang="en-US" sz="2300" dirty="0"/>
          </a:p>
          <a:p>
            <a:pPr marL="342900" indent="-342900">
              <a:buFont typeface="Arial" panose="020B0604020202020204" pitchFamily="34" charset="0"/>
              <a:buChar char="•"/>
            </a:pPr>
            <a:r>
              <a:rPr lang="en-US" sz="2300" b="1" dirty="0"/>
              <a:t>Simplicity:</a:t>
            </a:r>
            <a:r>
              <a:rPr lang="en-US" sz="2300" dirty="0"/>
              <a:t> A good starting point to understand the relationship between features and ROI-based profitability</a:t>
            </a:r>
            <a:r>
              <a:rPr lang="en-US" sz="2300" dirty="0" smtClean="0"/>
              <a:t>.</a:t>
            </a:r>
          </a:p>
          <a:p>
            <a:endParaRPr lang="en-US" sz="2300" dirty="0"/>
          </a:p>
          <a:p>
            <a:r>
              <a:rPr lang="en-US" sz="2300" b="1" u="sng" dirty="0" smtClean="0">
                <a:solidFill>
                  <a:srgbClr val="FF0000"/>
                </a:solidFill>
              </a:rPr>
              <a:t>2</a:t>
            </a:r>
            <a:r>
              <a:rPr lang="en-US" sz="2300" b="1" u="sng" dirty="0">
                <a:solidFill>
                  <a:srgbClr val="FF0000"/>
                </a:solidFill>
              </a:rPr>
              <a:t>. Advanced Model: Decision Tree </a:t>
            </a:r>
            <a:endParaRPr lang="en-US" sz="2300" b="1" u="sng" dirty="0" smtClean="0">
              <a:solidFill>
                <a:srgbClr val="FF0000"/>
              </a:solidFill>
            </a:endParaRPr>
          </a:p>
          <a:p>
            <a:pPr marL="342900" indent="-342900">
              <a:buFont typeface="Arial" panose="020B0604020202020204" pitchFamily="34" charset="0"/>
              <a:buChar char="•"/>
            </a:pPr>
            <a:r>
              <a:rPr lang="en-US" sz="2300" b="1" dirty="0"/>
              <a:t>Non-linear Relationships:</a:t>
            </a:r>
            <a:r>
              <a:rPr lang="en-US" sz="2300" dirty="0"/>
              <a:t> Can capture complex interactions among player attributes that linear models might miss</a:t>
            </a:r>
            <a:r>
              <a:rPr lang="en-US" sz="2300" dirty="0" smtClean="0"/>
              <a:t>.</a:t>
            </a:r>
          </a:p>
          <a:p>
            <a:pPr marL="342900" indent="-342900">
              <a:buFont typeface="Arial" panose="020B0604020202020204" pitchFamily="34" charset="0"/>
              <a:buChar char="•"/>
            </a:pPr>
            <a:r>
              <a:rPr lang="en-US" sz="2300" b="1" dirty="0"/>
              <a:t>Robustness:</a:t>
            </a:r>
            <a:r>
              <a:rPr lang="en-US" sz="2300" dirty="0"/>
              <a:t> Random forests, in particular, help reduce overfitting while providing a ranking of feature importance</a:t>
            </a:r>
            <a:r>
              <a:rPr lang="en-US" sz="2300" dirty="0" smtClean="0"/>
              <a:t>.</a:t>
            </a:r>
          </a:p>
          <a:p>
            <a:pPr marL="342900" indent="-342900">
              <a:buFont typeface="Arial" panose="020B0604020202020204" pitchFamily="34" charset="0"/>
              <a:buChar char="•"/>
            </a:pPr>
            <a:r>
              <a:rPr lang="en-US" sz="2300" b="1" dirty="0"/>
              <a:t>Ease of Use with Categorical Data:</a:t>
            </a:r>
            <a:r>
              <a:rPr lang="en-US" sz="2300" dirty="0"/>
              <a:t> Naturally handle categorical variables like player position without extensive preprocessing</a:t>
            </a:r>
            <a:r>
              <a:rPr lang="en-US" sz="2300" dirty="0" smtClean="0"/>
              <a:t>.</a:t>
            </a:r>
          </a:p>
          <a:p>
            <a:r>
              <a:rPr lang="en-US" sz="2300" b="1" dirty="0"/>
              <a:t>Benefits:</a:t>
            </a:r>
            <a:endParaRPr lang="en-US" sz="2300" dirty="0"/>
          </a:p>
          <a:p>
            <a:r>
              <a:rPr lang="en-US" sz="2300" dirty="0"/>
              <a:t>Improved accuracy and robustness in predictions.</a:t>
            </a:r>
          </a:p>
          <a:p>
            <a:pPr marL="342900" indent="-342900">
              <a:buFont typeface="Arial" panose="020B0604020202020204" pitchFamily="34" charset="0"/>
              <a:buChar char="•"/>
            </a:pPr>
            <a:endParaRPr lang="en-US" sz="2300" b="1" u="sng" dirty="0">
              <a:solidFill>
                <a:srgbClr val="FF0000"/>
              </a:solidFill>
            </a:endParaRPr>
          </a:p>
          <a:p>
            <a:endParaRPr lang="it-IT" sz="2300" b="1" u="sng" dirty="0" smtClean="0">
              <a:solidFill>
                <a:srgbClr val="FF0000"/>
              </a:solidFill>
            </a:endParaRPr>
          </a:p>
          <a:p>
            <a:endParaRPr lang="en-US" sz="2300" b="1" u="sng" dirty="0">
              <a:solidFill>
                <a:srgbClr val="FF0000"/>
              </a:solidFill>
            </a:endParaRPr>
          </a:p>
          <a:p>
            <a:endParaRPr lang="en-US" sz="2300" b="1" u="sng" dirty="0">
              <a:solidFill>
                <a:srgbClr val="FF0000"/>
              </a:solidFill>
            </a:endParaRPr>
          </a:p>
          <a:p>
            <a:endParaRPr lang="en-US" sz="2300" b="1" u="sng" dirty="0">
              <a:solidFill>
                <a:srgbClr val="FF0000"/>
              </a:solidFill>
            </a:endParaRPr>
          </a:p>
        </p:txBody>
      </p:sp>
    </p:spTree>
    <p:extLst>
      <p:ext uri="{BB962C8B-B14F-4D97-AF65-F5344CB8AC3E}">
        <p14:creationId xmlns:p14="http://schemas.microsoft.com/office/powerpoint/2010/main" val="336879868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3739082" y="656221"/>
            <a:ext cx="4713856" cy="661720"/>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4000" b="1" dirty="0" smtClean="0"/>
              <a:t>RECOMMENDATIONS</a:t>
            </a:r>
            <a:endParaRPr kumimoji="0" lang="en-US" sz="4000" b="1" i="0" u="none"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1155515" y="1243180"/>
            <a:ext cx="10394061" cy="2139047"/>
          </a:xfrm>
          <a:prstGeom prst="rect">
            <a:avLst/>
          </a:prstGeom>
        </p:spPr>
        <p:txBody>
          <a:bodyPr wrap="square">
            <a:spAutoFit/>
          </a:bodyPr>
          <a:lstStyle>
            <a:defPPr/>
          </a:lstStyle>
          <a:p>
            <a:endParaRPr lang="en-US" dirty="0"/>
          </a:p>
          <a:p>
            <a:endParaRPr lang="en-US" sz="2300" b="1" u="sng" dirty="0">
              <a:solidFill>
                <a:srgbClr val="FF0000"/>
              </a:solidFill>
            </a:endParaRPr>
          </a:p>
          <a:p>
            <a:endParaRPr lang="it-IT" sz="2300" b="1" u="sng" dirty="0" smtClean="0">
              <a:solidFill>
                <a:srgbClr val="FF0000"/>
              </a:solidFill>
            </a:endParaRPr>
          </a:p>
          <a:p>
            <a:endParaRPr lang="en-US" sz="2300" b="1" u="sng" dirty="0">
              <a:solidFill>
                <a:srgbClr val="FF0000"/>
              </a:solidFill>
            </a:endParaRPr>
          </a:p>
          <a:p>
            <a:endParaRPr lang="en-US" sz="2300" b="1" u="sng" dirty="0">
              <a:solidFill>
                <a:srgbClr val="FF0000"/>
              </a:solidFill>
            </a:endParaRPr>
          </a:p>
          <a:p>
            <a:endParaRPr lang="en-US" sz="2300" b="1" u="sng" dirty="0">
              <a:solidFill>
                <a:srgbClr val="FF0000"/>
              </a:solidFill>
            </a:endParaRPr>
          </a:p>
        </p:txBody>
      </p:sp>
      <p:pic>
        <p:nvPicPr>
          <p:cNvPr id="3" name="Picture 2"/>
          <p:cNvPicPr>
            <a:picLocks noChangeAspect="1"/>
          </p:cNvPicPr>
          <p:nvPr/>
        </p:nvPicPr>
        <p:blipFill>
          <a:blip r:embed="rId3"/>
          <a:stretch>
            <a:fillRect/>
          </a:stretch>
        </p:blipFill>
        <p:spPr>
          <a:xfrm>
            <a:off x="6352545" y="4484328"/>
            <a:ext cx="2671538" cy="2187622"/>
          </a:xfrm>
          <a:prstGeom prst="rect">
            <a:avLst/>
          </a:prstGeom>
        </p:spPr>
      </p:pic>
      <p:sp>
        <p:nvSpPr>
          <p:cNvPr id="5" name="Rectangle 4"/>
          <p:cNvSpPr/>
          <p:nvPr/>
        </p:nvSpPr>
        <p:spPr>
          <a:xfrm>
            <a:off x="872197" y="1468118"/>
            <a:ext cx="10199077" cy="3016210"/>
          </a:xfrm>
          <a:prstGeom prst="rect">
            <a:avLst/>
          </a:prstGeom>
        </p:spPr>
        <p:txBody>
          <a:bodyPr wrap="square">
            <a:spAutoFit/>
          </a:bodyPr>
          <a:lstStyle/>
          <a:p>
            <a:r>
              <a:rPr lang="en-US" b="1" u="sng" dirty="0" smtClean="0">
                <a:solidFill>
                  <a:srgbClr val="FF0000"/>
                </a:solidFill>
              </a:rPr>
              <a:t>1.SCOUTING:</a:t>
            </a:r>
          </a:p>
          <a:p>
            <a:endParaRPr lang="en-US" b="1" dirty="0" smtClean="0">
              <a:solidFill>
                <a:srgbClr val="FF0000"/>
              </a:solidFill>
              <a:latin typeface="Roboto"/>
            </a:endParaRPr>
          </a:p>
          <a:p>
            <a:r>
              <a:rPr lang="en-US" sz="1400" b="1" dirty="0" smtClean="0">
                <a:solidFill>
                  <a:srgbClr val="FF0000"/>
                </a:solidFill>
                <a:latin typeface="Roboto"/>
              </a:rPr>
              <a:t>Cluster </a:t>
            </a:r>
            <a:r>
              <a:rPr lang="en-US" sz="1400" b="1" dirty="0">
                <a:solidFill>
                  <a:srgbClr val="FF0000"/>
                </a:solidFill>
                <a:latin typeface="Roboto"/>
              </a:rPr>
              <a:t>1: Expensive Young Talents</a:t>
            </a:r>
            <a:endParaRPr lang="en-US" sz="1400" dirty="0">
              <a:solidFill>
                <a:srgbClr val="FF0000"/>
              </a:solidFill>
              <a:latin typeface="Roboto"/>
            </a:endParaRPr>
          </a:p>
          <a:p>
            <a:pPr marL="285750" indent="-285750">
              <a:buFont typeface="Arial" panose="020B0604020202020204" pitchFamily="34" charset="0"/>
              <a:buChar char="•"/>
            </a:pPr>
            <a:r>
              <a:rPr lang="en-US" sz="1400" dirty="0">
                <a:solidFill>
                  <a:srgbClr val="1F1F1F"/>
                </a:solidFill>
                <a:latin typeface="Roboto"/>
              </a:rPr>
              <a:t>Low total attributes (203), but market value is very high (16.79M). Likely young prospects with hype, big clubs may be overpaying.</a:t>
            </a:r>
          </a:p>
          <a:p>
            <a:r>
              <a:rPr lang="en-US" sz="1400" b="1" dirty="0">
                <a:solidFill>
                  <a:srgbClr val="FF0000"/>
                </a:solidFill>
                <a:latin typeface="Roboto"/>
              </a:rPr>
              <a:t>Cluster 3: Established, High-Market Players</a:t>
            </a:r>
            <a:endParaRPr lang="en-US" sz="1400" dirty="0">
              <a:solidFill>
                <a:srgbClr val="FF0000"/>
              </a:solidFill>
              <a:latin typeface="Roboto"/>
            </a:endParaRPr>
          </a:p>
          <a:p>
            <a:pPr marL="285750" indent="-285750">
              <a:buFont typeface="Arial" panose="020B0604020202020204" pitchFamily="34" charset="0"/>
              <a:buChar char="•"/>
            </a:pPr>
            <a:r>
              <a:rPr lang="en-US" sz="1400" dirty="0">
                <a:solidFill>
                  <a:srgbClr val="1F1F1F"/>
                </a:solidFill>
                <a:latin typeface="Roboto"/>
              </a:rPr>
              <a:t>Surprisingly low potential (68.91) but very high value (23.87M). These might be veterans with brand value or media attention, not necessarily great future performers.</a:t>
            </a:r>
          </a:p>
          <a:p>
            <a:r>
              <a:rPr lang="en-US" sz="1400" b="1" dirty="0">
                <a:solidFill>
                  <a:srgbClr val="FF0000"/>
                </a:solidFill>
                <a:latin typeface="Roboto"/>
              </a:rPr>
              <a:t>Cluster 2: Hidden Gems?</a:t>
            </a:r>
            <a:endParaRPr lang="en-US" sz="1400" dirty="0">
              <a:solidFill>
                <a:srgbClr val="FF0000"/>
              </a:solidFill>
              <a:latin typeface="Roboto"/>
            </a:endParaRPr>
          </a:p>
          <a:p>
            <a:pPr marL="285750" indent="-285750">
              <a:buFont typeface="Arial" panose="020B0604020202020204" pitchFamily="34" charset="0"/>
              <a:buChar char="•"/>
            </a:pPr>
            <a:r>
              <a:rPr lang="en-US" sz="1400" dirty="0">
                <a:solidFill>
                  <a:srgbClr val="1F1F1F"/>
                </a:solidFill>
                <a:latin typeface="Roboto"/>
              </a:rPr>
              <a:t>Higher potential (75.35) but very cheap (1.85M). Could be underpriced future stars, perfect for </a:t>
            </a:r>
            <a:r>
              <a:rPr lang="en-US" sz="1400" dirty="0" err="1">
                <a:solidFill>
                  <a:srgbClr val="1F1F1F"/>
                </a:solidFill>
                <a:latin typeface="Roboto"/>
              </a:rPr>
              <a:t>Brentford</a:t>
            </a:r>
            <a:r>
              <a:rPr lang="en-US" sz="1400" dirty="0">
                <a:solidFill>
                  <a:srgbClr val="1F1F1F"/>
                </a:solidFill>
                <a:latin typeface="Roboto"/>
              </a:rPr>
              <a:t>-style scouting</a:t>
            </a:r>
          </a:p>
          <a:p>
            <a:r>
              <a:rPr lang="en-US" sz="1400" b="1" dirty="0">
                <a:solidFill>
                  <a:srgbClr val="FF0000"/>
                </a:solidFill>
                <a:latin typeface="Roboto"/>
              </a:rPr>
              <a:t>Cluster 0: High-Potential, Low-Value Players</a:t>
            </a:r>
            <a:endParaRPr lang="en-US" sz="1400" dirty="0">
              <a:solidFill>
                <a:srgbClr val="FF0000"/>
              </a:solidFill>
              <a:latin typeface="Roboto"/>
            </a:endParaRPr>
          </a:p>
          <a:p>
            <a:pPr marL="285750" indent="-285750">
              <a:buFont typeface="Arial" panose="020B0604020202020204" pitchFamily="34" charset="0"/>
              <a:buChar char="•"/>
            </a:pPr>
            <a:r>
              <a:rPr lang="en-US" sz="1400" dirty="0">
                <a:solidFill>
                  <a:srgbClr val="1F1F1F"/>
                </a:solidFill>
                <a:latin typeface="Roboto"/>
              </a:rPr>
              <a:t>Highest attributes (272) and potential (76.63), but surprisingly low market value (3.97M). Might be undervalued elite players due to club situation, scouting bias, or age.</a:t>
            </a:r>
            <a:endParaRPr lang="en-US" sz="1400" b="0" i="0" dirty="0">
              <a:solidFill>
                <a:srgbClr val="1F1F1F"/>
              </a:solidFill>
              <a:effectLst/>
              <a:latin typeface="Roboto"/>
            </a:endParaRPr>
          </a:p>
        </p:txBody>
      </p:sp>
    </p:spTree>
    <p:extLst>
      <p:ext uri="{BB962C8B-B14F-4D97-AF65-F5344CB8AC3E}">
        <p14:creationId xmlns:p14="http://schemas.microsoft.com/office/powerpoint/2010/main" val="16124771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3739082" y="656221"/>
            <a:ext cx="4713856" cy="661720"/>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4000" b="1" dirty="0" smtClean="0"/>
              <a:t>RECOMMENDATIONS</a:t>
            </a:r>
            <a:endParaRPr kumimoji="0" lang="en-US" sz="4000" b="1" i="0" u="none"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1155515" y="1243180"/>
            <a:ext cx="10394061" cy="6601807"/>
          </a:xfrm>
          <a:prstGeom prst="rect">
            <a:avLst/>
          </a:prstGeom>
        </p:spPr>
        <p:txBody>
          <a:bodyPr wrap="square">
            <a:spAutoFit/>
          </a:bodyPr>
          <a:lstStyle>
            <a:defPPr/>
          </a:lstStyle>
          <a:p>
            <a:r>
              <a:rPr lang="en-US" b="1" dirty="0" smtClean="0"/>
              <a:t>1.Strategic </a:t>
            </a:r>
            <a:r>
              <a:rPr lang="en-US" b="1" dirty="0"/>
              <a:t>Scouting Insights:</a:t>
            </a:r>
            <a:endParaRPr lang="en-US" dirty="0"/>
          </a:p>
          <a:p>
            <a:r>
              <a:rPr lang="en-US" sz="1600" dirty="0"/>
              <a:t>Clustering simplified complex player data into actionable segments. It allowed us to pinpoint hidden gems and elite undervalued players while flagging overhyped, expensive </a:t>
            </a:r>
            <a:r>
              <a:rPr lang="en-US" sz="1600" dirty="0" smtClean="0"/>
              <a:t>options. By </a:t>
            </a:r>
            <a:r>
              <a:rPr lang="en-US" sz="1600" dirty="0"/>
              <a:t>grouping players into clusters based on their age, overall attributes, potential, and market value, we uncover distinct segments that reveal hidden market inefficiencies</a:t>
            </a:r>
            <a:r>
              <a:rPr lang="en-US" sz="1600" dirty="0" smtClean="0"/>
              <a:t>.</a:t>
            </a:r>
          </a:p>
          <a:p>
            <a:endParaRPr lang="en-US" sz="1600" dirty="0"/>
          </a:p>
          <a:p>
            <a:r>
              <a:rPr lang="en-US" sz="1600" dirty="0"/>
              <a:t>Distinct Player Profiles:</a:t>
            </a:r>
          </a:p>
          <a:p>
            <a:r>
              <a:rPr lang="en-US" sz="1600" b="1" dirty="0">
                <a:solidFill>
                  <a:srgbClr val="FF0000"/>
                </a:solidFill>
              </a:rPr>
              <a:t>Cluster 2 (Hidden Gems):</a:t>
            </a:r>
            <a:endParaRPr lang="en-US" sz="1600" dirty="0">
              <a:solidFill>
                <a:srgbClr val="FF0000"/>
              </a:solidFill>
            </a:endParaRPr>
          </a:p>
          <a:p>
            <a:pPr marL="285750" indent="-285750">
              <a:buFont typeface="Arial" panose="020B0604020202020204" pitchFamily="34" charset="0"/>
              <a:buChar char="•"/>
            </a:pPr>
            <a:r>
              <a:rPr lang="en-US" sz="1600" dirty="0"/>
              <a:t>These players show high potential and strong attributes but are available at a very low market value. This suggests they are undervalued investments—ideal targets for scouting and further evaluation.</a:t>
            </a:r>
          </a:p>
          <a:p>
            <a:r>
              <a:rPr lang="en-US" sz="1600" b="1" dirty="0">
                <a:solidFill>
                  <a:srgbClr val="FF0000"/>
                </a:solidFill>
              </a:rPr>
              <a:t>Cluster 0 (Elite Undervalued Players):</a:t>
            </a:r>
            <a:endParaRPr lang="en-US" sz="1600" dirty="0">
              <a:solidFill>
                <a:srgbClr val="FF0000"/>
              </a:solidFill>
            </a:endParaRPr>
          </a:p>
          <a:p>
            <a:pPr marL="285750" indent="-285750">
              <a:buFont typeface="Arial" panose="020B0604020202020204" pitchFamily="34" charset="0"/>
              <a:buChar char="•"/>
            </a:pPr>
            <a:r>
              <a:rPr lang="en-US" sz="1600" dirty="0"/>
              <a:t>Players in this group possess the highest attributes and potential, yet their market value remains low. This could indicate that, despite their elite performance, they are overlooked or mispriced, offering significant upside.</a:t>
            </a:r>
          </a:p>
          <a:p>
            <a:r>
              <a:rPr lang="en-US" sz="1600" b="1" dirty="0">
                <a:solidFill>
                  <a:srgbClr val="FF0000"/>
                </a:solidFill>
              </a:rPr>
              <a:t>Cluster 1 (Expensive Young Talents):</a:t>
            </a:r>
            <a:endParaRPr lang="en-US" sz="1600" dirty="0">
              <a:solidFill>
                <a:srgbClr val="FF0000"/>
              </a:solidFill>
            </a:endParaRPr>
          </a:p>
          <a:p>
            <a:pPr marL="285750" indent="-285750">
              <a:buFont typeface="Arial" panose="020B0604020202020204" pitchFamily="34" charset="0"/>
              <a:buChar char="•"/>
            </a:pPr>
            <a:r>
              <a:rPr lang="en-US" sz="1600" dirty="0"/>
              <a:t>Here, players command high market values despite lower attributes. They may be overhyped or driven by external factors rather than actual performance, indicating caution should be exercised.</a:t>
            </a:r>
          </a:p>
          <a:p>
            <a:r>
              <a:rPr lang="en-US" sz="1600" b="1" dirty="0">
                <a:solidFill>
                  <a:srgbClr val="FF0000"/>
                </a:solidFill>
              </a:rPr>
              <a:t>Cluster 3 (Established, High-Market Players):</a:t>
            </a:r>
            <a:endParaRPr lang="en-US" sz="1600" dirty="0">
              <a:solidFill>
                <a:srgbClr val="FF0000"/>
              </a:solidFill>
            </a:endParaRPr>
          </a:p>
          <a:p>
            <a:pPr marL="285750" indent="-285750">
              <a:buFont typeface="Arial" panose="020B0604020202020204" pitchFamily="34" charset="0"/>
              <a:buChar char="•"/>
            </a:pPr>
            <a:r>
              <a:rPr lang="en-US" sz="1600" dirty="0"/>
              <a:t>These are players with moderate potential but very high market value—likely veterans with significant brand or media influence rather than future growth potential.</a:t>
            </a:r>
          </a:p>
          <a:p>
            <a:endParaRPr lang="en-US" dirty="0"/>
          </a:p>
          <a:p>
            <a:endParaRPr lang="en-US" sz="2300" b="1" u="sng" dirty="0">
              <a:solidFill>
                <a:srgbClr val="FF0000"/>
              </a:solidFill>
            </a:endParaRPr>
          </a:p>
          <a:p>
            <a:endParaRPr lang="it-IT" sz="2300" b="1" u="sng" dirty="0" smtClean="0">
              <a:solidFill>
                <a:srgbClr val="FF0000"/>
              </a:solidFill>
            </a:endParaRPr>
          </a:p>
          <a:p>
            <a:endParaRPr lang="en-US" sz="2300" b="1" u="sng" dirty="0">
              <a:solidFill>
                <a:srgbClr val="FF0000"/>
              </a:solidFill>
            </a:endParaRPr>
          </a:p>
          <a:p>
            <a:endParaRPr lang="en-US" sz="2300" b="1" u="sng" dirty="0">
              <a:solidFill>
                <a:srgbClr val="FF0000"/>
              </a:solidFill>
            </a:endParaRPr>
          </a:p>
          <a:p>
            <a:endParaRPr lang="en-US" sz="2300" b="1" u="sng" dirty="0">
              <a:solidFill>
                <a:srgbClr val="FF0000"/>
              </a:solidFill>
            </a:endParaRPr>
          </a:p>
        </p:txBody>
      </p:sp>
    </p:spTree>
    <p:extLst>
      <p:ext uri="{BB962C8B-B14F-4D97-AF65-F5344CB8AC3E}">
        <p14:creationId xmlns:p14="http://schemas.microsoft.com/office/powerpoint/2010/main" val="38442287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3739082" y="656221"/>
            <a:ext cx="4713856" cy="661720"/>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4000" b="1" dirty="0" smtClean="0"/>
              <a:t>RECOMMENDATIONS</a:t>
            </a:r>
            <a:endParaRPr kumimoji="0" lang="en-US" sz="4000" b="1" i="0" u="none" strike="noStrike" kern="1200" cap="none" spc="0" normalizeH="0" baseline="0" noProof="0" dirty="0">
              <a:ln>
                <a:noFill/>
              </a:ln>
              <a:solidFill>
                <a:schemeClr val="accent1"/>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1211785" y="1417854"/>
            <a:ext cx="10394061" cy="5078313"/>
          </a:xfrm>
          <a:prstGeom prst="rect">
            <a:avLst/>
          </a:prstGeom>
        </p:spPr>
        <p:txBody>
          <a:bodyPr wrap="square">
            <a:spAutoFit/>
          </a:bodyPr>
          <a:lstStyle>
            <a:defPPr/>
          </a:lstStyle>
          <a:p>
            <a:r>
              <a:rPr lang="en-US" b="1" dirty="0">
                <a:solidFill>
                  <a:srgbClr val="FF0000"/>
                </a:solidFill>
              </a:rPr>
              <a:t>1.1 Scouting </a:t>
            </a:r>
            <a:r>
              <a:rPr lang="en-US" b="1" dirty="0" smtClean="0">
                <a:solidFill>
                  <a:srgbClr val="FF0000"/>
                </a:solidFill>
              </a:rPr>
              <a:t>Focus:</a:t>
            </a:r>
          </a:p>
          <a:p>
            <a:endParaRPr lang="en-US" dirty="0">
              <a:solidFill>
                <a:srgbClr val="FF0000"/>
              </a:solidFill>
            </a:endParaRPr>
          </a:p>
          <a:p>
            <a:r>
              <a:rPr lang="en-US" b="1" u="sng" dirty="0"/>
              <a:t>a.) Focus on Undervalued Clusters:</a:t>
            </a:r>
          </a:p>
          <a:p>
            <a:r>
              <a:rPr lang="en-US" dirty="0"/>
              <a:t>By targeting clusters 2 and 0, the club can allocate scouting resources to regions or leagues where undervalued talent is most common, increasing the likelihood of identifying high ROI signings</a:t>
            </a:r>
            <a:r>
              <a:rPr lang="en-US" dirty="0" smtClean="0"/>
              <a:t>.</a:t>
            </a:r>
          </a:p>
          <a:p>
            <a:endParaRPr lang="en-US" b="1" u="sng" dirty="0"/>
          </a:p>
          <a:p>
            <a:r>
              <a:rPr lang="en-US" b="1" u="sng" dirty="0"/>
              <a:t>b.) Avoid Overpriced Talent:</a:t>
            </a:r>
          </a:p>
          <a:p>
            <a:r>
              <a:rPr lang="en-US" dirty="0"/>
              <a:t>Clusters 1 and 3 signal that some players may be overvalued, suggesting that pursuing them could result in costly investments with lower future returns</a:t>
            </a:r>
            <a:r>
              <a:rPr lang="en-US" dirty="0" smtClean="0"/>
              <a:t>.</a:t>
            </a:r>
          </a:p>
          <a:p>
            <a:endParaRPr lang="en-US" dirty="0"/>
          </a:p>
          <a:p>
            <a:r>
              <a:rPr lang="en-US" b="1" u="sng" dirty="0"/>
              <a:t>c</a:t>
            </a:r>
            <a:r>
              <a:rPr lang="en-US" b="1" u="sng" dirty="0" smtClean="0"/>
              <a:t>.)</a:t>
            </a:r>
            <a:r>
              <a:rPr lang="en-US" b="1" dirty="0"/>
              <a:t> </a:t>
            </a:r>
            <a:r>
              <a:rPr lang="en-US" b="1" u="sng" dirty="0" smtClean="0"/>
              <a:t>Setting </a:t>
            </a:r>
            <a:r>
              <a:rPr lang="en-US" b="1" u="sng" dirty="0"/>
              <a:t>up Scouting Bases</a:t>
            </a:r>
            <a:endParaRPr lang="en-US" u="sng" dirty="0"/>
          </a:p>
          <a:p>
            <a:r>
              <a:rPr lang="en-US" dirty="0"/>
              <a:t>Setting up Scouting bases in this leagues could prove beneficial because of the high </a:t>
            </a:r>
            <a:r>
              <a:rPr lang="en-US" dirty="0" smtClean="0"/>
              <a:t>Value-Efficiency, meaning a</a:t>
            </a:r>
            <a:r>
              <a:rPr lang="en-AE" dirty="0" smtClean="0"/>
              <a:t> </a:t>
            </a:r>
            <a:r>
              <a:rPr lang="en-US" dirty="0" smtClean="0"/>
              <a:t>lot of highly under-valued talents</a:t>
            </a:r>
            <a:endParaRPr lang="en-US" dirty="0"/>
          </a:p>
          <a:p>
            <a:pPr marL="342900" indent="-342900">
              <a:buFont typeface="+mj-lt"/>
              <a:buAutoNum type="arabicPeriod"/>
            </a:pPr>
            <a:r>
              <a:rPr lang="en-US" dirty="0" err="1" smtClean="0"/>
              <a:t>Liga_NOS</a:t>
            </a:r>
            <a:endParaRPr lang="en-US" dirty="0" smtClean="0"/>
          </a:p>
          <a:p>
            <a:pPr marL="342900" indent="-342900">
              <a:buFont typeface="+mj-lt"/>
              <a:buAutoNum type="arabicPeriod"/>
            </a:pPr>
            <a:r>
              <a:rPr lang="en-US" dirty="0" err="1" smtClean="0"/>
              <a:t>EFL_Championship</a:t>
            </a:r>
            <a:endParaRPr lang="en-US" dirty="0" smtClean="0"/>
          </a:p>
          <a:p>
            <a:pPr marL="342900" indent="-342900">
              <a:buFont typeface="+mj-lt"/>
              <a:buAutoNum type="arabicPeriod"/>
            </a:pPr>
            <a:r>
              <a:rPr lang="en-US" dirty="0" err="1" smtClean="0"/>
              <a:t>Brasileirao_Serie</a:t>
            </a:r>
            <a:endParaRPr lang="en-US" dirty="0" smtClean="0"/>
          </a:p>
          <a:p>
            <a:pPr marL="342900" indent="-342900">
              <a:buFont typeface="+mj-lt"/>
              <a:buAutoNum type="arabicPeriod"/>
            </a:pPr>
            <a:r>
              <a:rPr lang="en-US" dirty="0" err="1" smtClean="0"/>
              <a:t>Eredivisie</a:t>
            </a:r>
            <a:r>
              <a:rPr lang="en-US" dirty="0" smtClean="0"/>
              <a:t> </a:t>
            </a:r>
          </a:p>
          <a:p>
            <a:pPr marL="342900" indent="-342900">
              <a:buFont typeface="+mj-lt"/>
              <a:buAutoNum type="arabicPeriod"/>
            </a:pPr>
            <a:r>
              <a:rPr lang="en-US" dirty="0" smtClean="0"/>
              <a:t>LIGA_DO_BRASIL</a:t>
            </a:r>
            <a:endParaRPr lang="en-US" dirty="0"/>
          </a:p>
        </p:txBody>
      </p:sp>
    </p:spTree>
    <p:extLst>
      <p:ext uri="{BB962C8B-B14F-4D97-AF65-F5344CB8AC3E}">
        <p14:creationId xmlns:p14="http://schemas.microsoft.com/office/powerpoint/2010/main" val="26457420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D979A-4246-D35A-5579-1A0A8A93B984}"/>
              </a:ext>
            </a:extLst>
          </p:cNvPr>
          <p:cNvSpPr txBox="1"/>
          <p:nvPr/>
        </p:nvSpPr>
        <p:spPr>
          <a:xfrm>
            <a:off x="393896" y="2440542"/>
            <a:ext cx="9982236" cy="4708981"/>
          </a:xfrm>
          <a:prstGeom prst="rect">
            <a:avLst/>
          </a:prstGeom>
          <a:noFill/>
        </p:spPr>
        <p:txBody>
          <a:bodyPr wrap="square">
            <a:spAutoFit/>
          </a:bodyPr>
          <a:lstStyle>
            <a:defPPr/>
          </a:lstStyle>
          <a:p>
            <a:pPr marL="285750" indent="-285750">
              <a:buFont typeface="Arial" panose="020B0604020202020204" pitchFamily="34" charset="0"/>
              <a:buChar char="•"/>
            </a:pPr>
            <a:r>
              <a:rPr lang="en-US" sz="2000" dirty="0" err="1" smtClean="0">
                <a:solidFill>
                  <a:schemeClr val="bg1"/>
                </a:solidFill>
              </a:rPr>
              <a:t>Tottenhum</a:t>
            </a:r>
            <a:r>
              <a:rPr lang="en-US" sz="2000" dirty="0" smtClean="0">
                <a:solidFill>
                  <a:schemeClr val="bg1"/>
                </a:solidFill>
              </a:rPr>
              <a:t> Hotspurs needs </a:t>
            </a:r>
            <a:r>
              <a:rPr lang="en-US" sz="2000" dirty="0">
                <a:solidFill>
                  <a:schemeClr val="bg1"/>
                </a:solidFill>
              </a:rPr>
              <a:t>a data-driven recruitment strategy to identify young, undervalued players who will generate a positive return on investment (ROI) when signed. </a:t>
            </a:r>
            <a:r>
              <a:rPr lang="en-US" sz="2000" dirty="0" smtClean="0">
                <a:solidFill>
                  <a:schemeClr val="bg1"/>
                </a:solidFill>
              </a:rPr>
              <a:t>With </a:t>
            </a:r>
            <a:r>
              <a:rPr lang="en-US" sz="2000" dirty="0">
                <a:solidFill>
                  <a:schemeClr val="bg1"/>
                </a:solidFill>
              </a:rPr>
              <a:t>financial constraints tightening, it’s imperative to focus not just on player potential but on tangible profitability. Our goal is to develop a classification model that predicts whether signing a player will yield a profitable ROI, thereby reducing the financial risk of signing the wrong player</a:t>
            </a:r>
            <a:r>
              <a:rPr lang="en-US" sz="2000" dirty="0" smtClean="0">
                <a:solidFill>
                  <a:schemeClr val="bg1"/>
                </a:solidFill>
              </a:rPr>
              <a:t>.</a:t>
            </a:r>
          </a:p>
          <a:p>
            <a:pPr marL="285750" indent="-285750">
              <a:buFont typeface="Arial" panose="020B0604020202020204" pitchFamily="34" charset="0"/>
              <a:buChar char="•"/>
            </a:pPr>
            <a:endParaRPr lang="en-US" sz="2000" dirty="0">
              <a:solidFill>
                <a:schemeClr val="bg1"/>
              </a:solidFill>
              <a:latin typeface="Microsoft PhagsPa" panose="020B0502040204020203" pitchFamily="34" charset="0"/>
            </a:endParaRPr>
          </a:p>
          <a:p>
            <a:pPr marL="285750" indent="-285750">
              <a:buFont typeface="Arial" panose="020B0604020202020204" pitchFamily="34" charset="0"/>
              <a:buChar char="•"/>
            </a:pPr>
            <a:r>
              <a:rPr lang="en-US" sz="2000" b="1" dirty="0">
                <a:solidFill>
                  <a:srgbClr val="FF0000"/>
                </a:solidFill>
              </a:rPr>
              <a:t>Key Issue</a:t>
            </a:r>
            <a:r>
              <a:rPr lang="en-US" sz="2000" b="1" dirty="0" smtClean="0">
                <a:solidFill>
                  <a:srgbClr val="FF0000"/>
                </a:solidFill>
              </a:rPr>
              <a:t>:</a:t>
            </a:r>
          </a:p>
          <a:p>
            <a:pPr marL="285750" indent="-285750">
              <a:buFont typeface="Arial" panose="020B0604020202020204" pitchFamily="34" charset="0"/>
              <a:buChar char="•"/>
            </a:pPr>
            <a:r>
              <a:rPr lang="en-US" sz="2000" dirty="0" smtClean="0">
                <a:solidFill>
                  <a:schemeClr val="bg1"/>
                </a:solidFill>
              </a:rPr>
              <a:t>Signing </a:t>
            </a:r>
            <a:r>
              <a:rPr lang="en-US" sz="2000" dirty="0">
                <a:solidFill>
                  <a:schemeClr val="bg1"/>
                </a:solidFill>
              </a:rPr>
              <a:t>the wrong player can lead to financial losses</a:t>
            </a:r>
            <a:r>
              <a:rPr lang="en-US" sz="2000" dirty="0" smtClean="0">
                <a:solidFill>
                  <a:schemeClr val="bg1"/>
                </a:solidFill>
              </a:rPr>
              <a:t>.</a:t>
            </a: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b="1" dirty="0">
                <a:solidFill>
                  <a:srgbClr val="FF0000"/>
                </a:solidFill>
              </a:rPr>
              <a:t>Our Challenge</a:t>
            </a:r>
            <a:r>
              <a:rPr lang="en-US" sz="2000" b="1" dirty="0" smtClean="0">
                <a:solidFill>
                  <a:srgbClr val="FF0000"/>
                </a:solidFill>
              </a:rPr>
              <a:t>:</a:t>
            </a:r>
          </a:p>
          <a:p>
            <a:pPr marL="285750" indent="-285750">
              <a:buFont typeface="Arial" panose="020B0604020202020204" pitchFamily="34" charset="0"/>
              <a:buChar char="•"/>
            </a:pPr>
            <a:r>
              <a:rPr lang="en-US" sz="2000" dirty="0" smtClean="0">
                <a:solidFill>
                  <a:schemeClr val="bg1"/>
                </a:solidFill>
              </a:rPr>
              <a:t>Identify </a:t>
            </a:r>
            <a:r>
              <a:rPr lang="en-US" sz="2000" dirty="0">
                <a:solidFill>
                  <a:schemeClr val="bg1"/>
                </a:solidFill>
              </a:rPr>
              <a:t>young, undervalued players who can be signed cheaply and later resold for a profit</a:t>
            </a:r>
            <a:r>
              <a:rPr lang="en-US" sz="2000" dirty="0"/>
              <a:t>.</a:t>
            </a:r>
          </a:p>
          <a:p>
            <a:pPr marL="285750" indent="-285750">
              <a:buFont typeface="Arial" panose="020B0604020202020204" pitchFamily="34" charset="0"/>
              <a:buChar char="•"/>
            </a:pPr>
            <a:endParaRPr lang="en-US" sz="2000" dirty="0">
              <a:solidFill>
                <a:schemeClr val="bg1"/>
              </a:solidFill>
            </a:endParaRPr>
          </a:p>
          <a:p>
            <a:r>
              <a:rPr lang="en-US" sz="2000" dirty="0">
                <a:solidFill>
                  <a:schemeClr val="bg1"/>
                </a:solidFill>
                <a:latin typeface="Microsoft PhagsPa" panose="020B0502040204020203" pitchFamily="34" charset="0"/>
              </a:rPr>
              <a:t/>
            </a:r>
            <a:br>
              <a:rPr lang="en-US" sz="2000" dirty="0">
                <a:solidFill>
                  <a:schemeClr val="bg1"/>
                </a:solidFill>
                <a:latin typeface="Microsoft PhagsPa" panose="020B0502040204020203" pitchFamily="34" charset="0"/>
              </a:rPr>
            </a:br>
            <a:endParaRPr lang="en-US" sz="2000" dirty="0">
              <a:solidFill>
                <a:schemeClr val="bg1"/>
              </a:solidFill>
              <a:latin typeface="Microsoft PhagsPa" panose="020B0502040204020203" pitchFamily="34" charset="0"/>
            </a:endParaRPr>
          </a:p>
        </p:txBody>
      </p:sp>
      <p:grpSp>
        <p:nvGrpSpPr>
          <p:cNvPr id="11" name="Group 10">
            <a:extLst>
              <a:ext uri="{FF2B5EF4-FFF2-40B4-BE49-F238E27FC236}">
                <a16:creationId xmlns:a16="http://schemas.microsoft.com/office/drawing/2014/main" id="{A5246F8B-7DE8-BD4C-A0F6-0E93CBDCD1AF}"/>
              </a:ext>
            </a:extLst>
          </p:cNvPr>
          <p:cNvGrpSpPr/>
          <p:nvPr/>
        </p:nvGrpSpPr>
        <p:grpSpPr>
          <a:xfrm>
            <a:off x="4243241" y="287728"/>
            <a:ext cx="5920934" cy="1865086"/>
            <a:chOff x="0" y="4992914"/>
            <a:chExt cx="6399190" cy="1865086"/>
          </a:xfrm>
        </p:grpSpPr>
        <p:sp>
          <p:nvSpPr>
            <p:cNvPr id="10" name="Rectangle 9">
              <a:extLst>
                <a:ext uri="{FF2B5EF4-FFF2-40B4-BE49-F238E27FC236}">
                  <a16:creationId xmlns:a16="http://schemas.microsoft.com/office/drawing/2014/main" id="{757A9D73-6810-368D-49A3-6E3B75D1E4A1}"/>
                </a:ext>
              </a:extLst>
            </p:cNvPr>
            <p:cNvSpPr/>
            <p:nvPr/>
          </p:nvSpPr>
          <p:spPr>
            <a:xfrm>
              <a:off x="0" y="4992914"/>
              <a:ext cx="6399190" cy="1865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sp>
          <p:nvSpPr>
            <p:cNvPr id="5" name="TextBox 4">
              <a:extLst>
                <a:ext uri="{FF2B5EF4-FFF2-40B4-BE49-F238E27FC236}">
                  <a16:creationId xmlns:a16="http://schemas.microsoft.com/office/drawing/2014/main" id="{0B78F57C-9F0B-774F-52EB-9A4402D32B6D}"/>
                </a:ext>
              </a:extLst>
            </p:cNvPr>
            <p:cNvSpPr txBox="1"/>
            <p:nvPr/>
          </p:nvSpPr>
          <p:spPr>
            <a:xfrm>
              <a:off x="151595" y="5571514"/>
              <a:ext cx="6096000" cy="707886"/>
            </a:xfrm>
            <a:prstGeom prst="rect">
              <a:avLst/>
            </a:prstGeom>
            <a:noFill/>
          </p:spPr>
          <p:txBody>
            <a:bodyPr wrap="square">
              <a:spAutoFit/>
            </a:bodyPr>
            <a:lstStyle>
              <a:defPPr/>
            </a:lstStyle>
            <a:p>
              <a:pPr algn="ctr"/>
              <a:r>
                <a:rPr lang="en-US" sz="4000" b="1" dirty="0" smtClean="0">
                  <a:solidFill>
                    <a:schemeClr val="bg1"/>
                  </a:solidFill>
                  <a:latin typeface="Montserrat" panose="00000500000000000000" pitchFamily="2" charset="0"/>
                </a:rPr>
                <a:t>BUSINESS PROBLEM</a:t>
              </a:r>
              <a:endParaRPr lang="en-US" sz="4000" b="1" i="0" dirty="0">
                <a:solidFill>
                  <a:schemeClr val="bg1"/>
                </a:solidFill>
                <a:effectLst/>
                <a:latin typeface="Montserrat" panose="00000500000000000000" pitchFamily="2" charset="0"/>
              </a:endParaRPr>
            </a:p>
          </p:txBody>
        </p:sp>
      </p:grpSp>
      <p:grpSp>
        <p:nvGrpSpPr>
          <p:cNvPr id="9" name="Group 8">
            <a:extLst>
              <a:ext uri="{FF2B5EF4-FFF2-40B4-BE49-F238E27FC236}">
                <a16:creationId xmlns:a16="http://schemas.microsoft.com/office/drawing/2014/main" id="{86D022F9-54B0-2AE2-32FC-CD1184861DAE}"/>
              </a:ext>
            </a:extLst>
          </p:cNvPr>
          <p:cNvGrpSpPr/>
          <p:nvPr/>
        </p:nvGrpSpPr>
        <p:grpSpPr>
          <a:xfrm>
            <a:off x="0" y="0"/>
            <a:ext cx="943429" cy="1393371"/>
            <a:chOff x="0" y="0"/>
            <a:chExt cx="943429" cy="1393371"/>
          </a:xfrm>
        </p:grpSpPr>
        <p:sp>
          <p:nvSpPr>
            <p:cNvPr id="8" name="Rectangle 7">
              <a:extLst>
                <a:ext uri="{FF2B5EF4-FFF2-40B4-BE49-F238E27FC236}">
                  <a16:creationId xmlns:a16="http://schemas.microsoft.com/office/drawing/2014/main" id="{0BBFE8CB-299A-784D-4320-9756E4825EC9}"/>
                </a:ext>
              </a:extLst>
            </p:cNvPr>
            <p:cNvSpPr/>
            <p:nvPr/>
          </p:nvSpPr>
          <p:spPr>
            <a:xfrm>
              <a:off x="0" y="0"/>
              <a:ext cx="943429" cy="13933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7" name="Picture 8" descr="Tottenham Hotspur F.C. - Wikipedia">
              <a:extLst>
                <a:ext uri="{FF2B5EF4-FFF2-40B4-BE49-F238E27FC236}">
                  <a16:creationId xmlns:a16="http://schemas.microsoft.com/office/drawing/2014/main" id="{88DDED84-497F-2EEC-6BF3-36E6572CFD8F}"/>
                </a:ext>
              </a:extLst>
            </p:cNvPr>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267207" y="276985"/>
              <a:ext cx="409013" cy="839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557DC0F7-9D15-0CF8-7CF7-83E583728C48}"/>
              </a:ext>
            </a:extLst>
          </p:cNvPr>
          <p:cNvGrpSpPr/>
          <p:nvPr/>
        </p:nvGrpSpPr>
        <p:grpSpPr>
          <a:xfrm>
            <a:off x="10164175" y="-1"/>
            <a:ext cx="2032375" cy="3396558"/>
            <a:chOff x="10164175" y="-1"/>
            <a:chExt cx="2032375" cy="3396558"/>
          </a:xfrm>
        </p:grpSpPr>
        <p:sp>
          <p:nvSpPr>
            <p:cNvPr id="13" name="Freeform: Shape 12">
              <a:extLst>
                <a:ext uri="{FF2B5EF4-FFF2-40B4-BE49-F238E27FC236}">
                  <a16:creationId xmlns:a16="http://schemas.microsoft.com/office/drawing/2014/main" id="{BF2DF236-98D1-F7CC-3A10-3AFA0871B5CE}"/>
                </a:ext>
              </a:extLst>
            </p:cNvPr>
            <p:cNvSpPr/>
            <p:nvPr/>
          </p:nvSpPr>
          <p:spPr>
            <a:xfrm rot="16200000">
              <a:off x="9482084" y="682091"/>
              <a:ext cx="3396557" cy="2032375"/>
            </a:xfrm>
            <a:custGeom>
              <a:avLst/>
              <a:gdLst>
                <a:gd name="connsiteX0" fmla="*/ 3396557 w 3396557"/>
                <a:gd name="connsiteY0" fmla="*/ 0 h 2032375"/>
                <a:gd name="connsiteX1" fmla="*/ 3396557 w 3396557"/>
                <a:gd name="connsiteY1" fmla="*/ 135314 h 2032375"/>
                <a:gd name="connsiteX2" fmla="*/ 226140 w 3396557"/>
                <a:gd name="connsiteY2" fmla="*/ 2032375 h 2032375"/>
                <a:gd name="connsiteX3" fmla="*/ 0 w 3396557"/>
                <a:gd name="connsiteY3" fmla="*/ 2032375 h 2032375"/>
                <a:gd name="connsiteX4" fmla="*/ 3396557 w 3396557"/>
                <a:gd name="connsiteY4" fmla="*/ 0 h 203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6557" h="2032375">
                  <a:moveTo>
                    <a:pt x="3396557" y="0"/>
                  </a:moveTo>
                  <a:lnTo>
                    <a:pt x="3396557" y="135314"/>
                  </a:lnTo>
                  <a:lnTo>
                    <a:pt x="226140" y="2032375"/>
                  </a:lnTo>
                  <a:lnTo>
                    <a:pt x="0" y="2032375"/>
                  </a:lnTo>
                  <a:lnTo>
                    <a:pt x="3396557"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4" name="Freeform: Shape 13">
              <a:extLst>
                <a:ext uri="{FF2B5EF4-FFF2-40B4-BE49-F238E27FC236}">
                  <a16:creationId xmlns:a16="http://schemas.microsoft.com/office/drawing/2014/main" id="{BB178A97-847C-8DC3-F9C9-FF34D315EA9D}"/>
                </a:ext>
              </a:extLst>
            </p:cNvPr>
            <p:cNvSpPr/>
            <p:nvPr/>
          </p:nvSpPr>
          <p:spPr>
            <a:xfrm rot="16200000">
              <a:off x="9765175" y="610956"/>
              <a:ext cx="3042331" cy="1820419"/>
            </a:xfrm>
            <a:custGeom>
              <a:avLst/>
              <a:gdLst>
                <a:gd name="connsiteX0" fmla="*/ 3042331 w 3042331"/>
                <a:gd name="connsiteY0" fmla="*/ 0 h 1820419"/>
                <a:gd name="connsiteX1" fmla="*/ 3042331 w 3042331"/>
                <a:gd name="connsiteY1" fmla="*/ 135313 h 1820419"/>
                <a:gd name="connsiteX2" fmla="*/ 226139 w 3042331"/>
                <a:gd name="connsiteY2" fmla="*/ 1820419 h 1820419"/>
                <a:gd name="connsiteX3" fmla="*/ 0 w 3042331"/>
                <a:gd name="connsiteY3" fmla="*/ 1820419 h 1820419"/>
                <a:gd name="connsiteX4" fmla="*/ 3042331 w 3042331"/>
                <a:gd name="connsiteY4" fmla="*/ 0 h 182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331" h="1820419">
                  <a:moveTo>
                    <a:pt x="3042331" y="0"/>
                  </a:moveTo>
                  <a:lnTo>
                    <a:pt x="3042331" y="135313"/>
                  </a:lnTo>
                  <a:lnTo>
                    <a:pt x="226139" y="1820419"/>
                  </a:lnTo>
                  <a:lnTo>
                    <a:pt x="0" y="1820419"/>
                  </a:lnTo>
                  <a:lnTo>
                    <a:pt x="304233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5" name="Freeform: Shape 14">
              <a:extLst>
                <a:ext uri="{FF2B5EF4-FFF2-40B4-BE49-F238E27FC236}">
                  <a16:creationId xmlns:a16="http://schemas.microsoft.com/office/drawing/2014/main" id="{FE4604E0-3725-D2DF-8901-C55960958740}"/>
                </a:ext>
              </a:extLst>
            </p:cNvPr>
            <p:cNvSpPr/>
            <p:nvPr/>
          </p:nvSpPr>
          <p:spPr>
            <a:xfrm rot="16200000">
              <a:off x="10048265" y="539820"/>
              <a:ext cx="2688105" cy="1608464"/>
            </a:xfrm>
            <a:custGeom>
              <a:avLst/>
              <a:gdLst>
                <a:gd name="connsiteX0" fmla="*/ 2688105 w 2688105"/>
                <a:gd name="connsiteY0" fmla="*/ 0 h 1608464"/>
                <a:gd name="connsiteX1" fmla="*/ 2688105 w 2688105"/>
                <a:gd name="connsiteY1" fmla="*/ 135315 h 1608464"/>
                <a:gd name="connsiteX2" fmla="*/ 226140 w 2688105"/>
                <a:gd name="connsiteY2" fmla="*/ 1608464 h 1608464"/>
                <a:gd name="connsiteX3" fmla="*/ 0 w 2688105"/>
                <a:gd name="connsiteY3" fmla="*/ 1608464 h 1608464"/>
                <a:gd name="connsiteX4" fmla="*/ 2688105 w 2688105"/>
                <a:gd name="connsiteY4" fmla="*/ 0 h 1608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105" h="1608464">
                  <a:moveTo>
                    <a:pt x="2688105" y="0"/>
                  </a:moveTo>
                  <a:lnTo>
                    <a:pt x="2688105" y="135315"/>
                  </a:lnTo>
                  <a:lnTo>
                    <a:pt x="226140" y="1608464"/>
                  </a:lnTo>
                  <a:lnTo>
                    <a:pt x="0" y="1608464"/>
                  </a:lnTo>
                  <a:lnTo>
                    <a:pt x="268810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6" name="Freeform: Shape 15">
              <a:extLst>
                <a:ext uri="{FF2B5EF4-FFF2-40B4-BE49-F238E27FC236}">
                  <a16:creationId xmlns:a16="http://schemas.microsoft.com/office/drawing/2014/main" id="{5FE7B5C3-A6B2-F84A-D24B-D4B384B0823E}"/>
                </a:ext>
              </a:extLst>
            </p:cNvPr>
            <p:cNvSpPr/>
            <p:nvPr/>
          </p:nvSpPr>
          <p:spPr>
            <a:xfrm rot="16200000">
              <a:off x="10331357" y="468686"/>
              <a:ext cx="2333878" cy="1396507"/>
            </a:xfrm>
            <a:custGeom>
              <a:avLst/>
              <a:gdLst>
                <a:gd name="connsiteX0" fmla="*/ 2333878 w 2333878"/>
                <a:gd name="connsiteY0" fmla="*/ 0 h 1396507"/>
                <a:gd name="connsiteX1" fmla="*/ 2333878 w 2333878"/>
                <a:gd name="connsiteY1" fmla="*/ 135314 h 1396507"/>
                <a:gd name="connsiteX2" fmla="*/ 226140 w 2333878"/>
                <a:gd name="connsiteY2" fmla="*/ 1396507 h 1396507"/>
                <a:gd name="connsiteX3" fmla="*/ 0 w 2333878"/>
                <a:gd name="connsiteY3" fmla="*/ 1396507 h 1396507"/>
                <a:gd name="connsiteX4" fmla="*/ 2333878 w 2333878"/>
                <a:gd name="connsiteY4" fmla="*/ 0 h 1396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878" h="1396507">
                  <a:moveTo>
                    <a:pt x="2333878" y="0"/>
                  </a:moveTo>
                  <a:lnTo>
                    <a:pt x="2333878" y="135314"/>
                  </a:lnTo>
                  <a:lnTo>
                    <a:pt x="226140" y="1396507"/>
                  </a:lnTo>
                  <a:lnTo>
                    <a:pt x="0" y="1396507"/>
                  </a:lnTo>
                  <a:lnTo>
                    <a:pt x="233387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sp>
          <p:nvSpPr>
            <p:cNvPr id="17" name="Freeform: Shape 16">
              <a:extLst>
                <a:ext uri="{FF2B5EF4-FFF2-40B4-BE49-F238E27FC236}">
                  <a16:creationId xmlns:a16="http://schemas.microsoft.com/office/drawing/2014/main" id="{8CA880B3-4D39-4396-E7E7-C49F035C4921}"/>
                </a:ext>
              </a:extLst>
            </p:cNvPr>
            <p:cNvSpPr/>
            <p:nvPr/>
          </p:nvSpPr>
          <p:spPr>
            <a:xfrm rot="16200000">
              <a:off x="10614452" y="397549"/>
              <a:ext cx="1979647" cy="1184548"/>
            </a:xfrm>
            <a:custGeom>
              <a:avLst/>
              <a:gdLst>
                <a:gd name="connsiteX0" fmla="*/ 1979647 w 1979647"/>
                <a:gd name="connsiteY0" fmla="*/ 0 h 1184548"/>
                <a:gd name="connsiteX1" fmla="*/ 1979647 w 1979647"/>
                <a:gd name="connsiteY1" fmla="*/ 135315 h 1184548"/>
                <a:gd name="connsiteX2" fmla="*/ 226140 w 1979647"/>
                <a:gd name="connsiteY2" fmla="*/ 1184548 h 1184548"/>
                <a:gd name="connsiteX3" fmla="*/ 0 w 1979647"/>
                <a:gd name="connsiteY3" fmla="*/ 1184548 h 1184548"/>
                <a:gd name="connsiteX4" fmla="*/ 1979647 w 1979647"/>
                <a:gd name="connsiteY4" fmla="*/ 0 h 11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9647" h="1184548">
                  <a:moveTo>
                    <a:pt x="1979647" y="0"/>
                  </a:moveTo>
                  <a:lnTo>
                    <a:pt x="1979647" y="135315"/>
                  </a:lnTo>
                  <a:lnTo>
                    <a:pt x="226140" y="1184548"/>
                  </a:lnTo>
                  <a:lnTo>
                    <a:pt x="0" y="1184548"/>
                  </a:lnTo>
                  <a:lnTo>
                    <a:pt x="1979647"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IN"/>
            </a:p>
          </p:txBody>
        </p:sp>
      </p:grpSp>
    </p:spTree>
    <p:extLst>
      <p:ext uri="{BB962C8B-B14F-4D97-AF65-F5344CB8AC3E}">
        <p14:creationId xmlns:p14="http://schemas.microsoft.com/office/powerpoint/2010/main" val="354461904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C6A42B-6EFD-A5DD-C6CB-CB179A3B9C5D}"/>
              </a:ext>
            </a:extLst>
          </p:cNvPr>
          <p:cNvSpPr txBox="1"/>
          <p:nvPr/>
        </p:nvSpPr>
        <p:spPr>
          <a:xfrm>
            <a:off x="3046971" y="6192606"/>
            <a:ext cx="6098058" cy="338554"/>
          </a:xfrm>
          <a:prstGeom prst="rect">
            <a:avLst/>
          </a:prstGeom>
          <a:noFill/>
        </p:spPr>
        <p:txBody>
          <a:bodyPr wrap="square">
            <a:spAutoFit/>
          </a:bodyPr>
          <a:lstStyle>
            <a:def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1600" b="0" i="0" u="sng" strike="noStrike" kern="1200" cap="none" spc="0" normalizeH="0" baseline="0" noProof="0">
                <a:ln>
                  <a:noFill/>
                </a:ln>
                <a:solidFill>
                  <a:schemeClr val="accent1"/>
                </a:solidFill>
                <a:effectLst/>
                <a:uLnTx/>
                <a:uFillTx/>
                <a:latin typeface="Montserrat" panose="00000500000000000000" pitchFamily="2" charset="0"/>
                <a:cs typeface="Arial" panose="020B0604020202020204" pitchFamily="34" charset="0"/>
                <a:hlinkClick r:id="rId2">
                  <a:extLst>
                    <a:ext uri="{A12FA001-AC4F-418D-AE19-62706E023703}">
                      <ahyp:hlinkClr xmlns="" xmlns:ahyp="http://schemas.microsoft.com/office/drawing/2018/hyperlinkcolor" val="tx"/>
                    </a:ext>
                  </a:extLst>
                </a:hlinkClick>
              </a:rPr>
              <a:t>www.slideegg.com</a:t>
            </a:r>
            <a:endParaRPr kumimoji="0" lang="en-US" sz="1600" b="0" i="0" u="none" strike="noStrike" kern="1200" cap="none" spc="0" normalizeH="0" baseline="0" noProof="0">
              <a:ln>
                <a:noFill/>
              </a:ln>
              <a:solidFill>
                <a:schemeClr val="accent1"/>
              </a:solidFill>
              <a:effectLst/>
              <a:uLnTx/>
              <a:uFillTx/>
              <a:latin typeface="Montserrat" panose="00000500000000000000" pitchFamily="2" charset="77"/>
              <a:cs typeface="Arial" panose="020B0604020202020204" pitchFamily="34" charset="0"/>
            </a:endParaRPr>
          </a:p>
        </p:txBody>
      </p:sp>
      <p:sp>
        <p:nvSpPr>
          <p:cNvPr id="4" name="TextBox 3">
            <a:extLst>
              <a:ext uri="{FF2B5EF4-FFF2-40B4-BE49-F238E27FC236}">
                <a16:creationId xmlns:a16="http://schemas.microsoft.com/office/drawing/2014/main" id="{0D85D155-BED2-ACEB-3769-8DCFF91CDB3A}"/>
              </a:ext>
            </a:extLst>
          </p:cNvPr>
          <p:cNvSpPr txBox="1"/>
          <p:nvPr/>
        </p:nvSpPr>
        <p:spPr>
          <a:xfrm>
            <a:off x="1844822" y="1386163"/>
            <a:ext cx="8872151" cy="923330"/>
          </a:xfrm>
          <a:prstGeom prst="rect">
            <a:avLst/>
          </a:prstGeom>
          <a:noFill/>
        </p:spPr>
        <p:txBody>
          <a:bodyPr wrap="square">
            <a:spAutoFit/>
          </a:bodyPr>
          <a:lstStyle>
            <a:def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accent1"/>
                </a:solidFill>
                <a:effectLst/>
                <a:uLnTx/>
                <a:uFillTx/>
                <a:latin typeface="Montserrat" panose="00000500000000000000" pitchFamily="2" charset="0"/>
                <a:cs typeface="Arial" panose="020B0604020202020204" pitchFamily="34" charset="0"/>
              </a:rPr>
              <a:t>Thank You</a:t>
            </a:r>
            <a:r>
              <a:rPr kumimoji="0" lang="en-US" sz="5400" b="1" i="0" u="none" strike="noStrike" kern="1200" cap="none" spc="0" normalizeH="0" baseline="0" noProof="0" dirty="0" smtClean="0">
                <a:ln>
                  <a:noFill/>
                </a:ln>
                <a:solidFill>
                  <a:schemeClr val="accent1"/>
                </a:solidFill>
                <a:effectLst/>
                <a:uLnTx/>
                <a:uFillTx/>
                <a:latin typeface="Montserrat" panose="00000500000000000000" pitchFamily="2" charset="0"/>
                <a:cs typeface="Arial" panose="020B0604020202020204" pitchFamily="34" charset="0"/>
              </a:rPr>
              <a:t>!</a:t>
            </a:r>
            <a:endParaRPr kumimoji="0" lang="en-US" sz="5400" b="1" i="0" u="none" strike="noStrike" kern="1200" cap="none" spc="0" normalizeH="0" baseline="0" noProof="0" dirty="0">
              <a:ln>
                <a:noFill/>
              </a:ln>
              <a:solidFill>
                <a:schemeClr val="accent1"/>
              </a:solidFill>
              <a:effectLst/>
              <a:uLnTx/>
              <a:uFillTx/>
              <a:latin typeface="Montserrat" panose="00000500000000000000" pitchFamily="2" charset="0"/>
              <a:cs typeface="Arial" panose="020B0604020202020204" pitchFamily="34" charset="0"/>
            </a:endParaRPr>
          </a:p>
        </p:txBody>
      </p:sp>
    </p:spTree>
    <p:extLst>
      <p:ext uri="{BB962C8B-B14F-4D97-AF65-F5344CB8AC3E}">
        <p14:creationId xmlns:p14="http://schemas.microsoft.com/office/powerpoint/2010/main" val="15529658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Google Shape;2858;p60">
            <a:extLst>
              <a:ext uri="{FF2B5EF4-FFF2-40B4-BE49-F238E27FC236}">
                <a16:creationId xmlns:a16="http://schemas.microsoft.com/office/drawing/2014/main" id="{004ACA82-2580-BD1B-A527-1EB08D7EA244}"/>
              </a:ext>
            </a:extLst>
          </p:cNvPr>
          <p:cNvSpPr txBox="1"/>
          <p:nvPr/>
        </p:nvSpPr>
        <p:spPr>
          <a:xfrm>
            <a:off x="1135063" y="1309687"/>
            <a:ext cx="9921875" cy="5038103"/>
          </a:xfrm>
          <a:prstGeom prst="rect">
            <a:avLst/>
          </a:prstGeom>
        </p:spPr>
        <p:txBody>
          <a:bodyPr spcFirstLastPara="1" vert="horz" wrap="square" lIns="121900" tIns="121900" rIns="121900" bIns="121900" rtlCol="0" anchor="t" anchorCtr="0">
            <a:noAutofit/>
          </a:bodyPr>
          <a:lstStyle>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3200" dirty="0" smtClean="0"/>
              <a:t>Maximize </a:t>
            </a:r>
            <a:r>
              <a:rPr lang="en-US" sz="3200" dirty="0"/>
              <a:t>return on investment (ROI) from player signings</a:t>
            </a:r>
            <a:r>
              <a:rPr lang="en-US" sz="3200" dirty="0" smtClean="0"/>
              <a:t>.</a:t>
            </a:r>
          </a:p>
          <a:p>
            <a:pPr marL="514350" indent="-514350">
              <a:buFont typeface="+mj-lt"/>
              <a:buAutoNum type="arabicPeriod"/>
            </a:pPr>
            <a:r>
              <a:rPr lang="en-US" sz="3200" dirty="0" smtClean="0"/>
              <a:t>Enhance </a:t>
            </a:r>
            <a:r>
              <a:rPr lang="en-US" sz="3200" dirty="0"/>
              <a:t>scouting efficiency by identifying promising regions.</a:t>
            </a:r>
          </a:p>
          <a:p>
            <a:pPr marL="514350" indent="-514350">
              <a:buFont typeface="+mj-lt"/>
              <a:buAutoNum type="arabicPeriod"/>
            </a:pPr>
            <a:r>
              <a:rPr lang="en-US" sz="3200" dirty="0"/>
              <a:t>Reduce the risk of costly signings by targeting undervalued talent.</a:t>
            </a:r>
          </a:p>
          <a:p>
            <a:endParaRPr lang="en-US" dirty="0" smtClean="0"/>
          </a:p>
          <a:p>
            <a:pPr marL="0" indent="0">
              <a:buNone/>
            </a:pPr>
            <a:endParaRPr lang="en-US" dirty="0"/>
          </a:p>
          <a:p>
            <a:pPr marL="514350" indent="-514350">
              <a:buFont typeface="+mj-lt"/>
              <a:buAutoNum type="arabicPeriod"/>
            </a:pPr>
            <a:endParaRPr lang="en-US" dirty="0">
              <a:latin typeface="Microsoft PhagsPa" panose="020B0502040204020203" pitchFamily="34" charset="0"/>
            </a:endParaRPr>
          </a:p>
        </p:txBody>
      </p:sp>
      <p:sp>
        <p:nvSpPr>
          <p:cNvPr id="4" name="Rectangle 3">
            <a:extLst>
              <a:ext uri="{FF2B5EF4-FFF2-40B4-BE49-F238E27FC236}">
                <a16:creationId xmlns:a16="http://schemas.microsoft.com/office/drawing/2014/main" id="{B8EF5DFF-F009-D147-2019-CE6F1FCD190E}"/>
              </a:ext>
            </a:extLst>
          </p:cNvPr>
          <p:cNvSpPr/>
          <p:nvPr/>
        </p:nvSpPr>
        <p:spPr>
          <a:xfrm>
            <a:off x="4115363" y="663357"/>
            <a:ext cx="3953839" cy="646331"/>
          </a:xfrm>
          <a:prstGeom prst="rect">
            <a:avLst/>
          </a:prstGeom>
        </p:spPr>
        <p:txBody>
          <a:bodyPr wrap="none">
            <a:spAutoFit/>
          </a:bodyPr>
          <a:lstStyle>
            <a:defPPr/>
          </a:lstStyle>
          <a:p>
            <a:r>
              <a:rPr lang="en-US" sz="3600" b="1" u="sng" dirty="0">
                <a:solidFill>
                  <a:srgbClr val="FF0000"/>
                </a:solidFill>
              </a:rPr>
              <a:t>Business Objectives</a:t>
            </a:r>
            <a:endParaRPr lang="en-US" sz="3600" b="1" i="1" u="sng" dirty="0">
              <a:solidFill>
                <a:srgbClr val="FF0000"/>
              </a:solidFill>
              <a:latin typeface="Microsoft PhagsPa" panose="020B0502040204020203" pitchFamily="34" charset="0"/>
            </a:endParaRPr>
          </a:p>
        </p:txBody>
      </p:sp>
    </p:spTree>
    <p:extLst>
      <p:ext uri="{BB962C8B-B14F-4D97-AF65-F5344CB8AC3E}">
        <p14:creationId xmlns:p14="http://schemas.microsoft.com/office/powerpoint/2010/main" val="27837692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Google Shape;2858;p60">
            <a:extLst>
              <a:ext uri="{FF2B5EF4-FFF2-40B4-BE49-F238E27FC236}">
                <a16:creationId xmlns:a16="http://schemas.microsoft.com/office/drawing/2014/main" id="{004ACA82-2580-BD1B-A527-1EB08D7EA244}"/>
              </a:ext>
            </a:extLst>
          </p:cNvPr>
          <p:cNvSpPr txBox="1"/>
          <p:nvPr/>
        </p:nvSpPr>
        <p:spPr>
          <a:xfrm>
            <a:off x="1135063" y="1309687"/>
            <a:ext cx="9921875" cy="5038103"/>
          </a:xfrm>
          <a:prstGeom prst="rect">
            <a:avLst/>
          </a:prstGeom>
        </p:spPr>
        <p:txBody>
          <a:bodyPr spcFirstLastPara="1" vert="horz" wrap="square" lIns="121900" tIns="121900" rIns="121900" bIns="121900" rtlCol="0" anchor="t" anchorCtr="0">
            <a:noAutofit/>
          </a:bodyPr>
          <a:lstStyle>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rgbClr val="FF0000"/>
                </a:solidFill>
              </a:rPr>
              <a:t>1. Financial </a:t>
            </a:r>
            <a:r>
              <a:rPr lang="en-US" b="1" dirty="0">
                <a:solidFill>
                  <a:srgbClr val="FF0000"/>
                </a:solidFill>
              </a:rPr>
              <a:t>Efficiency</a:t>
            </a:r>
            <a:r>
              <a:rPr lang="en-US" b="1" dirty="0" smtClean="0">
                <a:solidFill>
                  <a:srgbClr val="FF0000"/>
                </a:solidFill>
              </a:rPr>
              <a:t>:</a:t>
            </a:r>
          </a:p>
          <a:p>
            <a:pPr marL="0" indent="0">
              <a:buNone/>
            </a:pPr>
            <a:r>
              <a:rPr lang="en-US" dirty="0" smtClean="0"/>
              <a:t>Avoid </a:t>
            </a:r>
            <a:r>
              <a:rPr lang="en-US" dirty="0"/>
              <a:t>overspending on players whose market values do not reflect their true potential</a:t>
            </a:r>
            <a:r>
              <a:rPr lang="en-US" dirty="0" smtClean="0"/>
              <a:t>.</a:t>
            </a:r>
          </a:p>
          <a:p>
            <a:pPr marL="0" indent="0">
              <a:buNone/>
            </a:pPr>
            <a:r>
              <a:rPr lang="en-US" b="1" dirty="0" smtClean="0">
                <a:solidFill>
                  <a:srgbClr val="FF0000"/>
                </a:solidFill>
              </a:rPr>
              <a:t>2. Competitive </a:t>
            </a:r>
            <a:r>
              <a:rPr lang="en-US" b="1" dirty="0">
                <a:solidFill>
                  <a:srgbClr val="FF0000"/>
                </a:solidFill>
              </a:rPr>
              <a:t>Edge</a:t>
            </a:r>
            <a:r>
              <a:rPr lang="en-US" b="1" dirty="0" smtClean="0">
                <a:solidFill>
                  <a:srgbClr val="FF0000"/>
                </a:solidFill>
              </a:rPr>
              <a:t>:</a:t>
            </a:r>
          </a:p>
          <a:p>
            <a:pPr marL="0" indent="0">
              <a:buNone/>
            </a:pPr>
            <a:r>
              <a:rPr lang="en-US" dirty="0" smtClean="0"/>
              <a:t>Secure </a:t>
            </a:r>
            <a:r>
              <a:rPr lang="en-US" dirty="0"/>
              <a:t>hidden gems that can drive on-field success and revenue through future transfers</a:t>
            </a:r>
            <a:r>
              <a:rPr lang="en-US" dirty="0" smtClean="0"/>
              <a:t>.</a:t>
            </a:r>
          </a:p>
          <a:p>
            <a:pPr marL="0" indent="0">
              <a:buNone/>
            </a:pPr>
            <a:r>
              <a:rPr lang="en-US" b="1" dirty="0" smtClean="0">
                <a:solidFill>
                  <a:srgbClr val="FF0000"/>
                </a:solidFill>
              </a:rPr>
              <a:t>3.Strategic </a:t>
            </a:r>
            <a:r>
              <a:rPr lang="en-US" b="1" dirty="0">
                <a:solidFill>
                  <a:srgbClr val="FF0000"/>
                </a:solidFill>
              </a:rPr>
              <a:t>Scouting</a:t>
            </a:r>
            <a:r>
              <a:rPr lang="en-US" b="1" dirty="0" smtClean="0">
                <a:solidFill>
                  <a:srgbClr val="FF0000"/>
                </a:solidFill>
              </a:rPr>
              <a:t>:</a:t>
            </a:r>
          </a:p>
          <a:p>
            <a:pPr marL="0" indent="0">
              <a:buNone/>
            </a:pPr>
            <a:r>
              <a:rPr lang="en-US" dirty="0" smtClean="0"/>
              <a:t>Focus </a:t>
            </a:r>
            <a:r>
              <a:rPr lang="en-US" dirty="0"/>
              <a:t>resources on regions that consistently produce profitable signings.</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514350" indent="-514350">
              <a:buFont typeface="+mj-lt"/>
              <a:buAutoNum type="arabicPeriod"/>
            </a:pPr>
            <a:endParaRPr lang="en-US" dirty="0">
              <a:latin typeface="Microsoft PhagsPa" panose="020B0502040204020203" pitchFamily="34" charset="0"/>
            </a:endParaRPr>
          </a:p>
        </p:txBody>
      </p:sp>
      <p:sp>
        <p:nvSpPr>
          <p:cNvPr id="4" name="Rectangle 3">
            <a:extLst>
              <a:ext uri="{FF2B5EF4-FFF2-40B4-BE49-F238E27FC236}">
                <a16:creationId xmlns:a16="http://schemas.microsoft.com/office/drawing/2014/main" id="{B8EF5DFF-F009-D147-2019-CE6F1FCD190E}"/>
              </a:ext>
            </a:extLst>
          </p:cNvPr>
          <p:cNvSpPr/>
          <p:nvPr/>
        </p:nvSpPr>
        <p:spPr>
          <a:xfrm>
            <a:off x="4115363" y="663357"/>
            <a:ext cx="4891404" cy="646331"/>
          </a:xfrm>
          <a:prstGeom prst="rect">
            <a:avLst/>
          </a:prstGeom>
        </p:spPr>
        <p:txBody>
          <a:bodyPr wrap="none">
            <a:spAutoFit/>
          </a:bodyPr>
          <a:lstStyle>
            <a:defPPr/>
          </a:lstStyle>
          <a:p>
            <a:r>
              <a:rPr lang="en-US" sz="3600" dirty="0"/>
              <a:t>Why Solve This Problem?</a:t>
            </a:r>
            <a:endParaRPr lang="en-US" sz="3600" b="1" i="1" u="sng" dirty="0">
              <a:solidFill>
                <a:srgbClr val="FF0000"/>
              </a:solidFill>
              <a:latin typeface="Microsoft PhagsPa" panose="020B0502040204020203" pitchFamily="34" charset="0"/>
            </a:endParaRPr>
          </a:p>
        </p:txBody>
      </p:sp>
    </p:spTree>
    <p:extLst>
      <p:ext uri="{BB962C8B-B14F-4D97-AF65-F5344CB8AC3E}">
        <p14:creationId xmlns:p14="http://schemas.microsoft.com/office/powerpoint/2010/main" val="42763147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Google Shape;2858;p60">
            <a:extLst>
              <a:ext uri="{FF2B5EF4-FFF2-40B4-BE49-F238E27FC236}">
                <a16:creationId xmlns:a16="http://schemas.microsoft.com/office/drawing/2014/main" id="{004ACA82-2580-BD1B-A527-1EB08D7EA244}"/>
              </a:ext>
            </a:extLst>
          </p:cNvPr>
          <p:cNvSpPr txBox="1"/>
          <p:nvPr/>
        </p:nvSpPr>
        <p:spPr>
          <a:xfrm>
            <a:off x="1135063" y="1309687"/>
            <a:ext cx="9921875" cy="5038103"/>
          </a:xfrm>
          <a:prstGeom prst="rect">
            <a:avLst/>
          </a:prstGeom>
        </p:spPr>
        <p:txBody>
          <a:bodyPr spcFirstLastPara="1" vert="horz" wrap="square" lIns="121900" tIns="121900" rIns="121900" bIns="121900" rtlCol="0" anchor="t" anchorCtr="0">
            <a:noAutofit/>
          </a:bodyPr>
          <a:lstStyle>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Data Utilization</a:t>
            </a:r>
            <a:r>
              <a:rPr lang="en-US" b="1" dirty="0" smtClean="0">
                <a:solidFill>
                  <a:srgbClr val="FF0000"/>
                </a:solidFill>
              </a:rPr>
              <a:t>:</a:t>
            </a:r>
          </a:p>
          <a:p>
            <a:r>
              <a:rPr lang="en-US" dirty="0" smtClean="0"/>
              <a:t>Leverage </a:t>
            </a:r>
            <a:r>
              <a:rPr lang="en-US" dirty="0"/>
              <a:t>the extensive FIFA 18 dataset to inform decision-making.</a:t>
            </a:r>
          </a:p>
          <a:p>
            <a:r>
              <a:rPr lang="en-US" b="1" dirty="0">
                <a:solidFill>
                  <a:srgbClr val="FF0000"/>
                </a:solidFill>
              </a:rPr>
              <a:t>Analytical Focus</a:t>
            </a:r>
            <a:r>
              <a:rPr lang="en-US" b="1" dirty="0" smtClean="0">
                <a:solidFill>
                  <a:srgbClr val="FF0000"/>
                </a:solidFill>
              </a:rPr>
              <a:t>:</a:t>
            </a:r>
          </a:p>
          <a:p>
            <a:r>
              <a:rPr lang="en-US" dirty="0" smtClean="0"/>
              <a:t>Use </a:t>
            </a:r>
            <a:r>
              <a:rPr lang="en-US" dirty="0"/>
              <a:t>statistical and machine learning models to predict player profitability.</a:t>
            </a:r>
          </a:p>
          <a:p>
            <a:r>
              <a:rPr lang="en-US" b="1" dirty="0">
                <a:solidFill>
                  <a:srgbClr val="FF0000"/>
                </a:solidFill>
              </a:rPr>
              <a:t>Outcome</a:t>
            </a:r>
            <a:r>
              <a:rPr lang="en-US" b="1" dirty="0" smtClean="0">
                <a:solidFill>
                  <a:srgbClr val="FF0000"/>
                </a:solidFill>
              </a:rPr>
              <a:t>:</a:t>
            </a:r>
          </a:p>
          <a:p>
            <a:r>
              <a:rPr lang="en-US" dirty="0" smtClean="0"/>
              <a:t>A </a:t>
            </a:r>
            <a:r>
              <a:rPr lang="en-US" dirty="0"/>
              <a:t>clear, actionable recommendation on which players to target.</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514350" indent="-514350">
              <a:buFont typeface="+mj-lt"/>
              <a:buAutoNum type="arabicPeriod"/>
            </a:pPr>
            <a:endParaRPr lang="en-US" dirty="0">
              <a:latin typeface="Microsoft PhagsPa" panose="020B0502040204020203" pitchFamily="34" charset="0"/>
            </a:endParaRPr>
          </a:p>
        </p:txBody>
      </p:sp>
      <p:sp>
        <p:nvSpPr>
          <p:cNvPr id="4" name="Rectangle 3">
            <a:extLst>
              <a:ext uri="{FF2B5EF4-FFF2-40B4-BE49-F238E27FC236}">
                <a16:creationId xmlns:a16="http://schemas.microsoft.com/office/drawing/2014/main" id="{B8EF5DFF-F009-D147-2019-CE6F1FCD190E}"/>
              </a:ext>
            </a:extLst>
          </p:cNvPr>
          <p:cNvSpPr/>
          <p:nvPr/>
        </p:nvSpPr>
        <p:spPr>
          <a:xfrm>
            <a:off x="4115363" y="663357"/>
            <a:ext cx="3098092" cy="646331"/>
          </a:xfrm>
          <a:prstGeom prst="rect">
            <a:avLst/>
          </a:prstGeom>
        </p:spPr>
        <p:txBody>
          <a:bodyPr wrap="none">
            <a:spAutoFit/>
          </a:bodyPr>
          <a:lstStyle>
            <a:defPPr/>
          </a:lstStyle>
          <a:p>
            <a:r>
              <a:rPr lang="en-US" sz="3600" b="1" u="sng" dirty="0"/>
              <a:t>Our Approach: </a:t>
            </a:r>
            <a:endParaRPr lang="en-US" sz="3600" b="1" i="1" u="sng" dirty="0">
              <a:solidFill>
                <a:srgbClr val="FF0000"/>
              </a:solidFill>
              <a:latin typeface="Microsoft PhagsPa" panose="020B0502040204020203" pitchFamily="34" charset="0"/>
            </a:endParaRPr>
          </a:p>
        </p:txBody>
      </p:sp>
    </p:spTree>
    <p:extLst>
      <p:ext uri="{BB962C8B-B14F-4D97-AF65-F5344CB8AC3E}">
        <p14:creationId xmlns:p14="http://schemas.microsoft.com/office/powerpoint/2010/main" val="15738909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Google Shape;2858;p60">
            <a:extLst>
              <a:ext uri="{FF2B5EF4-FFF2-40B4-BE49-F238E27FC236}">
                <a16:creationId xmlns:a16="http://schemas.microsoft.com/office/drawing/2014/main" id="{004ACA82-2580-BD1B-A527-1EB08D7EA244}"/>
              </a:ext>
            </a:extLst>
          </p:cNvPr>
          <p:cNvSpPr txBox="1"/>
          <p:nvPr/>
        </p:nvSpPr>
        <p:spPr>
          <a:xfrm>
            <a:off x="1135063" y="1309687"/>
            <a:ext cx="9921875" cy="5038103"/>
          </a:xfrm>
          <a:prstGeom prst="rect">
            <a:avLst/>
          </a:prstGeom>
        </p:spPr>
        <p:txBody>
          <a:bodyPr spcFirstLastPara="1" vert="horz" wrap="square" lIns="121900" tIns="121900" rIns="121900" bIns="121900" rtlCol="0" anchor="t" anchorCtr="0">
            <a:noAutofit/>
          </a:bodyPr>
          <a:lstStyle>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sz="2200" b="1" dirty="0" smtClean="0">
                <a:solidFill>
                  <a:srgbClr val="FF0000"/>
                </a:solidFill>
              </a:rPr>
              <a:t>What’s </a:t>
            </a:r>
            <a:r>
              <a:rPr lang="en-US" sz="2200" b="1" dirty="0">
                <a:solidFill>
                  <a:srgbClr val="FF0000"/>
                </a:solidFill>
              </a:rPr>
              <a:t>Included</a:t>
            </a:r>
            <a:r>
              <a:rPr lang="en-US" sz="2200" b="1" dirty="0" smtClean="0">
                <a:solidFill>
                  <a:srgbClr val="FF0000"/>
                </a:solidFill>
              </a:rPr>
              <a:t>:</a:t>
            </a:r>
          </a:p>
          <a:p>
            <a:r>
              <a:rPr lang="en-US" sz="2200" dirty="0"/>
              <a:t>In FIFA, Player Attributes are the data and information that determine the quality and the feature of a player’s technical skills, behaviors, and performance on the pitch.</a:t>
            </a:r>
            <a:endParaRPr lang="en-US" sz="2200" b="1" dirty="0" smtClean="0">
              <a:solidFill>
                <a:srgbClr val="FF0000"/>
              </a:solidFill>
            </a:endParaRPr>
          </a:p>
          <a:p>
            <a:r>
              <a:rPr lang="en-US" sz="2200" dirty="0" smtClean="0"/>
              <a:t>Player </a:t>
            </a:r>
            <a:r>
              <a:rPr lang="en-US" sz="2200" dirty="0"/>
              <a:t>attributes such as age, overall rating, potential, skills, and market value</a:t>
            </a:r>
            <a:r>
              <a:rPr lang="en-US" sz="2200" dirty="0" smtClean="0"/>
              <a:t>.</a:t>
            </a:r>
          </a:p>
          <a:p>
            <a:r>
              <a:rPr lang="en-US" sz="2200" dirty="0"/>
              <a:t> each player has a collection of attributes rated from 0 to 99 each</a:t>
            </a:r>
          </a:p>
          <a:p>
            <a:pPr marL="0" indent="0">
              <a:buNone/>
            </a:pPr>
            <a:r>
              <a:rPr lang="en-US" sz="2200" b="1" dirty="0" smtClean="0">
                <a:solidFill>
                  <a:srgbClr val="FF0000"/>
                </a:solidFill>
              </a:rPr>
              <a:t>2. Why </a:t>
            </a:r>
            <a:r>
              <a:rPr lang="en-US" sz="2200" b="1" dirty="0">
                <a:solidFill>
                  <a:srgbClr val="FF0000"/>
                </a:solidFill>
              </a:rPr>
              <a:t>It’s Valuable</a:t>
            </a:r>
            <a:r>
              <a:rPr lang="en-US" sz="2200" b="1" dirty="0" smtClean="0">
                <a:solidFill>
                  <a:srgbClr val="FF0000"/>
                </a:solidFill>
              </a:rPr>
              <a:t>:</a:t>
            </a:r>
          </a:p>
          <a:p>
            <a:r>
              <a:rPr lang="en-US" sz="2200" dirty="0" smtClean="0"/>
              <a:t>Provides </a:t>
            </a:r>
            <a:r>
              <a:rPr lang="en-US" sz="2200" dirty="0"/>
              <a:t>detailed, quantifiable measures of player performance and market </a:t>
            </a:r>
            <a:r>
              <a:rPr lang="en-US" sz="2200" dirty="0" smtClean="0"/>
              <a:t>trends.</a:t>
            </a:r>
          </a:p>
          <a:p>
            <a:pPr marL="0" indent="0">
              <a:buNone/>
            </a:pPr>
            <a:r>
              <a:rPr lang="en-US" sz="2200" b="1" dirty="0" smtClean="0">
                <a:solidFill>
                  <a:srgbClr val="FF0000"/>
                </a:solidFill>
              </a:rPr>
              <a:t>3. Application:</a:t>
            </a:r>
          </a:p>
          <a:p>
            <a:r>
              <a:rPr lang="en-US" sz="2200" dirty="0" smtClean="0"/>
              <a:t>Forms </a:t>
            </a:r>
            <a:r>
              <a:rPr lang="en-US" sz="2200" dirty="0"/>
              <a:t>the foundation for our predictive modeling and scouting analysis.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smtClean="0"/>
          </a:p>
          <a:p>
            <a:pPr marL="0" indent="0">
              <a:buNone/>
            </a:pPr>
            <a:endParaRPr lang="en-US" sz="2200" dirty="0"/>
          </a:p>
          <a:p>
            <a:pPr marL="514350" indent="-514350">
              <a:buFont typeface="+mj-lt"/>
              <a:buAutoNum type="arabicPeriod"/>
            </a:pPr>
            <a:endParaRPr lang="en-US" sz="2200" dirty="0">
              <a:latin typeface="Microsoft PhagsPa" panose="020B0502040204020203" pitchFamily="34" charset="0"/>
            </a:endParaRPr>
          </a:p>
        </p:txBody>
      </p:sp>
      <p:sp>
        <p:nvSpPr>
          <p:cNvPr id="4" name="Rectangle 3">
            <a:extLst>
              <a:ext uri="{FF2B5EF4-FFF2-40B4-BE49-F238E27FC236}">
                <a16:creationId xmlns:a16="http://schemas.microsoft.com/office/drawing/2014/main" id="{B8EF5DFF-F009-D147-2019-CE6F1FCD190E}"/>
              </a:ext>
            </a:extLst>
          </p:cNvPr>
          <p:cNvSpPr/>
          <p:nvPr/>
        </p:nvSpPr>
        <p:spPr>
          <a:xfrm>
            <a:off x="4115363" y="663357"/>
            <a:ext cx="4551246" cy="646331"/>
          </a:xfrm>
          <a:prstGeom prst="rect">
            <a:avLst/>
          </a:prstGeom>
        </p:spPr>
        <p:txBody>
          <a:bodyPr wrap="none">
            <a:spAutoFit/>
          </a:bodyPr>
          <a:lstStyle>
            <a:defPPr/>
          </a:lstStyle>
          <a:p>
            <a:r>
              <a:rPr lang="en-US" sz="3600" b="1" u="sng" dirty="0" smtClean="0">
                <a:latin typeface="Microsoft PhagsPa" panose="020B0502040204020203" pitchFamily="34" charset="0"/>
              </a:rPr>
              <a:t>Data Understanding</a:t>
            </a:r>
            <a:endParaRPr lang="en-US" sz="3600" b="1" u="sng" dirty="0">
              <a:latin typeface="Microsoft PhagsPa" panose="020B0502040204020203" pitchFamily="34" charset="0"/>
            </a:endParaRPr>
          </a:p>
        </p:txBody>
      </p:sp>
    </p:spTree>
    <p:extLst>
      <p:ext uri="{BB962C8B-B14F-4D97-AF65-F5344CB8AC3E}">
        <p14:creationId xmlns:p14="http://schemas.microsoft.com/office/powerpoint/2010/main" val="41253733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1F8426-9B20-DE7D-A9CA-2150609313D0}"/>
              </a:ext>
            </a:extLst>
          </p:cNvPr>
          <p:cNvSpPr/>
          <p:nvPr/>
        </p:nvSpPr>
        <p:spPr>
          <a:xfrm>
            <a:off x="2675835" y="656221"/>
            <a:ext cx="3919663" cy="646331"/>
          </a:xfrm>
          <a:prstGeom prst="rect">
            <a:avLst/>
          </a:prstGeom>
        </p:spPr>
        <p:txBody>
          <a:bodyPr wrap="none">
            <a:spAutoFit/>
          </a:bodyPr>
          <a:lstStyle>
            <a:defPPr/>
          </a:lstStyle>
          <a:p>
            <a:r>
              <a:rPr lang="en-US" sz="3600" dirty="0" smtClean="0">
                <a:solidFill>
                  <a:srgbClr val="FF0000"/>
                </a:solidFill>
                <a:latin typeface="Microsoft PhagsPa" panose="020B0502040204020203" pitchFamily="34" charset="0"/>
                <a:cs typeface="Arial" panose="020B0604020202020204" pitchFamily="34" charset="0"/>
              </a:rPr>
              <a:t>TARGET VARIABLE</a:t>
            </a:r>
            <a:endParaRPr lang="en-US" sz="3600" dirty="0">
              <a:solidFill>
                <a:srgbClr val="FF0000"/>
              </a:solidFill>
              <a:latin typeface="Microsoft PhagsPa"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BD88BAB7-BC3F-0B57-C880-B00ED9F099E0}"/>
              </a:ext>
            </a:extLst>
          </p:cNvPr>
          <p:cNvSpPr/>
          <p:nvPr/>
        </p:nvSpPr>
        <p:spPr>
          <a:xfrm>
            <a:off x="1581152" y="1413230"/>
            <a:ext cx="9029700" cy="4893647"/>
          </a:xfrm>
          <a:prstGeom prst="rect">
            <a:avLst/>
          </a:prstGeom>
        </p:spPr>
        <p:txBody>
          <a:bodyPr wrap="square">
            <a:spAutoFit/>
          </a:bodyPr>
          <a:lstStyle>
            <a:defPPr/>
          </a:lstStyle>
          <a:p>
            <a:r>
              <a:rPr lang="en-US" sz="2400" dirty="0"/>
              <a:t>Target : </a:t>
            </a:r>
            <a:r>
              <a:rPr lang="en-US" sz="2400" b="1" dirty="0"/>
              <a:t>Profitability (Yes/No)</a:t>
            </a:r>
            <a:r>
              <a:rPr lang="en-US" sz="2400" dirty="0"/>
              <a:t> based on </a:t>
            </a:r>
            <a:r>
              <a:rPr lang="en-US" sz="2400" b="1" u="sng" dirty="0"/>
              <a:t>Return on Investment (ROI</a:t>
            </a:r>
            <a:r>
              <a:rPr lang="en-US" sz="2400" dirty="0" smtClean="0"/>
              <a:t>).</a:t>
            </a:r>
          </a:p>
          <a:p>
            <a:endParaRPr lang="en-US" sz="2400" u="sng" dirty="0" smtClean="0"/>
          </a:p>
          <a:p>
            <a:r>
              <a:rPr lang="en-US" sz="2400" dirty="0" smtClean="0"/>
              <a:t>Metric will be Feature engineered into dataset through the formula:</a:t>
            </a:r>
          </a:p>
          <a:p>
            <a:endParaRPr lang="en-US" sz="2400" dirty="0"/>
          </a:p>
          <a:p>
            <a:r>
              <a:rPr lang="en-US" sz="2400" dirty="0" smtClean="0"/>
              <a:t>[</a:t>
            </a:r>
            <a:r>
              <a:rPr lang="en-US" sz="2400" b="1" dirty="0" smtClean="0"/>
              <a:t>ROI </a:t>
            </a:r>
            <a:r>
              <a:rPr lang="en-US" sz="2400" b="1" dirty="0"/>
              <a:t>= </a:t>
            </a:r>
            <a:r>
              <a:rPr lang="en-US" sz="2400" b="1" dirty="0" smtClean="0"/>
              <a:t>(</a:t>
            </a:r>
            <a:r>
              <a:rPr lang="en-US" sz="2400" b="1" dirty="0" err="1" smtClean="0"/>
              <a:t>Predicted_Resale_Value</a:t>
            </a:r>
            <a:r>
              <a:rPr lang="en-US" sz="2400" b="1" dirty="0" smtClean="0"/>
              <a:t> </a:t>
            </a:r>
            <a:r>
              <a:rPr lang="en-US" sz="2400" b="1" dirty="0"/>
              <a:t>- </a:t>
            </a:r>
            <a:r>
              <a:rPr lang="en-US" sz="2400" b="1" dirty="0" err="1" smtClean="0"/>
              <a:t>Purchase_Price</a:t>
            </a:r>
            <a:r>
              <a:rPr lang="en-US" sz="2400" b="1" dirty="0" smtClean="0"/>
              <a:t>) / </a:t>
            </a:r>
            <a:r>
              <a:rPr lang="en-US" sz="2400" b="1" dirty="0" err="1" smtClean="0"/>
              <a:t>Purchase_Price</a:t>
            </a:r>
            <a:r>
              <a:rPr lang="en-US" sz="2400" dirty="0" smtClean="0"/>
              <a:t>]</a:t>
            </a:r>
          </a:p>
          <a:p>
            <a:endParaRPr lang="en-US" sz="2400" dirty="0"/>
          </a:p>
          <a:p>
            <a:r>
              <a:rPr lang="en-US" sz="2400" dirty="0"/>
              <a:t>Binary Classification:</a:t>
            </a:r>
          </a:p>
          <a:p>
            <a:r>
              <a:rPr lang="en-US" sz="2400" b="1" dirty="0"/>
              <a:t>1 (Profitable)</a:t>
            </a:r>
            <a:r>
              <a:rPr lang="en-US" sz="2400" dirty="0"/>
              <a:t>: If the Profitability Ratio is above a certain threshold (e.g., 20% profit</a:t>
            </a:r>
            <a:r>
              <a:rPr lang="en-US" sz="2400" dirty="0" smtClean="0"/>
              <a:t>).</a:t>
            </a:r>
          </a:p>
          <a:p>
            <a:endParaRPr lang="en-US" sz="2400" dirty="0"/>
          </a:p>
          <a:p>
            <a:r>
              <a:rPr lang="en-US" sz="2400" b="1" dirty="0"/>
              <a:t>0 (Not Profitable)</a:t>
            </a:r>
            <a:r>
              <a:rPr lang="en-US" sz="2400" dirty="0"/>
              <a:t>: This metric not only quantifies potential financial gain but also aligns directly with your club’s objective to avoid costly mistakes.</a:t>
            </a:r>
          </a:p>
        </p:txBody>
      </p:sp>
    </p:spTree>
    <p:extLst>
      <p:ext uri="{BB962C8B-B14F-4D97-AF65-F5344CB8AC3E}">
        <p14:creationId xmlns:p14="http://schemas.microsoft.com/office/powerpoint/2010/main" val="178136546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16BC8-F51E-C81C-F9FB-F26BAC6BF02C}"/>
              </a:ext>
            </a:extLst>
          </p:cNvPr>
          <p:cNvSpPr txBox="1"/>
          <p:nvPr/>
        </p:nvSpPr>
        <p:spPr>
          <a:xfrm>
            <a:off x="0" y="396872"/>
            <a:ext cx="12192000" cy="646331"/>
          </a:xfrm>
          <a:prstGeom prst="rect">
            <a:avLst/>
          </a:prstGeom>
          <a:noFill/>
        </p:spPr>
        <p:txBody>
          <a:bodyPr wrap="square" rtlCol="0">
            <a:spAutoFit/>
          </a:bodyPr>
          <a:lstStyle>
            <a:defPPr/>
          </a:lstStyle>
          <a:p>
            <a:pPr algn="ctr">
              <a:defRPr/>
            </a:pPr>
            <a:r>
              <a:rPr lang="en-US" sz="3600" b="1" dirty="0" smtClean="0">
                <a:solidFill>
                  <a:schemeClr val="accent1"/>
                </a:solidFill>
                <a:latin typeface="Montserrat" panose="00000500000000000000" pitchFamily="2" charset="0"/>
                <a:ea typeface="Cambria" panose="02040503050406030204" pitchFamily="18" charset="0"/>
              </a:rPr>
              <a:t>Why ROI?</a:t>
            </a:r>
            <a:endParaRPr lang="en-US" sz="3600" b="1" dirty="0">
              <a:solidFill>
                <a:schemeClr val="accent1"/>
              </a:solidFill>
              <a:latin typeface="Montserrat" panose="00000500000000000000" pitchFamily="2" charset="0"/>
              <a:ea typeface="Cambria" panose="02040503050406030204" pitchFamily="18" charset="0"/>
            </a:endParaRPr>
          </a:p>
        </p:txBody>
      </p:sp>
      <p:sp>
        <p:nvSpPr>
          <p:cNvPr id="246" name="Rectangle 245">
            <a:extLst>
              <a:ext uri="{FF2B5EF4-FFF2-40B4-BE49-F238E27FC236}">
                <a16:creationId xmlns:a16="http://schemas.microsoft.com/office/drawing/2014/main" id="{BD88BAB7-BC3F-0B57-C880-B00ED9F099E0}"/>
              </a:ext>
            </a:extLst>
          </p:cNvPr>
          <p:cNvSpPr/>
          <p:nvPr/>
        </p:nvSpPr>
        <p:spPr>
          <a:xfrm>
            <a:off x="1581152" y="1413230"/>
            <a:ext cx="9029700" cy="3416320"/>
          </a:xfrm>
          <a:prstGeom prst="rect">
            <a:avLst/>
          </a:prstGeom>
        </p:spPr>
        <p:txBody>
          <a:bodyPr wrap="square">
            <a:spAutoFit/>
          </a:bodyPr>
          <a:lstStyle>
            <a:defPPr/>
          </a:lstStyle>
          <a:p>
            <a:pPr marL="285750" indent="-285750">
              <a:buFont typeface="Arial" panose="020B0604020202020204" pitchFamily="34" charset="0"/>
              <a:buChar char="•"/>
            </a:pPr>
            <a:r>
              <a:rPr lang="en-US" sz="2400" b="1" dirty="0" smtClean="0">
                <a:solidFill>
                  <a:srgbClr val="FF0000"/>
                </a:solidFill>
              </a:rPr>
              <a:t>Direct </a:t>
            </a:r>
            <a:r>
              <a:rPr lang="en-US" sz="2400" b="1" dirty="0">
                <a:solidFill>
                  <a:srgbClr val="FF0000"/>
                </a:solidFill>
              </a:rPr>
              <a:t>Business Relevance</a:t>
            </a:r>
            <a:r>
              <a:rPr lang="en-US" sz="2400" b="1" dirty="0" smtClean="0">
                <a:solidFill>
                  <a:srgbClr val="FF0000"/>
                </a:solidFill>
              </a:rPr>
              <a:t>:</a:t>
            </a:r>
            <a:endParaRPr lang="en-US" sz="2400" b="1" dirty="0" smtClean="0">
              <a:solidFill>
                <a:schemeClr val="bg1"/>
              </a:solidFill>
            </a:endParaRPr>
          </a:p>
          <a:p>
            <a:r>
              <a:rPr lang="en-US" sz="2400" dirty="0" smtClean="0"/>
              <a:t>ROI </a:t>
            </a:r>
            <a:r>
              <a:rPr lang="en-US" sz="2400" dirty="0"/>
              <a:t>translates the model’s output into a financial metric, ensuring that recruitment decisions align with the club’s profit </a:t>
            </a:r>
            <a:r>
              <a:rPr lang="en-US" sz="2400" dirty="0" smtClean="0"/>
              <a:t>goals.</a:t>
            </a:r>
          </a:p>
          <a:p>
            <a:pPr marL="285750" indent="-285750">
              <a:buFont typeface="Arial" panose="020B0604020202020204" pitchFamily="34" charset="0"/>
              <a:buChar char="•"/>
            </a:pPr>
            <a:r>
              <a:rPr lang="en-US" sz="2400" b="1" dirty="0" smtClean="0">
                <a:solidFill>
                  <a:srgbClr val="FF0000"/>
                </a:solidFill>
              </a:rPr>
              <a:t>Risk </a:t>
            </a:r>
            <a:r>
              <a:rPr lang="en-US" sz="2400" b="1" dirty="0">
                <a:solidFill>
                  <a:srgbClr val="FF0000"/>
                </a:solidFill>
              </a:rPr>
              <a:t>Management:</a:t>
            </a:r>
            <a:r>
              <a:rPr lang="en-US" sz="2400" dirty="0">
                <a:solidFill>
                  <a:srgbClr val="FF0000"/>
                </a:solidFill>
              </a:rPr>
              <a:t> </a:t>
            </a:r>
            <a:endParaRPr lang="en-US" sz="2400" dirty="0" smtClean="0">
              <a:solidFill>
                <a:schemeClr val="bg1"/>
              </a:solidFill>
            </a:endParaRPr>
          </a:p>
          <a:p>
            <a:r>
              <a:rPr lang="en-US" sz="2400" dirty="0" smtClean="0"/>
              <a:t>It </a:t>
            </a:r>
            <a:r>
              <a:rPr lang="en-US" sz="2400" dirty="0"/>
              <a:t>minimizes the risk of costly signings by highlighting players who promise significant future </a:t>
            </a:r>
            <a:r>
              <a:rPr lang="en-US" sz="2400" dirty="0" smtClean="0"/>
              <a:t>returns.</a:t>
            </a:r>
          </a:p>
          <a:p>
            <a:pPr marL="285750" indent="-285750">
              <a:buFont typeface="Arial" panose="020B0604020202020204" pitchFamily="34" charset="0"/>
              <a:buChar char="•"/>
            </a:pPr>
            <a:r>
              <a:rPr lang="en-US" sz="2400" b="1" dirty="0" smtClean="0">
                <a:solidFill>
                  <a:srgbClr val="FF0000"/>
                </a:solidFill>
              </a:rPr>
              <a:t>Actionable </a:t>
            </a:r>
            <a:r>
              <a:rPr lang="en-US" sz="2400" b="1" dirty="0">
                <a:solidFill>
                  <a:srgbClr val="FF0000"/>
                </a:solidFill>
              </a:rPr>
              <a:t>Insights:</a:t>
            </a:r>
            <a:r>
              <a:rPr lang="en-US" sz="2400" dirty="0">
                <a:solidFill>
                  <a:srgbClr val="FF0000"/>
                </a:solidFill>
              </a:rPr>
              <a:t> </a:t>
            </a:r>
            <a:endParaRPr lang="en-US" sz="2400" dirty="0">
              <a:solidFill>
                <a:schemeClr val="bg1"/>
              </a:solidFill>
            </a:endParaRPr>
          </a:p>
          <a:p>
            <a:r>
              <a:rPr lang="en-US" sz="2400" dirty="0" smtClean="0"/>
              <a:t>By </a:t>
            </a:r>
            <a:r>
              <a:rPr lang="en-US" sz="2400" dirty="0"/>
              <a:t>predicting profitability, the club can prioritize scouting and investment in players who offer the best financial upside.</a:t>
            </a:r>
          </a:p>
        </p:txBody>
      </p:sp>
    </p:spTree>
    <p:extLst>
      <p:ext uri="{BB962C8B-B14F-4D97-AF65-F5344CB8AC3E}">
        <p14:creationId xmlns:p14="http://schemas.microsoft.com/office/powerpoint/2010/main" val="13803879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ADFF3-7E47-2EFA-FDC4-E2334EFACEEA}"/>
              </a:ext>
            </a:extLst>
          </p:cNvPr>
          <p:cNvSpPr/>
          <p:nvPr/>
        </p:nvSpPr>
        <p:spPr>
          <a:xfrm>
            <a:off x="1111469" y="656221"/>
            <a:ext cx="9969076" cy="661720"/>
          </a:xfrm>
          <a:prstGeom prst="rect">
            <a:avLst/>
          </a:prstGeom>
        </p:spPr>
        <p:txBody>
          <a:bodyPr wrap="none">
            <a:spAutoFit/>
          </a:bodyPr>
          <a:lstStyle>
            <a:defPPr/>
          </a:lstStyle>
          <a:p>
            <a:pPr lvl="0" algn="ctr">
              <a:lnSpc>
                <a:spcPct val="90000"/>
              </a:lnSpc>
              <a:spcBef>
                <a:spcPct val="0"/>
              </a:spcBef>
              <a:spcAft>
                <a:spcPct val="0"/>
              </a:spcAft>
              <a:buClr>
                <a:srgbClr val="000000"/>
              </a:buClr>
              <a:buSzPts val="1100"/>
              <a:defRPr/>
            </a:pPr>
            <a:r>
              <a:rPr lang="en-US" sz="4000" b="1" u="sng" dirty="0">
                <a:solidFill>
                  <a:srgbClr val="FF0000"/>
                </a:solidFill>
              </a:rPr>
              <a:t>Predictors (Features) from the FIFA 18 Dataset</a:t>
            </a:r>
            <a:endParaRPr kumimoji="0" lang="en-US" sz="4000" b="1" i="0" u="sng" strike="noStrike" kern="1200" cap="none" spc="0" normalizeH="0" baseline="0" noProof="0" dirty="0">
              <a:ln>
                <a:noFill/>
              </a:ln>
              <a:solidFill>
                <a:srgbClr val="FF0000"/>
              </a:solidFill>
              <a:effectLst/>
              <a:uLnTx/>
              <a:uFillTx/>
              <a:latin typeface="Montserrat" panose="00000500000000000000" pitchFamily="2" charset="0"/>
              <a:ea typeface="Cambria" panose="02040503050406030204" pitchFamily="18" charset="0"/>
            </a:endParaRPr>
          </a:p>
        </p:txBody>
      </p:sp>
      <p:sp>
        <p:nvSpPr>
          <p:cNvPr id="4" name="Rectangle 3">
            <a:extLst>
              <a:ext uri="{FF2B5EF4-FFF2-40B4-BE49-F238E27FC236}">
                <a16:creationId xmlns:a16="http://schemas.microsoft.com/office/drawing/2014/main" id="{EF4EFE59-A53E-B22C-0976-C1399964FFFD}"/>
              </a:ext>
            </a:extLst>
          </p:cNvPr>
          <p:cNvSpPr/>
          <p:nvPr/>
        </p:nvSpPr>
        <p:spPr>
          <a:xfrm>
            <a:off x="1211785" y="1417854"/>
            <a:ext cx="10394061" cy="6186309"/>
          </a:xfrm>
          <a:prstGeom prst="rect">
            <a:avLst/>
          </a:prstGeom>
        </p:spPr>
        <p:txBody>
          <a:bodyPr wrap="square">
            <a:spAutoFit/>
          </a:bodyPr>
          <a:lstStyle>
            <a:defPPr/>
          </a:lstStyle>
          <a:p>
            <a:r>
              <a:rPr lang="en-US" sz="2200" b="1" dirty="0" smtClean="0"/>
              <a:t>1. Age</a:t>
            </a:r>
            <a:r>
              <a:rPr lang="en-US" sz="2200" b="1" dirty="0"/>
              <a:t>:</a:t>
            </a:r>
            <a:endParaRPr lang="en-US" sz="2200" dirty="0"/>
          </a:p>
          <a:p>
            <a:r>
              <a:rPr lang="en-US" sz="2200" dirty="0"/>
              <a:t>Younger players typically have more room for development, thus potentially higher future resale value</a:t>
            </a:r>
            <a:r>
              <a:rPr lang="en-US" sz="2200" dirty="0" smtClean="0"/>
              <a:t>.</a:t>
            </a:r>
          </a:p>
          <a:p>
            <a:r>
              <a:rPr lang="en-US" sz="2200" b="1" dirty="0" smtClean="0"/>
              <a:t>2</a:t>
            </a:r>
            <a:r>
              <a:rPr lang="en-US" sz="2200" b="1" dirty="0"/>
              <a:t>. Market Value &amp; Wage:</a:t>
            </a:r>
            <a:endParaRPr lang="en-US" sz="2200" dirty="0"/>
          </a:p>
          <a:p>
            <a:r>
              <a:rPr lang="en-US" sz="2200" dirty="0"/>
              <a:t>Lower initial market value combined with a promising future (high growth potential) can signal a hidden gem with high ROI.</a:t>
            </a:r>
          </a:p>
          <a:p>
            <a:r>
              <a:rPr lang="en-US" sz="2200" b="1" dirty="0" smtClean="0"/>
              <a:t>3.</a:t>
            </a:r>
            <a:r>
              <a:rPr lang="en-US" sz="2200" b="1" dirty="0"/>
              <a:t> Growth Potential (Engineered Feature</a:t>
            </a:r>
            <a:r>
              <a:rPr lang="en-US" sz="2200" b="1" dirty="0" smtClean="0"/>
              <a:t>):</a:t>
            </a:r>
          </a:p>
          <a:p>
            <a:r>
              <a:rPr lang="en-US" sz="2200" dirty="0"/>
              <a:t>Indicates the development ceiling and future performance improvement</a:t>
            </a:r>
            <a:r>
              <a:rPr lang="en-US" sz="2200" dirty="0" smtClean="0"/>
              <a:t>.</a:t>
            </a:r>
          </a:p>
          <a:p>
            <a:r>
              <a:rPr lang="en-US" sz="2200" b="1" dirty="0" smtClean="0"/>
              <a:t>4.Key Player Attributes</a:t>
            </a:r>
            <a:r>
              <a:rPr lang="en-US" sz="2200" b="1" dirty="0"/>
              <a:t>:</a:t>
            </a:r>
            <a:endParaRPr lang="en-US" sz="2200" dirty="0"/>
          </a:p>
          <a:p>
            <a:r>
              <a:rPr lang="en-US" sz="2200" dirty="0"/>
              <a:t>Attributes such as pace, dribbling, passing, and finishing </a:t>
            </a:r>
            <a:r>
              <a:rPr lang="en-US" sz="2200" dirty="0" smtClean="0"/>
              <a:t>will </a:t>
            </a:r>
            <a:r>
              <a:rPr lang="en-US" sz="2200" dirty="0"/>
              <a:t>be combined into a </a:t>
            </a:r>
            <a:r>
              <a:rPr lang="en-US" sz="2200" b="1" dirty="0"/>
              <a:t>Performance Index</a:t>
            </a:r>
            <a:r>
              <a:rPr lang="en-US" sz="2200" dirty="0"/>
              <a:t> (a weighted sum) that reflects the player's overall skill set and potential to improve</a:t>
            </a:r>
            <a:r>
              <a:rPr lang="en-US" sz="2200" dirty="0" smtClean="0"/>
              <a:t>.</a:t>
            </a:r>
          </a:p>
          <a:p>
            <a:r>
              <a:rPr lang="en-US" sz="2200" b="1" dirty="0" smtClean="0"/>
              <a:t>5.Regional </a:t>
            </a:r>
            <a:r>
              <a:rPr lang="en-US" sz="2200" b="1" dirty="0"/>
              <a:t>Data (Optional for Scouting Bases):</a:t>
            </a:r>
            <a:endParaRPr lang="en-US" sz="2200" dirty="0"/>
          </a:p>
          <a:p>
            <a:r>
              <a:rPr lang="en-US" sz="2200" dirty="0"/>
              <a:t>Although secondary to the signing decision, knowing the player’s country or region helps identify hotspots for future scouting bases.</a:t>
            </a:r>
          </a:p>
          <a:p>
            <a:endParaRPr lang="en-US" sz="2200" dirty="0"/>
          </a:p>
          <a:p>
            <a:endParaRPr lang="en-US" sz="2200" dirty="0"/>
          </a:p>
          <a:p>
            <a:endParaRPr lang="en-US" sz="2200" dirty="0"/>
          </a:p>
        </p:txBody>
      </p:sp>
    </p:spTree>
    <p:extLst>
      <p:ext uri="{BB962C8B-B14F-4D97-AF65-F5344CB8AC3E}">
        <p14:creationId xmlns:p14="http://schemas.microsoft.com/office/powerpoint/2010/main" val="226810853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Custom 395">
      <a:dk1>
        <a:sysClr val="windowText" lastClr="000000"/>
      </a:dk1>
      <a:lt1>
        <a:sysClr val="window" lastClr="FFFFFF"/>
      </a:lt1>
      <a:dk2>
        <a:srgbClr val="44546A"/>
      </a:dk2>
      <a:lt2>
        <a:srgbClr val="E7E6E6"/>
      </a:lt2>
      <a:accent1>
        <a:srgbClr val="EF5702"/>
      </a:accent1>
      <a:accent2>
        <a:srgbClr val="15172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1233</Words>
  <Application>Microsoft Office PowerPoint</Application>
  <PresentationFormat>Widescreen</PresentationFormat>
  <Paragraphs>199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vt:lpstr>
      <vt:lpstr>Microsoft PhagsPa</vt:lpstr>
      <vt:lpstr>Montserrat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User</cp:lastModifiedBy>
  <cp:revision>63</cp:revision>
  <dcterms:created xsi:type="dcterms:W3CDTF">2023-06-08T04:20:53Z</dcterms:created>
  <dcterms:modified xsi:type="dcterms:W3CDTF">2025-02-23T18:07:51Z</dcterms:modified>
</cp:coreProperties>
</file>