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"/>
  </p:notesMasterIdLst>
  <p:sldIdLst>
    <p:sldId id="32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BCC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D40EB-DE97-45EF-B28F-5240736BC948}" v="9" dt="2021-04-14T08:49:17.006"/>
  </p1510:revLst>
</p1510:revInfo>
</file>

<file path=ppt/tableStyles.xml><?xml version="1.0" encoding="utf-8"?>
<a:tblStyleLst xmlns:a="http://schemas.openxmlformats.org/drawingml/2006/main" def="{BFEA419B-BCDB-4C27-8AB2-1E94C2BD932B}">
  <a:tblStyle styleId="{BFEA419B-BCDB-4C27-8AB2-1E94C2BD932B}" styleName="Elsevier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rgbClr val="DCDCDD"/>
              </a:solidFill>
            </a:ln>
          </a:bottom>
          <a:insideH>
            <a:ln w="12700" cmpd="sng">
              <a:solidFill>
                <a:srgbClr val="DCDCDD"/>
              </a:solidFill>
            </a:ln>
          </a:insideH>
          <a:insideV>
            <a:ln w="0" cmpd="sng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12700" cmpd="sng">
              <a:solidFill>
                <a:srgbClr val="FF6C00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5810"/>
  </p:normalViewPr>
  <p:slideViewPr>
    <p:cSldViewPr snapToGrid="0" showGuides="1">
      <p:cViewPr varScale="1">
        <p:scale>
          <a:sx n="112" d="100"/>
          <a:sy n="112" d="100"/>
        </p:scale>
        <p:origin x="446" y="77"/>
      </p:cViewPr>
      <p:guideLst>
        <p:guide pos="576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DD4CF-C917-4D69-9374-6EFF2E9F78C3}" type="datetimeFigureOut">
              <a:rPr lang="de-DE" smtClean="0"/>
              <a:t>28.10.2024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3C7B-F938-4CE9-A268-32817172635B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74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sual abstrac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76263" y="116670"/>
            <a:ext cx="7991475" cy="720000"/>
          </a:xfrm>
          <a:prstGeom prst="rect">
            <a:avLst/>
          </a:prstGeom>
          <a:ln w="25400">
            <a:solidFill>
              <a:srgbClr val="FF6C00"/>
            </a:solidFill>
          </a:ln>
        </p:spPr>
        <p:txBody>
          <a:bodyPr tIns="90000" bIns="9000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1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 dirty="0"/>
              <a:t>Your title goes here</a:t>
            </a:r>
            <a:endParaRPr lang="de-DE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6263" y="905719"/>
            <a:ext cx="7991475" cy="425450"/>
          </a:xfrm>
          <a:ln w="25400">
            <a:noFill/>
          </a:ln>
        </p:spPr>
        <p:txBody>
          <a:bodyPr tIns="90000" bIns="90000" anchor="ctr" anchorCtr="0">
            <a:noAutofit/>
          </a:bodyPr>
          <a:lstStyle>
            <a:lvl1pPr algn="ctr"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The take-home message goes here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B623-3139-436F-96BB-B47DF6B7AEF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76263" y="1388312"/>
            <a:ext cx="2520000" cy="3024938"/>
          </a:xfrm>
          <a:ln w="25400">
            <a:solidFill>
              <a:srgbClr val="FF6C00"/>
            </a:solidFill>
          </a:ln>
        </p:spPr>
        <p:txBody>
          <a:bodyPr tIns="90000" anchor="ctr" anchorCtr="0"/>
          <a:lstStyle>
            <a:lvl1pPr marL="0" indent="0" algn="ctr">
              <a:buNone/>
              <a:defRPr b="1"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Point 1 / context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FD13EE-6430-4F74-B69B-F24DDB1744D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09495" y="1388312"/>
            <a:ext cx="2520000" cy="3024938"/>
          </a:xfrm>
          <a:solidFill>
            <a:schemeClr val="tx2">
              <a:lumMod val="20000"/>
              <a:lumOff val="80000"/>
            </a:schemeClr>
          </a:solidFill>
          <a:ln w="25400">
            <a:solidFill>
              <a:srgbClr val="FF6C00"/>
            </a:solidFill>
          </a:ln>
        </p:spPr>
        <p:txBody>
          <a:bodyPr tIns="90000" bIns="90000" anchor="ctr" anchorCtr="0"/>
          <a:lstStyle>
            <a:lvl1pPr marL="0" indent="0" algn="ctr">
              <a:buNone/>
              <a:defRPr b="1"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Point 2 / method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D258DD-50E3-4859-BF2A-4005F741AF2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47737" y="1388310"/>
            <a:ext cx="2520000" cy="3024939"/>
          </a:xfrm>
          <a:ln w="25400">
            <a:solidFill>
              <a:srgbClr val="FF6C00"/>
            </a:solidFill>
          </a:ln>
        </p:spPr>
        <p:txBody>
          <a:bodyPr tIns="90000" bIns="90000" anchor="ctr" anchorCtr="0"/>
          <a:lstStyle>
            <a:lvl1pPr marL="0" indent="0" algn="ctr">
              <a:buNone/>
              <a:defRPr b="1"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Point 3 / outcome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7B48EF-8A62-445F-BC61-5F2DE6CF5BE4}"/>
              </a:ext>
            </a:extLst>
          </p:cNvPr>
          <p:cNvSpPr/>
          <p:nvPr userDrawn="1"/>
        </p:nvSpPr>
        <p:spPr>
          <a:xfrm>
            <a:off x="576263" y="4551363"/>
            <a:ext cx="2520000" cy="489560"/>
          </a:xfrm>
          <a:prstGeom prst="rect">
            <a:avLst/>
          </a:prstGeom>
          <a:noFill/>
          <a:ln w="2222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110C0-B318-4A0A-AB3D-747E2CF355FE}"/>
              </a:ext>
            </a:extLst>
          </p:cNvPr>
          <p:cNvSpPr/>
          <p:nvPr userDrawn="1"/>
        </p:nvSpPr>
        <p:spPr>
          <a:xfrm>
            <a:off x="3309494" y="4558478"/>
            <a:ext cx="2520001" cy="474630"/>
          </a:xfrm>
          <a:prstGeom prst="rect">
            <a:avLst/>
          </a:prstGeom>
          <a:noFill/>
          <a:ln w="2222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1E57FB-6288-4FF3-8E89-66D6649476F5}"/>
              </a:ext>
            </a:extLst>
          </p:cNvPr>
          <p:cNvSpPr/>
          <p:nvPr userDrawn="1"/>
        </p:nvSpPr>
        <p:spPr>
          <a:xfrm>
            <a:off x="6047736" y="4551363"/>
            <a:ext cx="2520001" cy="474630"/>
          </a:xfrm>
          <a:prstGeom prst="rect">
            <a:avLst/>
          </a:prstGeom>
          <a:noFill/>
          <a:ln w="2222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4A8EC1C-B526-4360-B24D-E38FF0129F4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15097" y="4582547"/>
            <a:ext cx="432000" cy="432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GB" dirty="0"/>
              <a:t>QR code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D4B7A-8599-470F-904D-2A8C63BC776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7523" y="4588973"/>
            <a:ext cx="431800" cy="4320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DDFE7-62B7-4B1E-B2BA-E7EC41335B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9323" y="4588485"/>
            <a:ext cx="2051540" cy="42545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GB" sz="11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Journal/funder details</a:t>
            </a:r>
            <a:endParaRPr lang="en-GB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DD381FB-221F-4C10-8795-6B9D553830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4504" y="4590074"/>
            <a:ext cx="2514991" cy="425450"/>
          </a:xfrm>
        </p:spPr>
        <p:txBody>
          <a:bodyPr tIns="90000" bIns="90000" anchor="ctr" anchorCtr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GB" sz="11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Author details</a:t>
            </a:r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809AA36-C8AF-4DD9-A92A-49EEA43C3A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66885" y="4590150"/>
            <a:ext cx="2018062" cy="425450"/>
          </a:xfrm>
        </p:spPr>
        <p:txBody>
          <a:bodyPr tIns="90000" bIns="90000" anchor="ctr" anchorCtr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GB" sz="11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Reference details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000" y="4722258"/>
            <a:ext cx="3086100" cy="16281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4000" y="4531201"/>
            <a:ext cx="3086100" cy="16224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576263" y="4443413"/>
            <a:ext cx="7991475" cy="1"/>
          </a:xfrm>
          <a:prstGeom prst="line">
            <a:avLst/>
          </a:prstGeom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4928590-4084-6B40-8DED-B4F8C98BED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4531201"/>
            <a:ext cx="401839" cy="4445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6000" y="440861"/>
            <a:ext cx="7991738" cy="462759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76000" y="1076659"/>
            <a:ext cx="7991738" cy="342572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DEE88-71BA-4950-8D35-00B2B8E7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0338" y="4722258"/>
            <a:ext cx="2057400" cy="16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9014-7F8D-47C1-8D79-17A715C9D2BB}" type="slidenum">
              <a:rPr lang="nl-NL" smtClean="0"/>
              <a:pPr/>
              <a:t>‹N›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75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•"/>
        <a:tabLst>
          <a:tab pos="266700" algn="l"/>
        </a:tabLst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−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7145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3">
          <p15:clr>
            <a:srgbClr val="F26B43"/>
          </p15:clr>
        </p15:guide>
        <p15:guide id="2" pos="2880">
          <p15:clr>
            <a:srgbClr val="F26B43"/>
          </p15:clr>
        </p15:guide>
        <p15:guide id="3" pos="2699">
          <p15:clr>
            <a:srgbClr val="F26B43"/>
          </p15:clr>
        </p15:guide>
        <p15:guide id="4" pos="3061">
          <p15:clr>
            <a:srgbClr val="F26B43"/>
          </p15:clr>
        </p15:guide>
        <p15:guide id="5" pos="5397">
          <p15:clr>
            <a:srgbClr val="F26B43"/>
          </p15:clr>
        </p15:guide>
        <p15:guide id="6" orient="horz" pos="373">
          <p15:clr>
            <a:srgbClr val="F26B43"/>
          </p15:clr>
        </p15:guide>
        <p15:guide id="7" orient="horz" pos="28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C7B6A7-7C29-4D10-A7EA-22A3EA3341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GB" dirty="0"/>
              <a:t>A new method for patient stratification based on multi-layer network </a:t>
            </a:r>
            <a:r>
              <a:rPr lang="en-GB" dirty="0" err="1"/>
              <a:t>modeling</a:t>
            </a:r>
            <a:r>
              <a:rPr lang="en-GB" dirty="0"/>
              <a:t> and molecular data integration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C1575-5525-4A8D-BB00-0E4AFB2F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905719"/>
            <a:ext cx="7991475" cy="42545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E91577-D52E-468F-AFFB-90148E13B0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D94623-A7C7-4E0A-A360-36E5A2B7B28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FBA412-8428-4095-AB05-6B9B77CD644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9E46E49-F42C-1899-80BF-D8ABA6BB57AC}"/>
              </a:ext>
            </a:extLst>
          </p:cNvPr>
          <p:cNvSpPr/>
          <p:nvPr/>
        </p:nvSpPr>
        <p:spPr>
          <a:xfrm>
            <a:off x="576263" y="1508078"/>
            <a:ext cx="2514600" cy="2905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sz="1600" dirty="0"/>
          </a:p>
          <a:p>
            <a:pPr algn="ctr"/>
            <a:endParaRPr lang="it-IT" sz="1600" dirty="0"/>
          </a:p>
          <a:p>
            <a:pPr algn="ctr"/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Cohorts</a:t>
            </a:r>
            <a:endParaRPr lang="it-IT" sz="16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 sz="12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GBM	(n = 215)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BIC        	(n = 105)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KRCCC 	(n = 124)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LSCC    	(n = 105)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COAD   	(n = 92)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NSCLC 	(n = 393)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bg2">
                    <a:lumMod val="10000"/>
                  </a:schemeClr>
                </a:solidFill>
              </a:rPr>
              <a:t>Iterated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10000"/>
                  </a:schemeClr>
                </a:solidFill>
              </a:rPr>
              <a:t>Generalized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10000"/>
                  </a:schemeClr>
                </a:solidFill>
              </a:rPr>
              <a:t>Louvain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 + Lloyd K-Means.</a:t>
            </a: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2015FC3B-66B4-44E0-FD80-5D1F5249A066}"/>
              </a:ext>
            </a:extLst>
          </p:cNvPr>
          <p:cNvSpPr/>
          <p:nvPr/>
        </p:nvSpPr>
        <p:spPr>
          <a:xfrm>
            <a:off x="3314504" y="1508078"/>
            <a:ext cx="2514600" cy="2905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 sz="16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r>
              <a:rPr lang="it-IT" sz="1600" dirty="0" err="1">
                <a:solidFill>
                  <a:schemeClr val="bg2">
                    <a:lumMod val="10000"/>
                  </a:schemeClr>
                </a:solidFill>
              </a:rPr>
              <a:t>Findings</a:t>
            </a:r>
            <a:endParaRPr lang="it-IT" sz="1600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it-IT" sz="12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bg2">
                    <a:lumMod val="10000"/>
                  </a:schemeClr>
                </a:solidFill>
              </a:rPr>
              <a:t>Improvement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 of SNF Method (State-Of-The-Art).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bg2">
                    <a:lumMod val="10000"/>
                  </a:schemeClr>
                </a:solidFill>
              </a:rPr>
              <a:t>Significant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10000"/>
                  </a:schemeClr>
                </a:solidFill>
              </a:rPr>
              <a:t>Patients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it-IT" sz="1200" dirty="0" err="1">
                <a:solidFill>
                  <a:schemeClr val="bg2">
                    <a:lumMod val="10000"/>
                  </a:schemeClr>
                </a:solidFill>
              </a:rPr>
              <a:t>Stratification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 err="1">
                <a:solidFill>
                  <a:schemeClr val="bg2">
                    <a:lumMod val="10000"/>
                  </a:schemeClr>
                </a:solidFill>
              </a:rPr>
              <a:t>Enrichment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 Clinical </a:t>
            </a:r>
            <a:r>
              <a:rPr lang="it-IT" sz="1200" dirty="0" err="1">
                <a:solidFill>
                  <a:schemeClr val="bg2">
                    <a:lumMod val="10000"/>
                  </a:schemeClr>
                </a:solidFill>
              </a:rPr>
              <a:t>Variables</a:t>
            </a:r>
            <a:r>
              <a:rPr lang="it-IT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ctr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CAD54D9-6226-E6FF-ACE6-B7F6CFCE8487}"/>
              </a:ext>
            </a:extLst>
          </p:cNvPr>
          <p:cNvSpPr/>
          <p:nvPr/>
        </p:nvSpPr>
        <p:spPr>
          <a:xfrm>
            <a:off x="6066885" y="1500471"/>
            <a:ext cx="2514600" cy="29051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>
                <a:solidFill>
                  <a:schemeClr val="bg2">
                    <a:lumMod val="10000"/>
                  </a:schemeClr>
                </a:solidFill>
              </a:rPr>
              <a:t>Conclusions</a:t>
            </a:r>
            <a:endParaRPr lang="it-IT" sz="140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endParaRPr lang="it-IT" sz="1200">
              <a:solidFill>
                <a:schemeClr val="bg2">
                  <a:lumMod val="1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>
                <a:solidFill>
                  <a:schemeClr val="bg2">
                    <a:lumMod val="10000"/>
                  </a:schemeClr>
                </a:solidFill>
              </a:rPr>
              <a:t>Therapy Optimization for Precision Oncology.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it-IT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DA506971-48C6-DEBE-401E-226DFE9514C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4" name="Segnaposto immagine 32">
            <a:extLst>
              <a:ext uri="{FF2B5EF4-FFF2-40B4-BE49-F238E27FC236}">
                <a16:creationId xmlns:a16="http://schemas.microsoft.com/office/drawing/2014/main" id="{C8AD5569-EAAD-FFF5-8A03-D2B092A3F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0" r="15770"/>
          <a:stretch>
            <a:fillRect/>
          </a:stretch>
        </p:blipFill>
        <p:spPr>
          <a:xfrm>
            <a:off x="6380413" y="2454958"/>
            <a:ext cx="1950684" cy="1950684"/>
          </a:xfrm>
          <a:prstGeom prst="rect">
            <a:avLst/>
          </a:prstGeom>
        </p:spPr>
      </p:pic>
      <p:sp>
        <p:nvSpPr>
          <p:cNvPr id="50" name="Segnaposto immagine 49">
            <a:extLst>
              <a:ext uri="{FF2B5EF4-FFF2-40B4-BE49-F238E27FC236}">
                <a16:creationId xmlns:a16="http://schemas.microsoft.com/office/drawing/2014/main" id="{2CDB8C82-13D1-6838-DAEE-40AA4639AC0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0728"/>
      </p:ext>
    </p:extLst>
  </p:cSld>
  <p:clrMapOvr>
    <a:masterClrMapping/>
  </p:clrMapOvr>
</p:sld>
</file>

<file path=ppt/theme/theme1.xml><?xml version="1.0" encoding="utf-8"?>
<a:theme xmlns:a="http://schemas.openxmlformats.org/drawingml/2006/main" name="Elsevier">
  <a:themeElements>
    <a:clrScheme name="Custom 1">
      <a:dk1>
        <a:srgbClr val="53565A"/>
      </a:dk1>
      <a:lt1>
        <a:srgbClr val="FFFFFF"/>
      </a:lt1>
      <a:dk2>
        <a:srgbClr val="FF6C00"/>
      </a:dk2>
      <a:lt2>
        <a:srgbClr val="E7E6E6"/>
      </a:lt2>
      <a:accent1>
        <a:srgbClr val="3678DF"/>
      </a:accent1>
      <a:accent2>
        <a:srgbClr val="FF6C00"/>
      </a:accent2>
      <a:accent3>
        <a:srgbClr val="FCD300"/>
      </a:accent3>
      <a:accent4>
        <a:srgbClr val="F73D28"/>
      </a:accent4>
      <a:accent5>
        <a:srgbClr val="8ED600"/>
      </a:accent5>
      <a:accent6>
        <a:srgbClr val="661CC9"/>
      </a:accent6>
      <a:hlink>
        <a:srgbClr val="0563C1"/>
      </a:hlink>
      <a:folHlink>
        <a:srgbClr val="FF6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y">
      <a:srgbClr val="53565A"/>
    </a:custClr>
    <a:custClr name="Orange">
      <a:srgbClr val="FF6C00"/>
    </a:custClr>
    <a:custClr name="Grey footer">
      <a:srgbClr val="A7A8AA"/>
    </a:custClr>
  </a:custClrLst>
  <a:extLst>
    <a:ext uri="{05A4C25C-085E-4340-85A3-A5531E510DB2}">
      <thm15:themeFamily xmlns:thm15="http://schemas.microsoft.com/office/thememl/2012/main" name="ELS_ppt-presentation_Arial 16_9 new.potx" id="{D40443C0-16AF-4A5D-8290-255DEE5F8301}" vid="{38A45B1D-F117-4F8B-9F78-F1219F5478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3F462C81B4CA4089CDB375C6F04451" ma:contentTypeVersion="13" ma:contentTypeDescription="Create a new document." ma:contentTypeScope="" ma:versionID="4eee17a48324ef3a8839ded83eb7de38">
  <xsd:schema xmlns:xsd="http://www.w3.org/2001/XMLSchema" xmlns:xs="http://www.w3.org/2001/XMLSchema" xmlns:p="http://schemas.microsoft.com/office/2006/metadata/properties" xmlns:ns3="bcd1ee4d-0a03-4459-8227-1729d7e061bd" xmlns:ns4="69a629a4-d0d4-49a2-bb4f-4472faa1e085" targetNamespace="http://schemas.microsoft.com/office/2006/metadata/properties" ma:root="true" ma:fieldsID="e7a6086a60396f1d785e83d39353bd74" ns3:_="" ns4:_="">
    <xsd:import namespace="bcd1ee4d-0a03-4459-8227-1729d7e061bd"/>
    <xsd:import namespace="69a629a4-d0d4-49a2-bb4f-4472faa1e0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1ee4d-0a03-4459-8227-1729d7e06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a629a4-d0d4-49a2-bb4f-4472faa1e08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590EA-0C5B-4498-8275-4BA46B0A58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7137FC-9D71-44E6-A5E9-F8E9B717AA1D}">
  <ds:schemaRefs>
    <ds:schemaRef ds:uri="http://purl.org/dc/elements/1.1/"/>
    <ds:schemaRef ds:uri="http://schemas.microsoft.com/office/2006/metadata/properties"/>
    <ds:schemaRef ds:uri="bcd1ee4d-0a03-4459-8227-1729d7e061bd"/>
    <ds:schemaRef ds:uri="69a629a4-d0d4-49a2-bb4f-4472faa1e08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452E5B6-66F6-4CFC-8201-64FEC47FE6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d1ee4d-0a03-4459-8227-1729d7e061bd"/>
    <ds:schemaRef ds:uri="69a629a4-d0d4-49a2-bb4f-4472faa1e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ELS_ppt-presentation_Arial 16_9 new colorscheme</Template>
  <TotalTime>0</TotalTime>
  <Words>88</Words>
  <Application>Microsoft Office PowerPoint</Application>
  <PresentationFormat>Presentazione su schermo (16:9)</PresentationFormat>
  <Paragraphs>49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Elsevier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2018-07-23T12:36:44Z</cp:lastPrinted>
  <dcterms:created xsi:type="dcterms:W3CDTF">2018-05-29T20:11:58Z</dcterms:created>
  <dcterms:modified xsi:type="dcterms:W3CDTF">2024-10-28T16:56:13Z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2021-03-25T14:17:05Z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bf2387a5-b0f2-4910-8ffa-977b1bf672cb</vt:lpwstr>
  </property>
  <property fmtid="{D5CDD505-2E9C-101B-9397-08002B2CF9AE}" pid="8" name="MSIP_Label_549ac42a-3eb4-4074-b885-aea26bd6241e_ContentBits">
    <vt:lpwstr>0</vt:lpwstr>
  </property>
  <property fmtid="{D5CDD505-2E9C-101B-9397-08002B2CF9AE}" pid="9" name="ContentTypeId">
    <vt:lpwstr>0x010100103F462C81B4CA4089CDB375C6F04451</vt:lpwstr>
  </property>
</Properties>
</file>