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57" r:id="rId4"/>
    <p:sldId id="260" r:id="rId5"/>
    <p:sldId id="270" r:id="rId6"/>
    <p:sldId id="258" r:id="rId7"/>
    <p:sldId id="259" r:id="rId8"/>
    <p:sldId id="261" r:id="rId9"/>
    <p:sldId id="262" r:id="rId10"/>
    <p:sldId id="279" r:id="rId11"/>
    <p:sldId id="263" r:id="rId12"/>
    <p:sldId id="264" r:id="rId13"/>
    <p:sldId id="267" r:id="rId14"/>
    <p:sldId id="272" r:id="rId15"/>
    <p:sldId id="269" r:id="rId16"/>
    <p:sldId id="271" r:id="rId17"/>
    <p:sldId id="275" r:id="rId18"/>
    <p:sldId id="274" r:id="rId19"/>
    <p:sldId id="276" r:id="rId20"/>
    <p:sldId id="277" r:id="rId21"/>
    <p:sldId id="273" r:id="rId22"/>
    <p:sldId id="266" r:id="rId23"/>
    <p:sldId id="265" r:id="rId24"/>
    <p:sldId id="268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140" autoAdjust="0"/>
  </p:normalViewPr>
  <p:slideViewPr>
    <p:cSldViewPr snapToGrid="0">
      <p:cViewPr>
        <p:scale>
          <a:sx n="75" d="100"/>
          <a:sy n="75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A0940-4745-4204-B568-F961363B2AB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D364-D32D-4B6B-899D-FFE2586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CD364-D32D-4B6B-899D-FFE2586DA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3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41235F-0C81-4922-9453-3989D454E68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D5BE90-6FFA-4298-A848-9AB1B1A0B3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2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lusis.org/blog/2013/06/04/devops-the-title-matc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httalk.com/webcast/534/87307/devops-itil-and-anti-fragility-to-protect-or-to-ser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oXV28GtXeo" TargetMode="External"/><Relationship Id="rId2" Type="http://schemas.openxmlformats.org/officeDocument/2006/relationships/hyperlink" Target="https://www.youtube.com/watch?v=_DEToXsgr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1w2_AY82WY" TargetMode="External"/><Relationship Id="rId5" Type="http://schemas.openxmlformats.org/officeDocument/2006/relationships/hyperlink" Target="https://www.youtube.com/watch?v=4pso_4vfyow" TargetMode="External"/><Relationship Id="rId4" Type="http://schemas.openxmlformats.org/officeDocument/2006/relationships/hyperlink" Target="https://www.youtube.com/watch?v=3WWpx4W-oK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nkd.in/ZVdpit" TargetMode="External"/><Relationship Id="rId2" Type="http://schemas.openxmlformats.org/officeDocument/2006/relationships/hyperlink" Target="mailto:glennmat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 you meteor, </a:t>
            </a:r>
            <a:r>
              <a:rPr lang="en-US" dirty="0" err="1" smtClean="0"/>
              <a:t>webpack</a:t>
            </a:r>
            <a:r>
              <a:rPr lang="en-US" dirty="0" smtClean="0"/>
              <a:t> secrets, and </a:t>
            </a:r>
            <a:r>
              <a:rPr lang="en-US" dirty="0" err="1" smtClean="0"/>
              <a:t>devops</a:t>
            </a:r>
            <a:r>
              <a:rPr lang="en-US" dirty="0" smtClean="0"/>
              <a:t>! @ General Assembly</a:t>
            </a:r>
          </a:p>
          <a:p>
            <a:r>
              <a:rPr lang="en-US" dirty="0"/>
              <a:t>Monday, November 14,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Presented by </a:t>
            </a:r>
            <a:r>
              <a:rPr lang="en-US" dirty="0" err="1" smtClean="0"/>
              <a:t>glenn</a:t>
            </a:r>
            <a:r>
              <a:rPr lang="en-US" dirty="0" smtClean="0"/>
              <a:t> e. mate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refine scripting to interweave many infrastructure and developer components</a:t>
            </a:r>
          </a:p>
          <a:p>
            <a:endParaRPr lang="en-US" dirty="0" smtClean="0"/>
          </a:p>
          <a:p>
            <a:r>
              <a:rPr lang="en-US" dirty="0" smtClean="0"/>
              <a:t>Implement a functioning continuous deployment to staging model, tune and POC for production</a:t>
            </a:r>
          </a:p>
          <a:p>
            <a:endParaRPr lang="en-US" dirty="0" smtClean="0"/>
          </a:p>
          <a:p>
            <a:r>
              <a:rPr lang="en-US" dirty="0" smtClean="0"/>
              <a:t>QA automation</a:t>
            </a:r>
          </a:p>
          <a:p>
            <a:endParaRPr lang="en-US" dirty="0" smtClean="0"/>
          </a:p>
          <a:p>
            <a:r>
              <a:rPr lang="en-US" dirty="0" smtClean="0"/>
              <a:t>Hire more like-minded people!</a:t>
            </a:r>
          </a:p>
        </p:txBody>
      </p:sp>
    </p:spTree>
    <p:extLst>
      <p:ext uri="{BB962C8B-B14F-4D97-AF65-F5344CB8AC3E}">
        <p14:creationId xmlns:p14="http://schemas.microsoft.com/office/powerpoint/2010/main" val="10162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!</a:t>
            </a:r>
          </a:p>
        </p:txBody>
      </p:sp>
      <p:pic>
        <p:nvPicPr>
          <p:cNvPr id="3074" name="Picture 2" descr="https://sethvargo.com/the-ten-myths-of-devops/worked-in-dev-ops-problem-now-7809f3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214291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seriously…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adoption is not an overnight process. </a:t>
            </a:r>
          </a:p>
          <a:p>
            <a:endParaRPr lang="en-US" dirty="0"/>
          </a:p>
          <a:p>
            <a:r>
              <a:rPr lang="en-US" dirty="0" smtClean="0"/>
              <a:t>Requires management and stakeholder buy-in. </a:t>
            </a:r>
          </a:p>
          <a:p>
            <a:endParaRPr lang="en-US" dirty="0"/>
          </a:p>
          <a:p>
            <a:r>
              <a:rPr lang="en-US" dirty="0" smtClean="0"/>
              <a:t>Greenfield is </a:t>
            </a:r>
            <a:r>
              <a:rPr lang="en-US" dirty="0" err="1" smtClean="0"/>
              <a:t>waaaaaay</a:t>
            </a:r>
            <a:r>
              <a:rPr lang="en-US" dirty="0" smtClean="0"/>
              <a:t> easier than applying principles to legacy systems</a:t>
            </a:r>
          </a:p>
          <a:p>
            <a:r>
              <a:rPr lang="en-US" dirty="0" smtClean="0"/>
              <a:t>- Lack of existing testing</a:t>
            </a:r>
          </a:p>
          <a:p>
            <a:r>
              <a:rPr lang="en-US" dirty="0" smtClean="0"/>
              <a:t>- Many manual steps with no native automation baked in (or lack of third party support) </a:t>
            </a:r>
          </a:p>
          <a:p>
            <a:r>
              <a:rPr lang="en-US" dirty="0" smtClean="0"/>
              <a:t>- Change management can be a blocker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0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does it mean?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DevOps</a:t>
            </a:r>
            <a:r>
              <a:rPr lang="en-US" dirty="0" smtClean="0"/>
              <a:t> means giving a shit about the job enough to not pass the buck”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DevOps</a:t>
            </a:r>
            <a:r>
              <a:rPr lang="en-US" dirty="0" smtClean="0"/>
              <a:t> means giving a shit about your job enough to want to learn all the parts and not just your little world.”</a:t>
            </a:r>
          </a:p>
          <a:p>
            <a:r>
              <a:rPr lang="en-US" dirty="0" smtClean="0"/>
              <a:t>“Developers need to understand infrastructure.”</a:t>
            </a:r>
          </a:p>
          <a:p>
            <a:r>
              <a:rPr lang="en-US" dirty="0" smtClean="0"/>
              <a:t>“Operations people need to understand code.”</a:t>
            </a:r>
          </a:p>
          <a:p>
            <a:r>
              <a:rPr lang="en-US" dirty="0" smtClean="0"/>
              <a:t>- John E. Vincent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925" y="6102813"/>
            <a:ext cx="877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</a:t>
            </a:r>
            <a:r>
              <a:rPr lang="en-US" sz="1000" i="1" dirty="0" smtClean="0"/>
              <a:t>ource</a:t>
            </a:r>
            <a:r>
              <a:rPr lang="en-US" sz="1000" dirty="0" smtClean="0"/>
              <a:t>: </a:t>
            </a:r>
            <a:r>
              <a:rPr lang="en-US" sz="1000" dirty="0" smtClean="0"/>
              <a:t>John E. Vincent (</a:t>
            </a:r>
            <a:r>
              <a:rPr lang="en-US" sz="1000" dirty="0" smtClean="0">
                <a:hlinkClick r:id="rId2"/>
              </a:rPr>
              <a:t>http://blog.lusis.org/blog/2013/06/04/devops-the-title-match/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272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does it mean?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07" y="2202180"/>
            <a:ext cx="6297395" cy="361378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CALMS model for </a:t>
            </a:r>
            <a:r>
              <a:rPr lang="en-US" dirty="0" err="1" smtClean="0"/>
              <a:t>DevOps</a:t>
            </a:r>
            <a:r>
              <a:rPr lang="en-US" dirty="0" smtClean="0"/>
              <a:t>. A lot more than just the tools at use!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925" y="6102813"/>
            <a:ext cx="877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Image source</a:t>
            </a:r>
            <a:r>
              <a:rPr lang="en-US" sz="1000" dirty="0" smtClean="0"/>
              <a:t>: </a:t>
            </a:r>
            <a:r>
              <a:rPr lang="en-US" sz="1000" dirty="0" err="1" smtClean="0"/>
              <a:t>DevOpsGuys</a:t>
            </a:r>
            <a:r>
              <a:rPr lang="en-US" sz="1000" dirty="0" smtClean="0"/>
              <a:t> </a:t>
            </a:r>
            <a:r>
              <a:rPr lang="en-US" sz="1000" dirty="0" err="1" smtClean="0"/>
              <a:t>BrightTalk</a:t>
            </a:r>
            <a:r>
              <a:rPr lang="en-US" sz="1000" dirty="0" smtClean="0"/>
              <a:t> Oct 9</a:t>
            </a:r>
            <a:r>
              <a:rPr lang="en-US" sz="1000" dirty="0"/>
              <a:t>, </a:t>
            </a:r>
            <a:r>
              <a:rPr lang="en-US" sz="1000" dirty="0" smtClean="0"/>
              <a:t>2013;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www.brighttalk.com/webcast/534/87307/devops-itil-and-anti-fragility-to-protect-or-to-serve</a:t>
            </a:r>
            <a:endParaRPr lang="en-US" sz="10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88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and Systems (the foundation)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Subversion, Mercurial – in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Configuration management (the framing)</a:t>
            </a:r>
          </a:p>
          <a:p>
            <a:pPr lvl="1"/>
            <a:r>
              <a:rPr lang="en-US" dirty="0" smtClean="0"/>
              <a:t>Chef, </a:t>
            </a:r>
            <a:r>
              <a:rPr lang="en-US" dirty="0" err="1" smtClean="0"/>
              <a:t>Ansible</a:t>
            </a:r>
            <a:r>
              <a:rPr lang="en-US" dirty="0" smtClean="0"/>
              <a:t>, Puppet,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Testing (the scaffolding)</a:t>
            </a:r>
          </a:p>
          <a:p>
            <a:pPr lvl="1"/>
            <a:r>
              <a:rPr lang="en-US" dirty="0" smtClean="0"/>
              <a:t>Unit testing, integration testing, regression testing, smoke testing</a:t>
            </a:r>
          </a:p>
          <a:p>
            <a:r>
              <a:rPr lang="en-US" dirty="0" err="1" smtClean="0"/>
              <a:t>Continous</a:t>
            </a:r>
            <a:r>
              <a:rPr lang="en-US" dirty="0" smtClean="0"/>
              <a:t> Integration / Deployment (the workforce)</a:t>
            </a:r>
          </a:p>
          <a:p>
            <a:pPr lvl="1"/>
            <a:r>
              <a:rPr lang="en-US" dirty="0" smtClean="0"/>
              <a:t>Build and deployment pipelines, automated testing and validations, intuitive rollbacks, QA automation</a:t>
            </a:r>
          </a:p>
          <a:p>
            <a:r>
              <a:rPr lang="en-US" dirty="0" smtClean="0"/>
              <a:t>Developers (the architects)</a:t>
            </a:r>
            <a:endParaRPr lang="en-US" dirty="0"/>
          </a:p>
          <a:p>
            <a:pPr lvl="1"/>
            <a:r>
              <a:rPr lang="en-US" dirty="0" smtClean="0"/>
              <a:t>The code, the framework, interaction with Operations</a:t>
            </a:r>
          </a:p>
        </p:txBody>
      </p:sp>
    </p:spTree>
    <p:extLst>
      <p:ext uri="{BB962C8B-B14F-4D97-AF65-F5344CB8AC3E}">
        <p14:creationId xmlns:p14="http://schemas.microsoft.com/office/powerpoint/2010/main" val="147184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day in the life as a </a:t>
            </a:r>
            <a:r>
              <a:rPr lang="en-US" dirty="0" err="1" smtClean="0"/>
              <a:t>DevOps</a:t>
            </a:r>
            <a:r>
              <a:rPr lang="en-US" dirty="0" smtClean="0"/>
              <a:t> guy?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Morning stand-ups</a:t>
            </a:r>
          </a:p>
          <a:p>
            <a:pPr lvl="1"/>
            <a:r>
              <a:rPr lang="en-US" dirty="0" smtClean="0"/>
              <a:t>Code before lunch, triage tickets as needed</a:t>
            </a:r>
          </a:p>
          <a:p>
            <a:pPr lvl="1"/>
            <a:r>
              <a:rPr lang="en-US" dirty="0" smtClean="0"/>
              <a:t>Team meeting mid-day</a:t>
            </a:r>
          </a:p>
          <a:p>
            <a:pPr lvl="1"/>
            <a:r>
              <a:rPr lang="en-US" dirty="0" smtClean="0"/>
              <a:t>Code until late-day, testing and staging the day’s changes</a:t>
            </a:r>
          </a:p>
          <a:p>
            <a:pPr lvl="1"/>
            <a:r>
              <a:rPr lang="en-US" dirty="0" smtClean="0"/>
              <a:t>Merge and deploy!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…and putting out fires. </a:t>
            </a:r>
          </a:p>
        </p:txBody>
      </p:sp>
    </p:spTree>
    <p:extLst>
      <p:ext uri="{BB962C8B-B14F-4D97-AF65-F5344CB8AC3E}">
        <p14:creationId xmlns:p14="http://schemas.microsoft.com/office/powerpoint/2010/main" val="159211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in Azure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78330"/>
            <a:ext cx="570738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Azure Resource Manager (ARM) templates are static JSON construct files which define the creation of objects in the cloud provider space. </a:t>
            </a:r>
          </a:p>
          <a:p>
            <a:r>
              <a:rPr lang="en-US" dirty="0" smtClean="0"/>
              <a:t>Parameters can be filled in at runtime to manage machine size, public IP address information, or any other value/variable you can image</a:t>
            </a:r>
          </a:p>
          <a:p>
            <a:r>
              <a:rPr lang="en-US" dirty="0" smtClean="0"/>
              <a:t>More than just virtual machines – provision </a:t>
            </a:r>
            <a:r>
              <a:rPr lang="en-US" dirty="0" err="1" smtClean="0"/>
              <a:t>PaaS</a:t>
            </a:r>
            <a:r>
              <a:rPr lang="en-US" dirty="0" smtClean="0"/>
              <a:t> services such as websites, DNS records, caching, certificates and more</a:t>
            </a:r>
          </a:p>
          <a:p>
            <a:r>
              <a:rPr lang="en-US" dirty="0" smtClean="0"/>
              <a:t>Call your template deployment via a CLI tool, SDK or API – by hand of via automation.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632" y="1814512"/>
            <a:ext cx="2924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2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to manage infrastructure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43" y="2232660"/>
            <a:ext cx="4953000" cy="10096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78330"/>
            <a:ext cx="104622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Idempotent, immutable, version controlled infrastructure-as-code. Written in a ruby DSL.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changes occur without a commit. </a:t>
            </a:r>
          </a:p>
          <a:p>
            <a:r>
              <a:rPr lang="en-US" dirty="0" smtClean="0"/>
              <a:t>Chef resources are aggregated into ruby files, known as ‘recipes’.</a:t>
            </a:r>
          </a:p>
          <a:p>
            <a:r>
              <a:rPr lang="en-US" dirty="0" smtClean="0"/>
              <a:t>Recipes are aggregated by role, application, or need into ‘Cookbooks’</a:t>
            </a:r>
          </a:p>
          <a:p>
            <a:r>
              <a:rPr lang="en-US" dirty="0" smtClean="0"/>
              <a:t>Cookbooks are versioned on the Chef server, pinned by environment (</a:t>
            </a:r>
            <a:r>
              <a:rPr lang="en-US" dirty="0" err="1" smtClean="0"/>
              <a:t>dev</a:t>
            </a:r>
            <a:r>
              <a:rPr lang="en-US" dirty="0" smtClean="0"/>
              <a:t>, QA, staging, prod,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6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code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59280"/>
            <a:ext cx="50444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TeamCity</a:t>
            </a:r>
            <a:r>
              <a:rPr lang="en-US" dirty="0" smtClean="0"/>
              <a:t> is a Java-based build management / continuous integration server from </a:t>
            </a:r>
            <a:r>
              <a:rPr lang="en-US" dirty="0" err="1" smtClean="0"/>
              <a:t>JetBrains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Hook into version control to execute build steps automatically or on-demand</a:t>
            </a:r>
          </a:p>
          <a:p>
            <a:r>
              <a:rPr lang="en-US" dirty="0" smtClean="0"/>
              <a:t>Execute scripts and code – sky is the limit</a:t>
            </a:r>
          </a:p>
          <a:p>
            <a:r>
              <a:rPr lang="en-US" dirty="0" smtClean="0"/>
              <a:t>Run through steps on your branch to execute tests, build artifacts, deploy, or hook into other systems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45" y="1798320"/>
            <a:ext cx="4766310" cy="3107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" y="4844678"/>
            <a:ext cx="9810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Challenges / Current status / Goals</a:t>
            </a:r>
          </a:p>
          <a:p>
            <a:r>
              <a:rPr lang="en-US" dirty="0" smtClean="0"/>
              <a:t>What does </a:t>
            </a:r>
            <a:r>
              <a:rPr lang="en-US" dirty="0" err="1" smtClean="0"/>
              <a:t>Devops</a:t>
            </a:r>
            <a:r>
              <a:rPr lang="en-US" dirty="0" smtClean="0"/>
              <a:t> look like?</a:t>
            </a:r>
          </a:p>
          <a:p>
            <a:r>
              <a:rPr lang="en-US" dirty="0" smtClean="0"/>
              <a:t>Glimpse into operational tooling to support a day in the life</a:t>
            </a:r>
          </a:p>
          <a:p>
            <a:r>
              <a:rPr lang="en-US" dirty="0" smtClean="0"/>
              <a:t>Let’s do a deploy!</a:t>
            </a:r>
          </a:p>
          <a:p>
            <a:r>
              <a:rPr lang="en-US" dirty="0" smtClean="0"/>
              <a:t>Further education 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82" y="1805940"/>
            <a:ext cx="6131411" cy="4511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your artifacts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59280"/>
            <a:ext cx="48082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OctopusDeploy</a:t>
            </a:r>
            <a:r>
              <a:rPr lang="en-US" dirty="0" smtClean="0"/>
              <a:t> is a deployment automation tool for .NET development</a:t>
            </a:r>
          </a:p>
          <a:p>
            <a:endParaRPr lang="en-US" dirty="0" smtClean="0"/>
          </a:p>
          <a:p>
            <a:r>
              <a:rPr lang="en-US" dirty="0" smtClean="0"/>
              <a:t>Built for developers, by developers – put the tools in their hands!</a:t>
            </a:r>
          </a:p>
          <a:p>
            <a:endParaRPr lang="en-US" dirty="0" smtClean="0"/>
          </a:p>
          <a:p>
            <a:r>
              <a:rPr lang="en-US" dirty="0" smtClean="0"/>
              <a:t>Keep it short and simple!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6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deploy!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 change to a Chef recipe</a:t>
            </a:r>
          </a:p>
          <a:p>
            <a:r>
              <a:rPr lang="en-US" dirty="0" smtClean="0"/>
              <a:t>Watch </a:t>
            </a:r>
            <a:r>
              <a:rPr lang="en-US" dirty="0" err="1" smtClean="0"/>
              <a:t>TeamCity</a:t>
            </a:r>
            <a:r>
              <a:rPr lang="en-US" dirty="0" smtClean="0"/>
              <a:t> run the commit through the testing / validation Gauntlet</a:t>
            </a:r>
          </a:p>
          <a:p>
            <a:r>
              <a:rPr lang="en-US" dirty="0" smtClean="0"/>
              <a:t>Showcase what a successful build / failed build looks like</a:t>
            </a:r>
          </a:p>
          <a:p>
            <a:endParaRPr lang="en-US" dirty="0"/>
          </a:p>
          <a:p>
            <a:r>
              <a:rPr lang="en-US" dirty="0" smtClean="0"/>
              <a:t>Kick off a new development application environment for our website</a:t>
            </a:r>
          </a:p>
          <a:p>
            <a:r>
              <a:rPr lang="en-US" dirty="0" smtClean="0"/>
              <a:t>Show the objects being created in Azure via automation, all from a single click</a:t>
            </a:r>
          </a:p>
          <a:p>
            <a:r>
              <a:rPr lang="en-US" dirty="0" smtClean="0"/>
              <a:t>Showcase a finished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0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start to learn?		RTFM!</a:t>
            </a:r>
            <a:endParaRPr lang="en-US" dirty="0"/>
          </a:p>
        </p:txBody>
      </p:sp>
      <p:pic>
        <p:nvPicPr>
          <p:cNvPr id="2050" name="Picture 2" descr="http://t1.gstatic.com/images?q=tbn:ANd9GcTbRaoaFkt0f8kt8BSQKMofwlG6BEOf8UXprOLmYAVM4cYl4k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926" y="1786482"/>
            <a:ext cx="1411521" cy="21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2.gstatic.com/images?q=tbn:ANd9GcQbgRURv8rljGEV_v--a878f6VU-9HvfFA2kuUtjJoryAX0ut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051" y="3996096"/>
            <a:ext cx="1541641" cy="21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2.gstatic.com/images?q=tbn:ANd9GcS7KNZzGsRyJtYk68v-_tKhwq5vzEieddfTZMlMrkyXrLvM2Qw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13" y="1786482"/>
            <a:ext cx="1445043" cy="21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thoughtworks.com/imgs/continuous-integration-boo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117" y="3996094"/>
            <a:ext cx="1668061" cy="217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The Phoenix Project</a:t>
            </a:r>
          </a:p>
          <a:p>
            <a:pPr lvl="1"/>
            <a:r>
              <a:rPr lang="en-US" dirty="0"/>
              <a:t>Gene Kim, Kevin Behr, George </a:t>
            </a:r>
            <a:r>
              <a:rPr lang="en-US" dirty="0" err="1" smtClean="0"/>
              <a:t>Spafford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DevOps</a:t>
            </a:r>
            <a:r>
              <a:rPr lang="en-US" dirty="0"/>
              <a:t> Handbook</a:t>
            </a:r>
          </a:p>
          <a:p>
            <a:pPr lvl="1"/>
            <a:r>
              <a:rPr lang="en-US" dirty="0"/>
              <a:t>Gene Kim, </a:t>
            </a:r>
            <a:r>
              <a:rPr lang="en-US" dirty="0" err="1"/>
              <a:t>Jez</a:t>
            </a:r>
            <a:r>
              <a:rPr lang="en-US" dirty="0"/>
              <a:t> Humble, Patrick </a:t>
            </a:r>
            <a:r>
              <a:rPr lang="en-US" dirty="0" err="1"/>
              <a:t>Debois</a:t>
            </a:r>
            <a:r>
              <a:rPr lang="en-US" dirty="0"/>
              <a:t>, John </a:t>
            </a:r>
            <a:r>
              <a:rPr lang="en-US" dirty="0" smtClean="0"/>
              <a:t>Willis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Paul Duvall, Stephen </a:t>
            </a:r>
            <a:r>
              <a:rPr lang="en-US" dirty="0" err="1" smtClean="0"/>
              <a:t>Matyas</a:t>
            </a:r>
            <a:r>
              <a:rPr lang="en-US" dirty="0" smtClean="0"/>
              <a:t>, Andrew Glover</a:t>
            </a:r>
          </a:p>
          <a:p>
            <a:r>
              <a:rPr lang="en-US" dirty="0" smtClean="0"/>
              <a:t>The Visible Ops Handbook</a:t>
            </a:r>
          </a:p>
          <a:p>
            <a:pPr lvl="1"/>
            <a:r>
              <a:rPr lang="en-US" dirty="0" smtClean="0"/>
              <a:t>Kevin Behr, Gene Kim, George </a:t>
            </a:r>
            <a:r>
              <a:rPr lang="en-US" dirty="0" err="1" smtClean="0"/>
              <a:t>Spafford</a:t>
            </a:r>
            <a:endParaRPr lang="en-US" dirty="0" smtClean="0"/>
          </a:p>
          <a:p>
            <a:r>
              <a:rPr lang="en-US" dirty="0"/>
              <a:t>Continuous Delivery</a:t>
            </a:r>
          </a:p>
          <a:p>
            <a:pPr lvl="1"/>
            <a:r>
              <a:rPr lang="en-US" dirty="0" err="1"/>
              <a:t>Jez</a:t>
            </a:r>
            <a:r>
              <a:rPr lang="en-US" dirty="0"/>
              <a:t> Humble, David </a:t>
            </a:r>
            <a:r>
              <a:rPr lang="en-US" dirty="0" smtClean="0"/>
              <a:t>Farley</a:t>
            </a:r>
            <a:endParaRPr lang="en-US" dirty="0"/>
          </a:p>
        </p:txBody>
      </p:sp>
      <p:pic>
        <p:nvPicPr>
          <p:cNvPr id="2058" name="Picture 10" descr="http://martinfowler.com/books/continuousDeliver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673" y="4008144"/>
            <a:ext cx="1644119" cy="21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start to learn?		Talks!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1532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Chef Style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Kungfu</a:t>
            </a:r>
            <a:r>
              <a:rPr lang="en-US" dirty="0" smtClean="0"/>
              <a:t> (Adam Jacob, CEO – Chef)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https://www.youtube.com/watch?v=_</a:t>
            </a:r>
            <a:r>
              <a:rPr lang="en-US" dirty="0" smtClean="0">
                <a:hlinkClick r:id="rId2"/>
              </a:rPr>
              <a:t>DEToXsgrPc</a:t>
            </a:r>
            <a:endParaRPr lang="en-US" dirty="0" smtClean="0"/>
          </a:p>
          <a:p>
            <a:r>
              <a:rPr lang="en-US" dirty="0" smtClean="0"/>
              <a:t>Injecting Failure at Netflix (Corey Bertram, SRE – Netflix)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www.youtube.com/watch?v=ioXV28GtXeo</a:t>
            </a:r>
            <a:endParaRPr lang="en-US" dirty="0"/>
          </a:p>
          <a:p>
            <a:r>
              <a:rPr lang="en-US" dirty="0" smtClean="0"/>
              <a:t>The Microsoft </a:t>
            </a:r>
            <a:r>
              <a:rPr lang="en-US" dirty="0" err="1" smtClean="0"/>
              <a:t>DevOps</a:t>
            </a:r>
            <a:r>
              <a:rPr lang="en-US" dirty="0" smtClean="0"/>
              <a:t> Vision (Donovan Brown, Sr. Program Mgr. </a:t>
            </a:r>
            <a:r>
              <a:rPr lang="en-US" dirty="0" err="1" smtClean="0"/>
              <a:t>DevOps</a:t>
            </a:r>
            <a:r>
              <a:rPr lang="en-US" dirty="0" smtClean="0"/>
              <a:t> – Microsoft)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www.youtube.com/watch?v=3WWpx4W-oK8</a:t>
            </a:r>
            <a:endParaRPr lang="en-US" dirty="0"/>
          </a:p>
          <a:p>
            <a:r>
              <a:rPr lang="en-US" dirty="0" smtClean="0"/>
              <a:t>Radical Ideas Enterprises can Learn from the Cloud (Tom </a:t>
            </a:r>
            <a:r>
              <a:rPr lang="en-US" dirty="0" err="1" smtClean="0"/>
              <a:t>Limoncelli</a:t>
            </a:r>
            <a:r>
              <a:rPr lang="en-US" dirty="0" smtClean="0"/>
              <a:t>, SRE Manager – Stack Overflow)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www.youtube.com/watch?v=4pso_4vfyow</a:t>
            </a:r>
            <a:endParaRPr lang="en-US" dirty="0" smtClean="0"/>
          </a:p>
          <a:p>
            <a:r>
              <a:rPr lang="en-US" dirty="0" smtClean="0"/>
              <a:t>Keynote ChefConf2015 (</a:t>
            </a:r>
            <a:r>
              <a:rPr lang="en-US" dirty="0" err="1" smtClean="0"/>
              <a:t>Jez</a:t>
            </a:r>
            <a:r>
              <a:rPr lang="en-US" dirty="0" smtClean="0"/>
              <a:t> Humble, Dir. Delivery Architecture – GSA)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www.youtube.com/watch?v=L1w2_AY82WY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6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copies of this slide deck please reach me directly:</a:t>
            </a:r>
          </a:p>
          <a:p>
            <a:r>
              <a:rPr lang="en-US" dirty="0" smtClean="0">
                <a:hlinkClick r:id="rId2"/>
              </a:rPr>
              <a:t>glennmate@gmail.com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lnkd.in/ZVdpit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8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6580" cy="4023360"/>
          </a:xfrm>
        </p:spPr>
        <p:txBody>
          <a:bodyPr/>
          <a:lstStyle/>
          <a:p>
            <a:r>
              <a:rPr lang="en-US" dirty="0" smtClean="0"/>
              <a:t>Working in information technology for more than 6 years, passionate about tech for over fifteen years</a:t>
            </a:r>
          </a:p>
          <a:p>
            <a:endParaRPr lang="en-US" dirty="0" smtClean="0"/>
          </a:p>
          <a:p>
            <a:r>
              <a:rPr lang="en-US" dirty="0" smtClean="0"/>
              <a:t>Cloud Automation Engineer at North American Power (Norwalk, CT)</a:t>
            </a:r>
          </a:p>
          <a:p>
            <a:endParaRPr lang="en-US" dirty="0" smtClean="0"/>
          </a:p>
          <a:p>
            <a:r>
              <a:rPr lang="en-US" dirty="0" smtClean="0"/>
              <a:t>Drinking the </a:t>
            </a:r>
            <a:r>
              <a:rPr lang="en-US" dirty="0" err="1" smtClean="0"/>
              <a:t>DevOps</a:t>
            </a:r>
            <a:r>
              <a:rPr lang="en-US" dirty="0" smtClean="0"/>
              <a:t> Kool-Aid!</a:t>
            </a:r>
            <a:endParaRPr lang="en-US" dirty="0"/>
          </a:p>
        </p:txBody>
      </p:sp>
      <p:pic>
        <p:nvPicPr>
          <p:cNvPr id="1026" name="Picture 2" descr="North American 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80" y="1245658"/>
            <a:ext cx="152400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585" y="3133514"/>
            <a:ext cx="2495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term “</a:t>
            </a:r>
            <a:r>
              <a:rPr lang="en-US" dirty="0" err="1"/>
              <a:t>DevOps</a:t>
            </a:r>
            <a:r>
              <a:rPr lang="en-US" dirty="0"/>
              <a:t>” typically refers to the emerging professional movement that advocates a collaborative working relationship between Development and IT Operations, resulting in the fast flow of planned work (i.e., high deploy </a:t>
            </a:r>
            <a:r>
              <a:rPr lang="en-US" dirty="0" smtClean="0"/>
              <a:t>rates) while simultaneously increasing the reliability, stability, resilience and security of the production environment.”</a:t>
            </a:r>
          </a:p>
          <a:p>
            <a:pPr lvl="4"/>
            <a:r>
              <a:rPr lang="en-US" dirty="0" smtClean="0"/>
              <a:t>- Gene Kim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38" y="3149600"/>
            <a:ext cx="3507883" cy="3167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3720" y="6070441"/>
            <a:ext cx="166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Image source: Wikipedia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1351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 born out of many things, influenced by even more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Agile (now that we’re all standing up…)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Lean (manufacturing!)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Deming (Quality =  { Result of work efforts / Total Costs } )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Toyota (Kaizen)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time for changes</a:t>
            </a:r>
          </a:p>
          <a:p>
            <a:r>
              <a:rPr lang="en-US" dirty="0"/>
              <a:t>Release frequency</a:t>
            </a:r>
          </a:p>
          <a:p>
            <a:r>
              <a:rPr lang="en-US" dirty="0"/>
              <a:t>Time to restore service</a:t>
            </a:r>
          </a:p>
          <a:p>
            <a:r>
              <a:rPr lang="en-US" dirty="0"/>
              <a:t>Change fail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 of IT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Peer-reviewed change approval process</a:t>
            </a:r>
          </a:p>
          <a:p>
            <a:r>
              <a:rPr lang="en-US" dirty="0"/>
              <a:t>Version control everything</a:t>
            </a:r>
          </a:p>
          <a:p>
            <a:r>
              <a:rPr lang="en-US" dirty="0"/>
              <a:t>Proactive monitoring</a:t>
            </a:r>
          </a:p>
          <a:p>
            <a:r>
              <a:rPr lang="en-US" dirty="0" smtClean="0"/>
              <a:t>High-trust </a:t>
            </a:r>
            <a:r>
              <a:rPr lang="en-US" dirty="0"/>
              <a:t>organizational culture</a:t>
            </a:r>
          </a:p>
          <a:p>
            <a:r>
              <a:rPr lang="en-US" dirty="0"/>
              <a:t>A win-win relationship between </a:t>
            </a:r>
            <a:r>
              <a:rPr lang="en-US" dirty="0" err="1"/>
              <a:t>dev</a:t>
            </a:r>
            <a:r>
              <a:rPr lang="en-US" dirty="0"/>
              <a:t> and 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coding in production</a:t>
            </a:r>
          </a:p>
          <a:p>
            <a:endParaRPr lang="en-US" dirty="0"/>
          </a:p>
          <a:p>
            <a:r>
              <a:rPr lang="en-US" dirty="0" smtClean="0"/>
              <a:t>No version control</a:t>
            </a:r>
          </a:p>
          <a:p>
            <a:endParaRPr lang="en-US" dirty="0"/>
          </a:p>
          <a:p>
            <a:r>
              <a:rPr lang="en-US" dirty="0" smtClean="0"/>
              <a:t>Complete lack of testing</a:t>
            </a:r>
          </a:p>
          <a:p>
            <a:endParaRPr lang="en-US" dirty="0"/>
          </a:p>
          <a:p>
            <a:r>
              <a:rPr lang="en-US" dirty="0" smtClean="0"/>
              <a:t>Manual QA processes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Greenfield application, done right from the get-go!</a:t>
            </a:r>
          </a:p>
          <a:p>
            <a:endParaRPr lang="en-US" dirty="0"/>
          </a:p>
          <a:p>
            <a:r>
              <a:rPr lang="en-US" dirty="0" smtClean="0"/>
              <a:t>Millions of lines of code in version control (application, infrastructure, services – you name it)</a:t>
            </a:r>
          </a:p>
          <a:p>
            <a:endParaRPr lang="en-US" dirty="0" smtClean="0"/>
          </a:p>
          <a:p>
            <a:r>
              <a:rPr lang="en-US" dirty="0" smtClean="0"/>
              <a:t>85% code coverage, testing available via automation pipelines and on-demand</a:t>
            </a:r>
          </a:p>
          <a:p>
            <a:endParaRPr lang="en-US" dirty="0" smtClean="0"/>
          </a:p>
          <a:p>
            <a:r>
              <a:rPr lang="en-US" dirty="0" smtClean="0"/>
              <a:t>Implementing automation around QA for regression and integration testing</a:t>
            </a:r>
          </a:p>
          <a:p>
            <a:endParaRPr lang="en-US" dirty="0" smtClean="0"/>
          </a:p>
          <a:p>
            <a:r>
              <a:rPr lang="en-US" dirty="0" smtClean="0"/>
              <a:t>Deployments and environment creation daily in a repeatable, stable, continuous fashion</a:t>
            </a:r>
          </a:p>
        </p:txBody>
      </p:sp>
    </p:spTree>
    <p:extLst>
      <p:ext uri="{BB962C8B-B14F-4D97-AF65-F5344CB8AC3E}">
        <p14:creationId xmlns:p14="http://schemas.microsoft.com/office/powerpoint/2010/main" val="3887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257</TotalTime>
  <Words>1169</Words>
  <Application>Microsoft Office PowerPoint</Application>
  <PresentationFormat>Widescreen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DevOps?</vt:lpstr>
      <vt:lpstr>Agenda </vt:lpstr>
      <vt:lpstr>About me</vt:lpstr>
      <vt:lpstr>What is DevOps?</vt:lpstr>
      <vt:lpstr>What is DevOps?</vt:lpstr>
      <vt:lpstr>Metrics of IT performance</vt:lpstr>
      <vt:lpstr>Predictors of IT performance</vt:lpstr>
      <vt:lpstr>Challenges</vt:lpstr>
      <vt:lpstr>Currently</vt:lpstr>
      <vt:lpstr>Goals </vt:lpstr>
      <vt:lpstr>How?</vt:lpstr>
      <vt:lpstr>But seriously… </vt:lpstr>
      <vt:lpstr>But what does it mean?</vt:lpstr>
      <vt:lpstr>But what does it mean?</vt:lpstr>
      <vt:lpstr>What does it look like?</vt:lpstr>
      <vt:lpstr>Let’s talk real life</vt:lpstr>
      <vt:lpstr>Deploying in Azure</vt:lpstr>
      <vt:lpstr>Chef to manage infrastructure </vt:lpstr>
      <vt:lpstr>Build your code</vt:lpstr>
      <vt:lpstr>Deploy your artifacts</vt:lpstr>
      <vt:lpstr>Let’s do a deploy!</vt:lpstr>
      <vt:lpstr>PowerPoint Presentation</vt:lpstr>
      <vt:lpstr>Where can I start to learn?  RTFM!</vt:lpstr>
      <vt:lpstr>Where can I start to learn?  Talks!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DevOps?</dc:title>
  <dc:creator>Glenn</dc:creator>
  <cp:lastModifiedBy>Glenn</cp:lastModifiedBy>
  <cp:revision>20</cp:revision>
  <dcterms:created xsi:type="dcterms:W3CDTF">2016-11-14T00:17:02Z</dcterms:created>
  <dcterms:modified xsi:type="dcterms:W3CDTF">2016-11-14T04:34:49Z</dcterms:modified>
</cp:coreProperties>
</file>