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7" r:id="rId8"/>
    <p:sldId id="259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E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Recognition using CNN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934576" cy="3027362"/>
          </a:xfrm>
        </p:spPr>
        <p:txBody>
          <a:bodyPr/>
          <a:lstStyle/>
          <a:p>
            <a:r>
              <a:rPr lang="en-US" dirty="0" smtClean="0"/>
              <a:t>Detecting Audio events for epic-sounds challenge using Overlapping pooling layers and learning rate step decay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Sokolo d. Matsolo                  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0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18000" y="2425700"/>
            <a:ext cx="435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9755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71" y="1928262"/>
            <a:ext cx="3020536" cy="188783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123795" cy="35417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Pedestrian Security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Improve Sound Quality in Electric Cars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Assists Visually impaired </a:t>
            </a:r>
            <a:endParaRPr lang="en-US" sz="2000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2" y="4461017"/>
            <a:ext cx="3020536" cy="1718750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106" y="1928261"/>
            <a:ext cx="3365500" cy="188783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696200" y="3375421"/>
            <a:ext cx="1689100" cy="1289843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905" y="592666"/>
            <a:ext cx="3944937" cy="1639884"/>
          </a:xfrm>
        </p:spPr>
        <p:txBody>
          <a:bodyPr/>
          <a:lstStyle/>
          <a:p>
            <a:r>
              <a:rPr lang="en-US" dirty="0"/>
              <a:t>Similar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99" y="592666"/>
            <a:ext cx="6722005" cy="551603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"</a:t>
            </a:r>
            <a:r>
              <a:rPr lang="en-US" sz="2000" dirty="0"/>
              <a:t>DCASE 2016 Sound Event Detection System Based on Convolutional Neural Network" by Arseniy </a:t>
            </a:r>
            <a:r>
              <a:rPr lang="en-US" sz="2000" dirty="0" err="1"/>
              <a:t>Gorin</a:t>
            </a:r>
            <a:r>
              <a:rPr lang="en-US" sz="2000" dirty="0"/>
              <a:t>, </a:t>
            </a:r>
            <a:r>
              <a:rPr lang="en-US" sz="2000" dirty="0" err="1"/>
              <a:t>Nurtas</a:t>
            </a:r>
            <a:r>
              <a:rPr lang="en-US" sz="2000" dirty="0"/>
              <a:t> </a:t>
            </a:r>
            <a:r>
              <a:rPr lang="en-US" sz="2000" dirty="0" err="1"/>
              <a:t>Makhazhanov</a:t>
            </a:r>
            <a:r>
              <a:rPr lang="en-US" sz="2000" dirty="0"/>
              <a:t>, and </a:t>
            </a:r>
            <a:r>
              <a:rPr lang="en-US" sz="2000" dirty="0" err="1"/>
              <a:t>Nickolay</a:t>
            </a:r>
            <a:r>
              <a:rPr lang="en-US" sz="2000" dirty="0"/>
              <a:t> </a:t>
            </a:r>
            <a:r>
              <a:rPr lang="en-US" sz="2000" dirty="0" err="1"/>
              <a:t>Shmyrev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Sound Event Detection Based on Convolutional Neural Networks with Overlapping Pooling Structure by  Hang Zhu and Hongjie Wan 2021</a:t>
            </a:r>
          </a:p>
          <a:p>
            <a:endParaRPr lang="en-US" sz="2000" dirty="0" smtClean="0"/>
          </a:p>
          <a:p>
            <a:r>
              <a:rPr lang="en-US" sz="2000" dirty="0"/>
              <a:t>"An automatic learning rate decay strategy for stochastic gradient descent optimization methods in neural networks" by Kang Wang.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08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1477764"/>
            <a:ext cx="5230813" cy="39231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Hyper-Parameters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of </a:t>
            </a:r>
            <a:r>
              <a:rPr lang="en-US" dirty="0"/>
              <a:t>L</a:t>
            </a:r>
            <a:r>
              <a:rPr lang="en-US" dirty="0" smtClean="0"/>
              <a:t>og Mel Spectrum to Extract </a:t>
            </a:r>
            <a:r>
              <a:rPr lang="en-US" dirty="0"/>
              <a:t>F</a:t>
            </a:r>
            <a:r>
              <a:rPr lang="en-US" dirty="0" smtClean="0"/>
              <a:t>eatures</a:t>
            </a:r>
          </a:p>
          <a:p>
            <a:r>
              <a:rPr lang="en-US" dirty="0" smtClean="0"/>
              <a:t>Over-sampling to overcome Data </a:t>
            </a:r>
            <a:r>
              <a:rPr lang="en-US" dirty="0" err="1" smtClean="0"/>
              <a:t>Imbalancing</a:t>
            </a:r>
            <a:endParaRPr lang="en-US" dirty="0"/>
          </a:p>
          <a:p>
            <a:r>
              <a:rPr lang="en-US" dirty="0" smtClean="0"/>
              <a:t>PCA to Reduce Dimensions</a:t>
            </a:r>
          </a:p>
          <a:p>
            <a:r>
              <a:rPr lang="en-US" dirty="0" smtClean="0"/>
              <a:t>Label encoding on output labels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6200000">
            <a:off x="357386" y="3537237"/>
            <a:ext cx="3429000" cy="6639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Conv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958581" y="3586254"/>
            <a:ext cx="3429000" cy="578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Poolimg</a:t>
            </a:r>
            <a:r>
              <a:rPr lang="en-US" dirty="0" smtClean="0">
                <a:solidFill>
                  <a:schemeClr val="bg1"/>
                </a:solidFill>
              </a:rPr>
              <a:t>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3414713" y="3543786"/>
            <a:ext cx="3429000" cy="663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Conv</a:t>
            </a:r>
            <a:r>
              <a:rPr lang="en-US" dirty="0" smtClean="0">
                <a:solidFill>
                  <a:schemeClr val="bg1"/>
                </a:solidFill>
              </a:rPr>
              <a:t>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4855370" y="3542994"/>
            <a:ext cx="3429000" cy="6524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Poolimg</a:t>
            </a:r>
            <a:r>
              <a:rPr lang="en-US" dirty="0" smtClean="0">
                <a:solidFill>
                  <a:schemeClr val="bg1"/>
                </a:solidFill>
              </a:rPr>
              <a:t>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6318249" y="3634274"/>
            <a:ext cx="3429000" cy="469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Flatten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7435853" y="3634274"/>
            <a:ext cx="3429000" cy="469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Full Connection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 rot="16200000">
            <a:off x="10260011" y="3619500"/>
            <a:ext cx="1574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Prediction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622551" y="3670299"/>
            <a:ext cx="558798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125113" y="3627923"/>
            <a:ext cx="558798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557840" y="3621573"/>
            <a:ext cx="558798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226303" y="3575050"/>
            <a:ext cx="558798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337551" y="3627923"/>
            <a:ext cx="558798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23" idx="0"/>
          </p:cNvCxnSpPr>
          <p:nvPr/>
        </p:nvCxnSpPr>
        <p:spPr>
          <a:xfrm>
            <a:off x="9385303" y="3962400"/>
            <a:ext cx="131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Size: 35, number of convolutional kernels</a:t>
            </a:r>
          </a:p>
          <a:p>
            <a:r>
              <a:rPr lang="en-US" dirty="0" smtClean="0"/>
              <a:t>Epochs: 100, Determines the number of iterations the model will train</a:t>
            </a:r>
          </a:p>
          <a:p>
            <a:r>
              <a:rPr lang="en-US" dirty="0" smtClean="0"/>
              <a:t>Batch-Size: 32, Default size</a:t>
            </a:r>
          </a:p>
          <a:p>
            <a:r>
              <a:rPr lang="en-US" dirty="0" smtClean="0"/>
              <a:t>Reduction Learning Rate:  Provides adaptive </a:t>
            </a:r>
            <a:r>
              <a:rPr lang="en-US" dirty="0"/>
              <a:t>l</a:t>
            </a:r>
            <a:r>
              <a:rPr lang="en-US" dirty="0" smtClean="0"/>
              <a:t>earning rate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Reduction factor: 0.5</a:t>
            </a:r>
            <a:endParaRPr lang="en-US" dirty="0"/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Minimum Learning Rate</a:t>
            </a:r>
            <a:r>
              <a:rPr lang="en-US" dirty="0"/>
              <a:t>:  0.00001</a:t>
            </a:r>
            <a:endParaRPr lang="en-US" dirty="0" smtClean="0"/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Patience: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499670"/>
              </p:ext>
            </p:extLst>
          </p:nvPr>
        </p:nvGraphicFramePr>
        <p:xfrm>
          <a:off x="1141413" y="2249488"/>
          <a:ext cx="9906000" cy="3363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574652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6357825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6617534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2054050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25465590"/>
                    </a:ext>
                  </a:extLst>
                </a:gridCol>
              </a:tblGrid>
              <a:tr h="672782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EPOCHS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LOSS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VAL_LOSS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VAL_ACCURACY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0128"/>
                  </a:ext>
                </a:extLst>
              </a:tr>
              <a:tr h="672782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1.2491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0.6013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1.4026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0.5790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78244"/>
                  </a:ext>
                </a:extLst>
              </a:tr>
              <a:tr h="6727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0.9835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0.6824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1.1842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0.6483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734668"/>
                  </a:ext>
                </a:extLst>
              </a:tr>
              <a:tr h="6727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0.6825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0.7766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1.0432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0.7195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354917"/>
                  </a:ext>
                </a:extLst>
              </a:tr>
              <a:tr h="6727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0.6394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0.7912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1.0310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0.729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1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7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  <a:p>
            <a:pPr lvl="1"/>
            <a:r>
              <a:rPr lang="en-US" dirty="0" smtClean="0"/>
              <a:t>Unbalanced Classes: over-sampled</a:t>
            </a:r>
          </a:p>
          <a:p>
            <a:pPr lvl="1"/>
            <a:r>
              <a:rPr lang="en-US" dirty="0" smtClean="0"/>
              <a:t>Building Input Data Pipeline: binary vectors</a:t>
            </a:r>
          </a:p>
          <a:p>
            <a:r>
              <a:rPr lang="en-US" dirty="0"/>
              <a:t>System Performance</a:t>
            </a:r>
          </a:p>
          <a:p>
            <a:pPr lvl="1"/>
            <a:r>
              <a:rPr lang="en-US" dirty="0" smtClean="0"/>
              <a:t>Overfitting</a:t>
            </a:r>
          </a:p>
          <a:p>
            <a:pPr lvl="1"/>
            <a:r>
              <a:rPr lang="en-US" dirty="0" smtClean="0"/>
              <a:t>Miscalculation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System Performance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 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652</TotalTime>
  <Words>254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Audio Recognition using CNN </vt:lpstr>
      <vt:lpstr>applications</vt:lpstr>
      <vt:lpstr>Similar work</vt:lpstr>
      <vt:lpstr>methods</vt:lpstr>
      <vt:lpstr>Data preprocessing</vt:lpstr>
      <vt:lpstr>Model architecture</vt:lpstr>
      <vt:lpstr>Hyper-parameters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Recognition using CNN</dc:title>
  <dc:creator>ME</dc:creator>
  <cp:lastModifiedBy>ME</cp:lastModifiedBy>
  <cp:revision>16</cp:revision>
  <dcterms:created xsi:type="dcterms:W3CDTF">2023-10-26T10:16:01Z</dcterms:created>
  <dcterms:modified xsi:type="dcterms:W3CDTF">2023-10-26T21:08:01Z</dcterms:modified>
</cp:coreProperties>
</file>